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8" r:id="rId2"/>
  </p:sldMasterIdLst>
  <p:notesMasterIdLst>
    <p:notesMasterId r:id="rId56"/>
  </p:notesMasterIdLst>
  <p:handoutMasterIdLst>
    <p:handoutMasterId r:id="rId57"/>
  </p:handoutMasterIdLst>
  <p:sldIdLst>
    <p:sldId id="408" r:id="rId3"/>
    <p:sldId id="433" r:id="rId4"/>
    <p:sldId id="414" r:id="rId5"/>
    <p:sldId id="434" r:id="rId6"/>
    <p:sldId id="416" r:id="rId7"/>
    <p:sldId id="417" r:id="rId8"/>
    <p:sldId id="395" r:id="rId9"/>
    <p:sldId id="396" r:id="rId10"/>
    <p:sldId id="418" r:id="rId11"/>
    <p:sldId id="397" r:id="rId12"/>
    <p:sldId id="398" r:id="rId13"/>
    <p:sldId id="278" r:id="rId14"/>
    <p:sldId id="270" r:id="rId15"/>
    <p:sldId id="355" r:id="rId16"/>
    <p:sldId id="361" r:id="rId17"/>
    <p:sldId id="407" r:id="rId18"/>
    <p:sldId id="435" r:id="rId19"/>
    <p:sldId id="366" r:id="rId20"/>
    <p:sldId id="367" r:id="rId21"/>
    <p:sldId id="369" r:id="rId22"/>
    <p:sldId id="370" r:id="rId23"/>
    <p:sldId id="371" r:id="rId24"/>
    <p:sldId id="364" r:id="rId25"/>
    <p:sldId id="373" r:id="rId26"/>
    <p:sldId id="372" r:id="rId27"/>
    <p:sldId id="400" r:id="rId28"/>
    <p:sldId id="344" r:id="rId29"/>
    <p:sldId id="345" r:id="rId30"/>
    <p:sldId id="402" r:id="rId31"/>
    <p:sldId id="389" r:id="rId32"/>
    <p:sldId id="390" r:id="rId33"/>
    <p:sldId id="419" r:id="rId34"/>
    <p:sldId id="420" r:id="rId35"/>
    <p:sldId id="432" r:id="rId36"/>
    <p:sldId id="430" r:id="rId37"/>
    <p:sldId id="431" r:id="rId38"/>
    <p:sldId id="412" r:id="rId39"/>
    <p:sldId id="410" r:id="rId40"/>
    <p:sldId id="437" r:id="rId41"/>
    <p:sldId id="438" r:id="rId42"/>
    <p:sldId id="422" r:id="rId43"/>
    <p:sldId id="428" r:id="rId44"/>
    <p:sldId id="385" r:id="rId45"/>
    <p:sldId id="316" r:id="rId46"/>
    <p:sldId id="436" r:id="rId47"/>
    <p:sldId id="328" r:id="rId48"/>
    <p:sldId id="423" r:id="rId49"/>
    <p:sldId id="424" r:id="rId50"/>
    <p:sldId id="425" r:id="rId51"/>
    <p:sldId id="426" r:id="rId52"/>
    <p:sldId id="427" r:id="rId53"/>
    <p:sldId id="381" r:id="rId54"/>
    <p:sldId id="409" r:id="rId55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48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9437"/>
    <a:srgbClr val="000000"/>
    <a:srgbClr val="0033CC"/>
    <a:srgbClr val="0086EA"/>
    <a:srgbClr val="3D3D3D"/>
    <a:srgbClr val="66FF33"/>
    <a:srgbClr val="0D97FF"/>
    <a:srgbClr val="0072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16" autoAdjust="0"/>
    <p:restoredTop sz="94745" autoAdjust="0"/>
  </p:normalViewPr>
  <p:slideViewPr>
    <p:cSldViewPr snapToGrid="0" snapToObjects="1" showGuides="1">
      <p:cViewPr>
        <p:scale>
          <a:sx n="40" d="100"/>
          <a:sy n="40" d="100"/>
        </p:scale>
        <p:origin x="-1209" y="-105"/>
      </p:cViewPr>
      <p:guideLst>
        <p:guide orient="horz" pos="2148"/>
        <p:guide pos="2874"/>
      </p:guideLst>
    </p:cSldViewPr>
  </p:slideViewPr>
  <p:outlineViewPr>
    <p:cViewPr>
      <p:scale>
        <a:sx n="33" d="100"/>
        <a:sy n="33" d="100"/>
      </p:scale>
      <p:origin x="0" y="5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wmf"/><Relationship Id="rId7" Type="http://schemas.openxmlformats.org/officeDocument/2006/relationships/image" Target="../media/image173.wmf"/><Relationship Id="rId2" Type="http://schemas.openxmlformats.org/officeDocument/2006/relationships/image" Target="../media/image168.wmf"/><Relationship Id="rId1" Type="http://schemas.openxmlformats.org/officeDocument/2006/relationships/image" Target="../media/image167.wmf"/><Relationship Id="rId6" Type="http://schemas.openxmlformats.org/officeDocument/2006/relationships/image" Target="../media/image172.wmf"/><Relationship Id="rId5" Type="http://schemas.openxmlformats.org/officeDocument/2006/relationships/image" Target="../media/image171.wmf"/><Relationship Id="rId4" Type="http://schemas.openxmlformats.org/officeDocument/2006/relationships/image" Target="../media/image17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4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image" Target="../media/image127.wmf"/><Relationship Id="rId1" Type="http://schemas.openxmlformats.org/officeDocument/2006/relationships/image" Target="../media/image126.wmf"/><Relationship Id="rId6" Type="http://schemas.openxmlformats.org/officeDocument/2006/relationships/image" Target="../media/image131.wmf"/><Relationship Id="rId5" Type="http://schemas.openxmlformats.org/officeDocument/2006/relationships/image" Target="../media/image130.wmf"/><Relationship Id="rId4" Type="http://schemas.openxmlformats.org/officeDocument/2006/relationships/image" Target="../media/image12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image" Target="../media/image136.wmf"/><Relationship Id="rId1" Type="http://schemas.openxmlformats.org/officeDocument/2006/relationships/image" Target="../media/image135.wmf"/><Relationship Id="rId4" Type="http://schemas.openxmlformats.org/officeDocument/2006/relationships/image" Target="../media/image13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wmf"/><Relationship Id="rId2" Type="http://schemas.openxmlformats.org/officeDocument/2006/relationships/image" Target="../media/image143.wmf"/><Relationship Id="rId1" Type="http://schemas.openxmlformats.org/officeDocument/2006/relationships/image" Target="../media/image14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9412975-4CFD-C441-A244-B7FD9A9579C2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DAFD1C8-470D-774F-8B40-381C3059BD4A}" type="datetimeFigureOut">
              <a:rPr lang="en-US" smtClean="0"/>
              <a:pPr/>
              <a:t>12/19/2017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578ED-B389-4B5F-8EAB-7D82D04CB43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623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578ED-B389-4B5F-8EAB-7D82D04CB437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623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578ED-B389-4B5F-8EAB-7D82D04CB437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623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50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45570-FE72-4D7A-B0EE-C468E722192C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382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6132447"/>
            <a:ext cx="6400800" cy="304798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subtitle</a:t>
            </a:r>
            <a:r>
              <a:rPr lang="ru-RU" dirty="0" smtClean="0"/>
              <a:t> </a:t>
            </a:r>
            <a:r>
              <a:rPr lang="ru-RU" dirty="0" err="1" smtClean="0"/>
              <a:t>style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098416" y="6536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5910801" y="5696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ITMO_logo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894" y="1772816"/>
            <a:ext cx="4094212" cy="298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99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236509"/>
            <a:ext cx="8229600" cy="82731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title</a:t>
            </a:r>
            <a:r>
              <a:rPr lang="ru-RU" dirty="0" smtClean="0"/>
              <a:t> </a:t>
            </a:r>
            <a:r>
              <a:rPr lang="ru-RU" dirty="0" err="1" smtClean="0"/>
              <a:t>style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234632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3276148" y="234632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097917" y="234632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457200" y="443211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3276148" y="443211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6097917" y="443211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/>
          </p:nvPr>
        </p:nvSpPr>
        <p:spPr>
          <a:xfrm>
            <a:off x="457200" y="3865563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/>
          </p:nvPr>
        </p:nvSpPr>
        <p:spPr>
          <a:xfrm>
            <a:off x="3275818" y="3865563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/>
          </p:nvPr>
        </p:nvSpPr>
        <p:spPr>
          <a:xfrm>
            <a:off x="6085705" y="3865563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/>
          </p:nvPr>
        </p:nvSpPr>
        <p:spPr>
          <a:xfrm>
            <a:off x="457200" y="5963683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/>
          </p:nvPr>
        </p:nvSpPr>
        <p:spPr>
          <a:xfrm>
            <a:off x="3275818" y="5963683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/>
          </p:nvPr>
        </p:nvSpPr>
        <p:spPr>
          <a:xfrm>
            <a:off x="6085705" y="5963683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247518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International Students and Scholars Rock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236509"/>
            <a:ext cx="8229600" cy="82731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title</a:t>
            </a:r>
            <a:r>
              <a:rPr lang="ru-RU" dirty="0" smtClean="0"/>
              <a:t> </a:t>
            </a:r>
            <a:r>
              <a:rPr lang="ru-RU" dirty="0" err="1" smtClean="0"/>
              <a:t>style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234632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3276148" y="234632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097917" y="2346325"/>
            <a:ext cx="2588883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/>
          </p:nvPr>
        </p:nvSpPr>
        <p:spPr>
          <a:xfrm>
            <a:off x="457200" y="3865563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/>
          </p:nvPr>
        </p:nvSpPr>
        <p:spPr>
          <a:xfrm>
            <a:off x="3275818" y="3865563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/>
          </p:nvPr>
        </p:nvSpPr>
        <p:spPr>
          <a:xfrm>
            <a:off x="6085705" y="3865563"/>
            <a:ext cx="2589213" cy="358775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426297"/>
            <a:ext cx="4038600" cy="16998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text</a:t>
            </a:r>
            <a:r>
              <a:rPr lang="ru-RU" dirty="0" smtClean="0"/>
              <a:t> </a:t>
            </a:r>
            <a:r>
              <a:rPr lang="ru-RU" dirty="0" err="1" smtClean="0"/>
              <a:t>styles</a:t>
            </a:r>
            <a:endParaRPr lang="ru-RU" dirty="0" smtClean="0"/>
          </a:p>
          <a:p>
            <a:pPr lvl="1"/>
            <a:r>
              <a:rPr lang="ru-RU" dirty="0" err="1" smtClean="0"/>
              <a:t>Second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2"/>
            <a:r>
              <a:rPr lang="ru-RU" dirty="0" err="1" smtClean="0"/>
              <a:t>Third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3"/>
            <a:r>
              <a:rPr lang="ru-RU" dirty="0" err="1" smtClean="0"/>
              <a:t>Fourth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4"/>
            <a:r>
              <a:rPr lang="ru-RU" dirty="0" err="1" smtClean="0"/>
              <a:t>Fifth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4426297"/>
            <a:ext cx="4038600" cy="16998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text</a:t>
            </a:r>
            <a:r>
              <a:rPr lang="ru-RU" dirty="0" smtClean="0"/>
              <a:t> </a:t>
            </a:r>
            <a:r>
              <a:rPr lang="ru-RU" dirty="0" err="1" smtClean="0"/>
              <a:t>styles</a:t>
            </a:r>
            <a:endParaRPr lang="ru-RU" dirty="0" smtClean="0"/>
          </a:p>
          <a:p>
            <a:pPr lvl="1"/>
            <a:r>
              <a:rPr lang="ru-RU" dirty="0" err="1" smtClean="0"/>
              <a:t>Second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2"/>
            <a:r>
              <a:rPr lang="ru-RU" dirty="0" err="1" smtClean="0"/>
              <a:t>Third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3"/>
            <a:r>
              <a:rPr lang="ru-RU" dirty="0" err="1" smtClean="0"/>
              <a:t>Fourth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4"/>
            <a:r>
              <a:rPr lang="ru-RU" dirty="0" err="1" smtClean="0"/>
              <a:t>Fifth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en-US" dirty="0"/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247518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International Students and Scholars Rock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299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1236509"/>
            <a:ext cx="8229600" cy="82731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title</a:t>
            </a:r>
            <a:r>
              <a:rPr lang="ru-RU" dirty="0" smtClean="0"/>
              <a:t> </a:t>
            </a:r>
            <a:r>
              <a:rPr lang="ru-RU" dirty="0" err="1" smtClean="0"/>
              <a:t>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346582"/>
            <a:ext cx="5018388" cy="392404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text</a:t>
            </a:r>
            <a:r>
              <a:rPr lang="ru-RU" dirty="0" smtClean="0"/>
              <a:t> </a:t>
            </a:r>
            <a:r>
              <a:rPr lang="ru-RU" dirty="0" err="1" smtClean="0"/>
              <a:t>styles</a:t>
            </a:r>
            <a:endParaRPr lang="ru-RU" dirty="0" smtClean="0"/>
          </a:p>
          <a:p>
            <a:pPr lvl="1"/>
            <a:r>
              <a:rPr lang="ru-RU" dirty="0" err="1" smtClean="0"/>
              <a:t>Second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2"/>
            <a:r>
              <a:rPr lang="ru-RU" dirty="0" err="1" smtClean="0"/>
              <a:t>Third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3"/>
            <a:r>
              <a:rPr lang="ru-RU" dirty="0" err="1" smtClean="0"/>
              <a:t>Fourth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4"/>
            <a:r>
              <a:rPr lang="ru-RU" dirty="0" err="1" smtClean="0"/>
              <a:t>Fifth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5659438" y="2360173"/>
            <a:ext cx="3036565" cy="3892048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247518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International Students and Scholars Rock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911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247518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International Students and Scholars Rock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387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D9A2C-CC86-4E1A-AA99-59F9687107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182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7A07598-3DAD-4DFD-93B7-B8EF8D07595D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EAC3B-A90C-45C9-8753-D38CEBCE68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069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MO_logo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83" y="524530"/>
            <a:ext cx="2267634" cy="165310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680371"/>
            <a:ext cx="8229600" cy="827311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3716939"/>
            <a:ext cx="8229600" cy="792162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FontTx/>
              <a:buNone/>
              <a:defRPr>
                <a:solidFill>
                  <a:srgbClr val="FFFFFF"/>
                </a:solidFill>
              </a:defRPr>
            </a:lvl2pPr>
            <a:lvl3pPr marL="914400" indent="0" algn="ctr">
              <a:buFontTx/>
              <a:buNone/>
              <a:defRPr>
                <a:solidFill>
                  <a:srgbClr val="FFFFFF"/>
                </a:solidFill>
              </a:defRPr>
            </a:lvl3pPr>
            <a:lvl4pPr marL="1371600" indent="0" algn="ctr">
              <a:buFontTx/>
              <a:buNone/>
              <a:defRPr>
                <a:solidFill>
                  <a:srgbClr val="FFFFFF"/>
                </a:solidFill>
              </a:defRPr>
            </a:lvl4pPr>
            <a:lvl5pPr marL="1828800" indent="0" algn="ctr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600198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32202-D742-4529-B347-79423400F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29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6132447"/>
            <a:ext cx="6400800" cy="304798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subtitle</a:t>
            </a:r>
            <a:r>
              <a:rPr lang="ru-RU" dirty="0" smtClean="0"/>
              <a:t> </a:t>
            </a:r>
            <a:r>
              <a:rPr lang="ru-RU" dirty="0" err="1" smtClean="0"/>
              <a:t>style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098416" y="6536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5910801" y="5696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ITMO_logo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894" y="569652"/>
            <a:ext cx="4094212" cy="298468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71600" y="3901767"/>
            <a:ext cx="6400800" cy="940999"/>
          </a:xfrm>
        </p:spPr>
        <p:txBody>
          <a:bodyPr anchor="b">
            <a:normAutofit/>
          </a:bodyPr>
          <a:lstStyle>
            <a:lvl1pPr algn="ctr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title</a:t>
            </a:r>
            <a:r>
              <a:rPr lang="ru-RU" dirty="0" smtClean="0"/>
              <a:t> </a:t>
            </a:r>
            <a:r>
              <a:rPr lang="ru-RU" dirty="0" err="1" smtClean="0"/>
              <a:t>style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371600" y="4849606"/>
            <a:ext cx="6400800" cy="61720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0845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693" y="1329895"/>
            <a:ext cx="5965438" cy="1985292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title</a:t>
            </a:r>
            <a:r>
              <a:rPr lang="ru-RU" dirty="0" smtClean="0"/>
              <a:t> </a:t>
            </a:r>
            <a:r>
              <a:rPr lang="ru-RU" dirty="0" err="1" smtClean="0"/>
              <a:t>style</a:t>
            </a:r>
            <a:endParaRPr lang="en-US" dirty="0"/>
          </a:p>
        </p:txBody>
      </p:sp>
      <p:pic>
        <p:nvPicPr>
          <p:cNvPr id="4" name="Picture 3" descr="ITMO_logo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79550" cy="935999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65696" y="3429000"/>
            <a:ext cx="5965825" cy="220345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/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1411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140" y="1236509"/>
            <a:ext cx="2713244" cy="2192491"/>
          </a:xfrm>
        </p:spPr>
        <p:txBody>
          <a:bodyPr anchor="t" anchorCtr="0">
            <a:normAutofit/>
          </a:bodyPr>
          <a:lstStyle>
            <a:lvl1pPr>
              <a:defRPr sz="2800" baseline="0">
                <a:solidFill>
                  <a:srgbClr val="FFFFFF"/>
                </a:solidFill>
              </a:defRPr>
            </a:lvl1pPr>
          </a:lstStyle>
          <a:p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title</a:t>
            </a:r>
            <a:r>
              <a:rPr lang="ru-RU" dirty="0" smtClean="0"/>
              <a:t> </a:t>
            </a:r>
            <a:r>
              <a:rPr lang="ru-RU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825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MO_logo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83" y="524530"/>
            <a:ext cx="2267634" cy="165310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680371"/>
            <a:ext cx="8229600" cy="827311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3716939"/>
            <a:ext cx="8229600" cy="792162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FontTx/>
              <a:buNone/>
              <a:defRPr>
                <a:solidFill>
                  <a:srgbClr val="FFFFFF"/>
                </a:solidFill>
              </a:defRPr>
            </a:lvl2pPr>
            <a:lvl3pPr marL="914400" indent="0" algn="ctr">
              <a:buFontTx/>
              <a:buNone/>
              <a:defRPr>
                <a:solidFill>
                  <a:srgbClr val="FFFFFF"/>
                </a:solidFill>
              </a:defRPr>
            </a:lvl3pPr>
            <a:lvl4pPr marL="1371600" indent="0" algn="ctr">
              <a:buFontTx/>
              <a:buNone/>
              <a:defRPr>
                <a:solidFill>
                  <a:srgbClr val="FFFFFF"/>
                </a:solidFill>
              </a:defRPr>
            </a:lvl4pPr>
            <a:lvl5pPr marL="1828800" indent="0" algn="ctr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320221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247518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International Students and Scholars Rock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809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236509"/>
            <a:ext cx="6273934" cy="82731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title</a:t>
            </a:r>
            <a:r>
              <a:rPr lang="ru-RU" dirty="0" smtClean="0"/>
              <a:t> </a:t>
            </a:r>
            <a:r>
              <a:rPr lang="ru-RU" dirty="0" err="1" smtClean="0"/>
              <a:t>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28177"/>
            <a:ext cx="6273934" cy="3797986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text</a:t>
            </a:r>
            <a:r>
              <a:rPr lang="ru-RU" dirty="0" smtClean="0"/>
              <a:t> </a:t>
            </a:r>
            <a:r>
              <a:rPr lang="ru-RU" dirty="0" err="1" smtClean="0"/>
              <a:t>styles</a:t>
            </a:r>
            <a:endParaRPr lang="ru-RU" dirty="0" smtClean="0"/>
          </a:p>
          <a:p>
            <a:pPr lvl="1"/>
            <a:r>
              <a:rPr lang="ru-RU" dirty="0" err="1" smtClean="0"/>
              <a:t>Second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2"/>
            <a:r>
              <a:rPr lang="ru-RU" dirty="0" err="1" smtClean="0"/>
              <a:t>Third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3"/>
            <a:r>
              <a:rPr lang="ru-RU" dirty="0" err="1" smtClean="0"/>
              <a:t>Fourth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4"/>
            <a:r>
              <a:rPr lang="ru-RU" dirty="0" err="1" smtClean="0"/>
              <a:t>Fifth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247518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International Students and Scholars Rock</a:t>
            </a:r>
            <a:endParaRPr lang="en-US" dirty="0"/>
          </a:p>
        </p:txBody>
      </p:sp>
      <p:pic>
        <p:nvPicPr>
          <p:cNvPr id="3" name="Picture 2" descr="слоган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542" y="5076407"/>
            <a:ext cx="2412864" cy="179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84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kfq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title</a:t>
            </a:r>
            <a:r>
              <a:rPr lang="ru-RU" dirty="0" smtClean="0"/>
              <a:t> </a:t>
            </a:r>
            <a:r>
              <a:rPr lang="ru-RU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46582"/>
            <a:ext cx="4038600" cy="3779581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text</a:t>
            </a:r>
            <a:r>
              <a:rPr lang="ru-RU" dirty="0" smtClean="0"/>
              <a:t> </a:t>
            </a:r>
            <a:r>
              <a:rPr lang="ru-RU" dirty="0" err="1" smtClean="0"/>
              <a:t>styles</a:t>
            </a:r>
            <a:endParaRPr lang="ru-RU" dirty="0" smtClean="0"/>
          </a:p>
          <a:p>
            <a:pPr lvl="1"/>
            <a:r>
              <a:rPr lang="ru-RU" dirty="0" err="1" smtClean="0"/>
              <a:t>Second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2"/>
            <a:r>
              <a:rPr lang="ru-RU" dirty="0" err="1" smtClean="0"/>
              <a:t>Third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3"/>
            <a:r>
              <a:rPr lang="ru-RU" dirty="0" err="1" smtClean="0"/>
              <a:t>Fourth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4"/>
            <a:r>
              <a:rPr lang="ru-RU" dirty="0" err="1" smtClean="0"/>
              <a:t>Fifth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46582"/>
            <a:ext cx="4038600" cy="3779581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text</a:t>
            </a:r>
            <a:r>
              <a:rPr lang="ru-RU" dirty="0" smtClean="0"/>
              <a:t> </a:t>
            </a:r>
            <a:r>
              <a:rPr lang="ru-RU" dirty="0" err="1" smtClean="0"/>
              <a:t>styles</a:t>
            </a:r>
            <a:endParaRPr lang="ru-RU" dirty="0" smtClean="0"/>
          </a:p>
          <a:p>
            <a:pPr lvl="1"/>
            <a:r>
              <a:rPr lang="ru-RU" dirty="0" err="1" smtClean="0"/>
              <a:t>Second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2"/>
            <a:r>
              <a:rPr lang="ru-RU" dirty="0" err="1" smtClean="0"/>
              <a:t>Third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3"/>
            <a:r>
              <a:rPr lang="ru-RU" dirty="0" err="1" smtClean="0"/>
              <a:t>Fourth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4"/>
            <a:r>
              <a:rPr lang="ru-RU" dirty="0" err="1" smtClean="0"/>
              <a:t>Fifth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247518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International Students and Scholars Rock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592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346582"/>
            <a:ext cx="5018388" cy="392404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text</a:t>
            </a:r>
            <a:r>
              <a:rPr lang="ru-RU" dirty="0" smtClean="0"/>
              <a:t> </a:t>
            </a:r>
            <a:r>
              <a:rPr lang="ru-RU" dirty="0" err="1" smtClean="0"/>
              <a:t>styles</a:t>
            </a:r>
            <a:endParaRPr lang="ru-RU" dirty="0" smtClean="0"/>
          </a:p>
          <a:p>
            <a:pPr lvl="1"/>
            <a:r>
              <a:rPr lang="ru-RU" dirty="0" err="1" smtClean="0"/>
              <a:t>Second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2"/>
            <a:r>
              <a:rPr lang="ru-RU" dirty="0" err="1" smtClean="0"/>
              <a:t>Third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3"/>
            <a:r>
              <a:rPr lang="ru-RU" dirty="0" err="1" smtClean="0"/>
              <a:t>Fourth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4"/>
            <a:r>
              <a:rPr lang="ru-RU" dirty="0" err="1" smtClean="0"/>
              <a:t>Fifth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659438" y="2346325"/>
            <a:ext cx="3027362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5659438" y="4384675"/>
            <a:ext cx="3027362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6663"/>
            <a:ext cx="8229600" cy="827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247518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International Students and Scholars Rock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460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36509"/>
            <a:ext cx="82296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title</a:t>
            </a:r>
            <a:r>
              <a:rPr lang="ru-RU" dirty="0" smtClean="0"/>
              <a:t> </a:t>
            </a:r>
            <a:r>
              <a:rPr lang="ru-RU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59930"/>
            <a:ext cx="82296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text</a:t>
            </a:r>
            <a:r>
              <a:rPr lang="ru-RU" dirty="0" smtClean="0"/>
              <a:t> </a:t>
            </a:r>
            <a:r>
              <a:rPr lang="ru-RU" dirty="0" err="1" smtClean="0"/>
              <a:t>styles</a:t>
            </a:r>
            <a:endParaRPr lang="ru-RU" dirty="0" smtClean="0"/>
          </a:p>
          <a:p>
            <a:pPr lvl="1"/>
            <a:r>
              <a:rPr lang="ru-RU" dirty="0" err="1" smtClean="0"/>
              <a:t>Second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2"/>
            <a:r>
              <a:rPr lang="ru-RU" dirty="0" err="1" smtClean="0"/>
              <a:t>Third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3"/>
            <a:r>
              <a:rPr lang="ru-RU" dirty="0" err="1" smtClean="0"/>
              <a:t>Fourth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4"/>
            <a:r>
              <a:rPr lang="ru-RU" dirty="0" err="1" smtClean="0"/>
              <a:t>Fifth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0768" y="439283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International Students and Scholars Rock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86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7" r:id="rId2"/>
    <p:sldLayoutId id="2147483692" r:id="rId3"/>
    <p:sldLayoutId id="2147483686" r:id="rId4"/>
    <p:sldLayoutId id="2147483689" r:id="rId5"/>
    <p:sldLayoutId id="2147483716" r:id="rId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8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791396"/>
          </a:xfrm>
          <a:prstGeom prst="rect">
            <a:avLst/>
          </a:prstGeom>
          <a:solidFill>
            <a:srgbClr val="0230A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pic>
        <p:nvPicPr>
          <p:cNvPr id="6" name="Picture 5" descr="ITMO_logo3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3"/>
          <a:stretch/>
        </p:blipFill>
        <p:spPr>
          <a:xfrm>
            <a:off x="0" y="-52065"/>
            <a:ext cx="3322163" cy="90557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36509"/>
            <a:ext cx="82296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title</a:t>
            </a:r>
            <a:r>
              <a:rPr lang="ru-RU" dirty="0" smtClean="0"/>
              <a:t> </a:t>
            </a:r>
            <a:r>
              <a:rPr lang="ru-RU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59930"/>
            <a:ext cx="82296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text</a:t>
            </a:r>
            <a:r>
              <a:rPr lang="ru-RU" dirty="0" smtClean="0"/>
              <a:t> </a:t>
            </a:r>
            <a:r>
              <a:rPr lang="ru-RU" dirty="0" err="1" smtClean="0"/>
              <a:t>styles</a:t>
            </a:r>
            <a:endParaRPr lang="ru-RU" dirty="0" smtClean="0"/>
          </a:p>
          <a:p>
            <a:pPr lvl="1"/>
            <a:r>
              <a:rPr lang="ru-RU" dirty="0" err="1" smtClean="0"/>
              <a:t>Second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2"/>
            <a:r>
              <a:rPr lang="ru-RU" dirty="0" err="1" smtClean="0"/>
              <a:t>Third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3"/>
            <a:r>
              <a:rPr lang="ru-RU" dirty="0" err="1" smtClean="0"/>
              <a:t>Fourth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ru-RU" dirty="0" smtClean="0"/>
          </a:p>
          <a:p>
            <a:pPr lvl="4"/>
            <a:r>
              <a:rPr lang="ru-RU" dirty="0" err="1" smtClean="0"/>
              <a:t>Fifth</a:t>
            </a:r>
            <a:r>
              <a:rPr lang="ru-RU" dirty="0" smtClean="0"/>
              <a:t> </a:t>
            </a:r>
            <a:r>
              <a:rPr lang="ru-RU" dirty="0" err="1" smtClean="0"/>
              <a:t>level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-865051" y="55121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0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1" r:id="rId8"/>
    <p:sldLayoutId id="2147483712" r:id="rId9"/>
    <p:sldLayoutId id="2147483715" r:id="rId10"/>
    <p:sldLayoutId id="2147483717" r:id="rId11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11.bin"/><Relationship Id="rId3" Type="http://schemas.openxmlformats.org/officeDocument/2006/relationships/image" Target="../media/image42.png"/><Relationship Id="rId7" Type="http://schemas.openxmlformats.org/officeDocument/2006/relationships/oleObject" Target="../embeddings/oleObject8.bin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5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43.png"/><Relationship Id="rId11" Type="http://schemas.openxmlformats.org/officeDocument/2006/relationships/image" Target="../media/image44.png"/><Relationship Id="rId5" Type="http://schemas.openxmlformats.org/officeDocument/2006/relationships/image" Target="../media/image38.wmf"/><Relationship Id="rId15" Type="http://schemas.openxmlformats.org/officeDocument/2006/relationships/image" Target="../media/image41.wmf"/><Relationship Id="rId10" Type="http://schemas.openxmlformats.org/officeDocument/2006/relationships/image" Target="../media/image40.wmf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9.bin"/><Relationship Id="rId14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70.png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8.wmf"/><Relationship Id="rId11" Type="http://schemas.openxmlformats.org/officeDocument/2006/relationships/image" Target="../media/image74.png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73.png"/><Relationship Id="rId4" Type="http://schemas.openxmlformats.org/officeDocument/2006/relationships/image" Target="../media/image71.pn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13" Type="http://schemas.openxmlformats.org/officeDocument/2006/relationships/image" Target="../media/image80.png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79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83.png"/><Relationship Id="rId1" Type="http://schemas.openxmlformats.org/officeDocument/2006/relationships/vmlDrawing" Target="../drawings/vmlDrawing6.vml"/><Relationship Id="rId6" Type="http://schemas.openxmlformats.org/officeDocument/2006/relationships/image" Target="../media/image69.wmf"/><Relationship Id="rId11" Type="http://schemas.openxmlformats.org/officeDocument/2006/relationships/image" Target="../media/image78.png"/><Relationship Id="rId5" Type="http://schemas.openxmlformats.org/officeDocument/2006/relationships/oleObject" Target="../embeddings/oleObject16.bin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68.wmf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4.png"/><Relationship Id="rId5" Type="http://schemas.openxmlformats.org/officeDocument/2006/relationships/image" Target="../media/image71.png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12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13" Type="http://schemas.openxmlformats.org/officeDocument/2006/relationships/oleObject" Target="../embeddings/oleObject22.bin"/><Relationship Id="rId3" Type="http://schemas.openxmlformats.org/officeDocument/2006/relationships/image" Target="../media/image132.jpeg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129.wmf"/><Relationship Id="rId17" Type="http://schemas.openxmlformats.org/officeDocument/2006/relationships/image" Target="../media/image131.wmf"/><Relationship Id="rId2" Type="http://schemas.openxmlformats.org/officeDocument/2006/relationships/slideLayout" Target="../slideLayouts/slideLayout14.xml"/><Relationship Id="rId16" Type="http://schemas.openxmlformats.org/officeDocument/2006/relationships/oleObject" Target="../embeddings/oleObject23.bin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6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5" Type="http://schemas.openxmlformats.org/officeDocument/2006/relationships/image" Target="../media/image134.png"/><Relationship Id="rId10" Type="http://schemas.openxmlformats.org/officeDocument/2006/relationships/image" Target="../media/image128.wmf"/><Relationship Id="rId4" Type="http://schemas.openxmlformats.org/officeDocument/2006/relationships/image" Target="../media/image133.png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130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image" Target="../media/image141.png"/><Relationship Id="rId3" Type="http://schemas.openxmlformats.org/officeDocument/2006/relationships/image" Target="../media/image139.jpeg"/><Relationship Id="rId7" Type="http://schemas.openxmlformats.org/officeDocument/2006/relationships/image" Target="../media/image136.wmf"/><Relationship Id="rId12" Type="http://schemas.openxmlformats.org/officeDocument/2006/relationships/image" Target="../media/image140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138.wmf"/><Relationship Id="rId5" Type="http://schemas.openxmlformats.org/officeDocument/2006/relationships/image" Target="../media/image135.wmf"/><Relationship Id="rId10" Type="http://schemas.openxmlformats.org/officeDocument/2006/relationships/oleObject" Target="../embeddings/oleObject27.bin"/><Relationship Id="rId4" Type="http://schemas.openxmlformats.org/officeDocument/2006/relationships/oleObject" Target="../embeddings/oleObject24.bin"/><Relationship Id="rId9" Type="http://schemas.openxmlformats.org/officeDocument/2006/relationships/image" Target="../media/image137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42.wmf"/><Relationship Id="rId18" Type="http://schemas.openxmlformats.org/officeDocument/2006/relationships/image" Target="../media/image144.wmf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12" Type="http://schemas.openxmlformats.org/officeDocument/2006/relationships/oleObject" Target="../embeddings/oleObject28.bin"/><Relationship Id="rId17" Type="http://schemas.openxmlformats.org/officeDocument/2006/relationships/oleObject" Target="../embeddings/oleObject30.bin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43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148.png"/><Relationship Id="rId11" Type="http://schemas.openxmlformats.org/officeDocument/2006/relationships/image" Target="../media/image153.png"/><Relationship Id="rId5" Type="http://schemas.openxmlformats.org/officeDocument/2006/relationships/image" Target="../media/image147.png"/><Relationship Id="rId15" Type="http://schemas.openxmlformats.org/officeDocument/2006/relationships/oleObject" Target="../embeddings/oleObject29.bin"/><Relationship Id="rId10" Type="http://schemas.openxmlformats.org/officeDocument/2006/relationships/image" Target="../media/image152.png"/><Relationship Id="rId19" Type="http://schemas.openxmlformats.org/officeDocument/2006/relationships/image" Target="../media/image155.png"/><Relationship Id="rId4" Type="http://schemas.openxmlformats.org/officeDocument/2006/relationships/image" Target="../media/image146.png"/><Relationship Id="rId9" Type="http://schemas.openxmlformats.org/officeDocument/2006/relationships/image" Target="../media/image151.png"/><Relationship Id="rId14" Type="http://schemas.openxmlformats.org/officeDocument/2006/relationships/image" Target="../media/image1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3.jpeg"/><Relationship Id="rId4" Type="http://schemas.openxmlformats.org/officeDocument/2006/relationships/image" Target="../media/image16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6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13" Type="http://schemas.openxmlformats.org/officeDocument/2006/relationships/image" Target="../media/image170.wmf"/><Relationship Id="rId18" Type="http://schemas.openxmlformats.org/officeDocument/2006/relationships/oleObject" Target="../embeddings/oleObject38.bin"/><Relationship Id="rId3" Type="http://schemas.openxmlformats.org/officeDocument/2006/relationships/image" Target="../media/image132.jpeg"/><Relationship Id="rId7" Type="http://schemas.openxmlformats.org/officeDocument/2006/relationships/image" Target="../media/image167.wmf"/><Relationship Id="rId12" Type="http://schemas.openxmlformats.org/officeDocument/2006/relationships/oleObject" Target="../embeddings/oleObject35.bin"/><Relationship Id="rId17" Type="http://schemas.openxmlformats.org/officeDocument/2006/relationships/image" Target="../media/image172.wmf"/><Relationship Id="rId2" Type="http://schemas.openxmlformats.org/officeDocument/2006/relationships/slideLayout" Target="../slideLayouts/slideLayout14.xml"/><Relationship Id="rId16" Type="http://schemas.openxmlformats.org/officeDocument/2006/relationships/oleObject" Target="../embeddings/oleObject37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169.wmf"/><Relationship Id="rId5" Type="http://schemas.openxmlformats.org/officeDocument/2006/relationships/image" Target="../media/image175.png"/><Relationship Id="rId15" Type="http://schemas.openxmlformats.org/officeDocument/2006/relationships/image" Target="../media/image171.wmf"/><Relationship Id="rId10" Type="http://schemas.openxmlformats.org/officeDocument/2006/relationships/oleObject" Target="../embeddings/oleObject34.bin"/><Relationship Id="rId19" Type="http://schemas.openxmlformats.org/officeDocument/2006/relationships/image" Target="../media/image173.wmf"/><Relationship Id="rId4" Type="http://schemas.openxmlformats.org/officeDocument/2006/relationships/image" Target="../media/image174.png"/><Relationship Id="rId9" Type="http://schemas.openxmlformats.org/officeDocument/2006/relationships/image" Target="../media/image168.wmf"/><Relationship Id="rId14" Type="http://schemas.openxmlformats.org/officeDocument/2006/relationships/oleObject" Target="../embeddings/oleObject36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10" Type="http://schemas.openxmlformats.org/officeDocument/2006/relationships/image" Target="../media/image190.png"/><Relationship Id="rId4" Type="http://schemas.openxmlformats.org/officeDocument/2006/relationships/image" Target="../media/image184.png"/><Relationship Id="rId9" Type="http://schemas.openxmlformats.org/officeDocument/2006/relationships/image" Target="../media/image18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12" Type="http://schemas.openxmlformats.org/officeDocument/2006/relationships/image" Target="../media/image201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5.png"/><Relationship Id="rId11" Type="http://schemas.openxmlformats.org/officeDocument/2006/relationships/image" Target="../media/image200.png"/><Relationship Id="rId5" Type="http://schemas.openxmlformats.org/officeDocument/2006/relationships/image" Target="../media/image194.png"/><Relationship Id="rId10" Type="http://schemas.openxmlformats.org/officeDocument/2006/relationships/image" Target="../media/image199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7" Type="http://schemas.openxmlformats.org/officeDocument/2006/relationships/image" Target="../media/image206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5.png"/><Relationship Id="rId7" Type="http://schemas.openxmlformats.org/officeDocument/2006/relationships/image" Target="../media/image22.wmf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4.wmf"/><Relationship Id="rId5" Type="http://schemas.openxmlformats.org/officeDocument/2006/relationships/image" Target="../media/image27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26.png"/><Relationship Id="rId9" Type="http://schemas.openxmlformats.org/officeDocument/2006/relationships/image" Target="../media/image23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wmf"/><Relationship Id="rId11" Type="http://schemas.openxmlformats.org/officeDocument/2006/relationships/image" Target="../media/image34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6827" y="2483482"/>
            <a:ext cx="8434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 Отжиг </a:t>
            </a:r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</a:rPr>
              <a:t>и фазовые переходы от классического к квантовому состоянию в долгоживущих экситон-</a:t>
            </a:r>
            <a:r>
              <a:rPr lang="ru-RU" sz="2400" b="1" dirty="0" err="1">
                <a:solidFill>
                  <a:srgbClr val="C00000"/>
                </a:solidFill>
                <a:latin typeface="Comic Sans MS" pitchFamily="66" charset="0"/>
              </a:rPr>
              <a:t>поляритонных</a:t>
            </a:r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конденсатах </a:t>
            </a:r>
            <a:endParaRPr lang="en-US" sz="2400" b="1" i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9419" y="70811"/>
            <a:ext cx="41976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Круглый стол </a:t>
            </a:r>
            <a:r>
              <a:rPr lang="ru-RU" sz="1400" b="1" dirty="0" smtClean="0">
                <a:solidFill>
                  <a:schemeClr val="bg1"/>
                </a:solidFill>
              </a:rPr>
              <a:t>ФПИ: МОДЕЛИРОВАНИЕ </a:t>
            </a:r>
            <a:r>
              <a:rPr lang="ru-RU" sz="1400" b="1" dirty="0">
                <a:solidFill>
                  <a:schemeClr val="bg1"/>
                </a:solidFill>
              </a:rPr>
              <a:t>ПРОЦЕССОВ </a:t>
            </a:r>
            <a:endParaRPr lang="ru-RU" sz="1400" b="1" dirty="0" smtClean="0">
              <a:solidFill>
                <a:schemeClr val="bg1"/>
              </a:solidFill>
            </a:endParaRPr>
          </a:p>
          <a:p>
            <a:r>
              <a:rPr lang="ru-RU" sz="1400" b="1" dirty="0" smtClean="0">
                <a:solidFill>
                  <a:schemeClr val="bg1"/>
                </a:solidFill>
              </a:rPr>
              <a:t>В 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</a:rPr>
              <a:t>НЕЙРОННЫХ И </a:t>
            </a:r>
            <a:r>
              <a:rPr lang="ru-RU" sz="1400" b="1" dirty="0">
                <a:solidFill>
                  <a:schemeClr val="bg1"/>
                </a:solidFill>
              </a:rPr>
              <a:t>СОЦИАЛЬНЫХ СЕТЯХ МЕТОДАМИ </a:t>
            </a:r>
            <a:endParaRPr lang="ru-RU" sz="1400" b="1" dirty="0" smtClean="0">
              <a:solidFill>
                <a:schemeClr val="bg1"/>
              </a:solidFill>
            </a:endParaRPr>
          </a:p>
          <a:p>
            <a:r>
              <a:rPr lang="ru-RU" sz="1400" b="1" dirty="0" smtClean="0">
                <a:solidFill>
                  <a:schemeClr val="bg1"/>
                </a:solidFill>
              </a:rPr>
              <a:t>ЛАЗЕРНОЙ </a:t>
            </a:r>
            <a:r>
              <a:rPr lang="ru-RU" sz="1400" b="1" dirty="0">
                <a:solidFill>
                  <a:schemeClr val="bg1"/>
                </a:solidFill>
              </a:rPr>
              <a:t>ФИЗИКИ 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144" y="627044"/>
            <a:ext cx="321945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29" y="481506"/>
            <a:ext cx="3547928" cy="14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63633" y="4085727"/>
            <a:ext cx="5190844" cy="489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100"/>
              </a:lnSpc>
            </a:pPr>
            <a:r>
              <a:rPr lang="ru-RU" sz="2800" b="1" i="1" dirty="0" err="1" smtClean="0">
                <a:solidFill>
                  <a:srgbClr val="008000"/>
                </a:solidFill>
              </a:rPr>
              <a:t>Алоджанц</a:t>
            </a:r>
            <a:r>
              <a:rPr lang="ru-RU" sz="2800" b="1" i="1" dirty="0" smtClean="0">
                <a:solidFill>
                  <a:srgbClr val="008000"/>
                </a:solidFill>
              </a:rPr>
              <a:t> Александр Павлович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6024" y="4678882"/>
            <a:ext cx="3186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dirty="0">
                <a:solidFill>
                  <a:srgbClr val="525252"/>
                </a:solidFill>
              </a:rPr>
              <a:t>доктор физ.-мат. наук, </a:t>
            </a:r>
          </a:p>
          <a:p>
            <a:pPr algn="ctr">
              <a:lnSpc>
                <a:spcPts val="2400"/>
              </a:lnSpc>
            </a:pPr>
            <a:r>
              <a:rPr lang="ru-RU" dirty="0">
                <a:solidFill>
                  <a:srgbClr val="525252"/>
                </a:solidFill>
              </a:rPr>
              <a:t>ведущий научный сотрудник </a:t>
            </a:r>
            <a:r>
              <a:rPr lang="ru-RU" dirty="0" smtClean="0">
                <a:solidFill>
                  <a:srgbClr val="525252"/>
                </a:solidFill>
              </a:rPr>
              <a:t>,</a:t>
            </a:r>
            <a:r>
              <a:rPr lang="en-US" dirty="0" smtClean="0">
                <a:solidFill>
                  <a:srgbClr val="525252"/>
                </a:solidFill>
              </a:rPr>
              <a:t> </a:t>
            </a:r>
            <a:endParaRPr lang="en-US" dirty="0">
              <a:solidFill>
                <a:srgbClr val="525252"/>
              </a:solidFill>
            </a:endParaRP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196492" y="4991082"/>
            <a:ext cx="8934196" cy="9409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i="1" dirty="0" smtClean="0">
                <a:solidFill>
                  <a:srgbClr val="000000"/>
                </a:solidFill>
                <a:latin typeface="+mn-lt"/>
              </a:rPr>
              <a:t>Целевая </a:t>
            </a:r>
            <a:r>
              <a:rPr lang="ru-RU" sz="1800" b="1" i="1" u="sng" dirty="0" smtClean="0">
                <a:solidFill>
                  <a:srgbClr val="000000"/>
                </a:solidFill>
                <a:latin typeface="+mn-lt"/>
              </a:rPr>
              <a:t>поисковая</a:t>
            </a:r>
            <a:r>
              <a:rPr lang="ru-RU" sz="1800" b="1" i="1" dirty="0" smtClean="0">
                <a:solidFill>
                  <a:srgbClr val="000000"/>
                </a:solidFill>
                <a:latin typeface="+mn-lt"/>
              </a:rPr>
              <a:t> лаборатория</a:t>
            </a:r>
            <a:r>
              <a:rPr lang="ru-RU" sz="1800" b="1" i="1" dirty="0">
                <a:solidFill>
                  <a:srgbClr val="000000"/>
                </a:solidFill>
                <a:latin typeface="+mn-lt"/>
              </a:rPr>
              <a:t/>
            </a:r>
            <a:br>
              <a:rPr lang="ru-RU" sz="1800" b="1" i="1" dirty="0">
                <a:solidFill>
                  <a:srgbClr val="000000"/>
                </a:solidFill>
                <a:latin typeface="+mn-lt"/>
              </a:rPr>
            </a:br>
            <a:r>
              <a:rPr lang="ru-RU" sz="1800" b="1" i="1" dirty="0">
                <a:solidFill>
                  <a:srgbClr val="000000"/>
                </a:solidFill>
                <a:latin typeface="+mn-lt"/>
              </a:rPr>
              <a:t>квантовой когнитивистики и интеллектуальных </a:t>
            </a:r>
            <a:r>
              <a:rPr lang="ru-RU" sz="1800" b="1" i="1" dirty="0" smtClean="0">
                <a:solidFill>
                  <a:srgbClr val="000000"/>
                </a:solidFill>
                <a:latin typeface="+mn-lt"/>
              </a:rPr>
              <a:t>систем</a:t>
            </a:r>
            <a:endParaRPr lang="en-US" sz="1800" b="1" i="1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059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9432" y="831286"/>
            <a:ext cx="7322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1A9437"/>
                </a:solidFill>
                <a:latin typeface="Comic Sans MS" pitchFamily="66" charset="0"/>
              </a:rPr>
              <a:t>D-Wave Quantum Annealing Simulator   </a:t>
            </a:r>
            <a:endParaRPr lang="en-US" sz="2800" b="1" dirty="0">
              <a:solidFill>
                <a:srgbClr val="1A9437"/>
              </a:solidFill>
              <a:latin typeface="Comic Sans MS" pitchFamily="66" charset="0"/>
            </a:endParaRP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38" y="1469407"/>
            <a:ext cx="3594618" cy="527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79593" y="3253807"/>
            <a:ext cx="33622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Operates with superconductor</a:t>
            </a:r>
            <a:endParaRPr lang="ru-RU" sz="200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qubits</a:t>
            </a:r>
            <a:r>
              <a:rPr lang="en-US" sz="2000" dirty="0" smtClean="0">
                <a:solidFill>
                  <a:srgbClr val="FF0000"/>
                </a:solidFill>
              </a:rPr>
              <a:t> at 15mK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785" y="4306488"/>
            <a:ext cx="2507610" cy="202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5379522" y="4102042"/>
            <a:ext cx="3204702" cy="2429388"/>
          </a:xfrm>
          <a:prstGeom prst="wedgeRoundRectCallout">
            <a:avLst>
              <a:gd name="adj1" fmla="val -158480"/>
              <a:gd name="adj2" fmla="val 11028"/>
              <a:gd name="adj3" fmla="val 16667"/>
            </a:avLst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5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3182" y="783786"/>
            <a:ext cx="74013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1A9437"/>
                </a:solidFill>
                <a:latin typeface="Comic Sans MS" pitchFamily="66" charset="0"/>
              </a:rPr>
              <a:t>Stimulated  Annealing with BECs or Lasers  </a:t>
            </a:r>
            <a:endParaRPr lang="en-US" sz="2600" b="1" dirty="0">
              <a:solidFill>
                <a:srgbClr val="1A9437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19" y="5743163"/>
            <a:ext cx="3771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D97FF"/>
                </a:solidFill>
              </a:rPr>
              <a:t>Tim </a:t>
            </a:r>
            <a:r>
              <a:rPr lang="en-US" b="1" dirty="0" smtClean="0">
                <a:solidFill>
                  <a:srgbClr val="0D97FF"/>
                </a:solidFill>
              </a:rPr>
              <a:t>Byrnes</a:t>
            </a:r>
            <a:r>
              <a:rPr lang="en-US" dirty="0" smtClean="0">
                <a:solidFill>
                  <a:srgbClr val="0D97FF"/>
                </a:solidFill>
              </a:rPr>
              <a:t>, </a:t>
            </a:r>
            <a:r>
              <a:rPr lang="en-US" b="1" dirty="0" smtClean="0">
                <a:solidFill>
                  <a:srgbClr val="0D97FF"/>
                </a:solidFill>
              </a:rPr>
              <a:t>Kai Yan</a:t>
            </a:r>
            <a:r>
              <a:rPr lang="en-US" dirty="0" smtClean="0">
                <a:solidFill>
                  <a:srgbClr val="0D97FF"/>
                </a:solidFill>
              </a:rPr>
              <a:t> </a:t>
            </a:r>
            <a:r>
              <a:rPr lang="en-US" b="1" dirty="0">
                <a:solidFill>
                  <a:srgbClr val="0D97FF"/>
                </a:solidFill>
              </a:rPr>
              <a:t>and </a:t>
            </a:r>
            <a:r>
              <a:rPr lang="en-US" b="1" dirty="0" smtClean="0">
                <a:solidFill>
                  <a:srgbClr val="0D97FF"/>
                </a:solidFill>
              </a:rPr>
              <a:t>Y. Yamamoto</a:t>
            </a:r>
            <a:r>
              <a:rPr lang="en-US" dirty="0" smtClean="0">
                <a:solidFill>
                  <a:srgbClr val="0D97FF"/>
                </a:solidFill>
              </a:rPr>
              <a:t>,</a:t>
            </a:r>
          </a:p>
          <a:p>
            <a:r>
              <a:rPr lang="en-US" i="1" dirty="0">
                <a:solidFill>
                  <a:srgbClr val="0D97FF"/>
                </a:solidFill>
              </a:rPr>
              <a:t>New </a:t>
            </a:r>
            <a:r>
              <a:rPr lang="en-US" i="1" dirty="0" smtClean="0">
                <a:solidFill>
                  <a:srgbClr val="0D97FF"/>
                </a:solidFill>
              </a:rPr>
              <a:t>J. of </a:t>
            </a:r>
            <a:r>
              <a:rPr lang="en-US" i="1" dirty="0">
                <a:solidFill>
                  <a:srgbClr val="0D97FF"/>
                </a:solidFill>
              </a:rPr>
              <a:t>Physics </a:t>
            </a:r>
            <a:r>
              <a:rPr lang="en-US" b="1" dirty="0">
                <a:solidFill>
                  <a:srgbClr val="0D97FF"/>
                </a:solidFill>
              </a:rPr>
              <a:t>13 </a:t>
            </a:r>
            <a:r>
              <a:rPr lang="en-US" dirty="0">
                <a:solidFill>
                  <a:srgbClr val="0D97FF"/>
                </a:solidFill>
              </a:rPr>
              <a:t>(2011) 113025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272" y="6248808"/>
            <a:ext cx="4143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Accelerated optimization problem </a:t>
            </a:r>
            <a:r>
              <a:rPr lang="en-US" dirty="0" smtClean="0">
                <a:solidFill>
                  <a:srgbClr val="FF0000"/>
                </a:solidFill>
              </a:rPr>
              <a:t>search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using BEC or lasers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3894" y="5913835"/>
            <a:ext cx="4476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en-US" b="1" dirty="0" err="1" smtClean="0">
                <a:solidFill>
                  <a:srgbClr val="0D97FF"/>
                </a:solidFill>
              </a:rPr>
              <a:t>Marandi</a:t>
            </a:r>
            <a:r>
              <a:rPr lang="en-US" b="1" dirty="0" smtClean="0">
                <a:solidFill>
                  <a:srgbClr val="0D97FF"/>
                </a:solidFill>
              </a:rPr>
              <a:t>, et al, </a:t>
            </a:r>
            <a:r>
              <a:rPr lang="en-US" b="1" dirty="0">
                <a:solidFill>
                  <a:srgbClr val="0D97FF"/>
                </a:solidFill>
              </a:rPr>
              <a:t>NATURE </a:t>
            </a:r>
            <a:r>
              <a:rPr lang="en-US" b="1" dirty="0" err="1" smtClean="0">
                <a:solidFill>
                  <a:srgbClr val="0D97FF"/>
                </a:solidFill>
              </a:rPr>
              <a:t>Phot</a:t>
            </a:r>
            <a:r>
              <a:rPr lang="en-US" b="1" dirty="0" smtClean="0">
                <a:solidFill>
                  <a:srgbClr val="0D97FF"/>
                </a:solidFill>
              </a:rPr>
              <a:t>., 2014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Network </a:t>
            </a:r>
            <a:r>
              <a:rPr lang="en-US" dirty="0">
                <a:solidFill>
                  <a:srgbClr val="FF0000"/>
                </a:solidFill>
              </a:rPr>
              <a:t>of </a:t>
            </a:r>
            <a:r>
              <a:rPr lang="en-US" dirty="0" smtClean="0">
                <a:solidFill>
                  <a:srgbClr val="FF0000"/>
                </a:solidFill>
              </a:rPr>
              <a:t> OPO as </a:t>
            </a:r>
            <a:r>
              <a:rPr lang="en-US" dirty="0">
                <a:solidFill>
                  <a:srgbClr val="FF0000"/>
                </a:solidFill>
              </a:rPr>
              <a:t>a coherent </a:t>
            </a:r>
            <a:r>
              <a:rPr lang="en-US" dirty="0" err="1">
                <a:solidFill>
                  <a:srgbClr val="FF0000"/>
                </a:solidFill>
              </a:rPr>
              <a:t>Ising</a:t>
            </a:r>
            <a:r>
              <a:rPr lang="en-US" dirty="0">
                <a:solidFill>
                  <a:srgbClr val="FF0000"/>
                </a:solidFill>
              </a:rPr>
              <a:t> machine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306" y="1379447"/>
            <a:ext cx="6757047" cy="4327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89" y="1425066"/>
            <a:ext cx="33211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solidFill>
                  <a:schemeClr val="accent1"/>
                </a:solidFill>
              </a:rPr>
              <a:t>Driven –dissipative system;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solidFill>
                  <a:schemeClr val="accent1"/>
                </a:solidFill>
              </a:rPr>
              <a:t> Annealing appears as a result </a:t>
            </a:r>
          </a:p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     of 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Phase transition to lasing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7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3462394"/>
            <a:ext cx="29146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506826" y="5805259"/>
            <a:ext cx="1680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kern="0" dirty="0" smtClean="0">
                <a:solidFill>
                  <a:srgbClr val="FF0000"/>
                </a:solidFill>
                <a:cs typeface="Arial" pitchFamily="34" charset="0"/>
              </a:rPr>
              <a:t>T</a:t>
            </a:r>
            <a:r>
              <a:rPr lang="en-US" sz="2400" b="1" kern="0" dirty="0" smtClean="0">
                <a:solidFill>
                  <a:srgbClr val="FF0000"/>
                </a:solidFill>
                <a:cs typeface="Arial" pitchFamily="34" charset="0"/>
              </a:rPr>
              <a:t>= 5 — 20 </a:t>
            </a:r>
            <a:r>
              <a:rPr lang="en-US" sz="2400" b="1" kern="0" dirty="0">
                <a:solidFill>
                  <a:srgbClr val="FF0000"/>
                </a:solidFill>
                <a:cs typeface="Arial" pitchFamily="34" charset="0"/>
              </a:rPr>
              <a:t>K</a:t>
            </a:r>
            <a:endParaRPr lang="ru-RU" sz="2400" b="1" kern="0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66349" y="4042761"/>
            <a:ext cx="44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kern="0" dirty="0">
                <a:solidFill>
                  <a:srgbClr val="0086EA"/>
                </a:solidFill>
                <a:cs typeface="Arial" pitchFamily="34" charset="0"/>
              </a:rPr>
              <a:t>J. </a:t>
            </a:r>
            <a:r>
              <a:rPr lang="en-US" sz="1600" kern="0" dirty="0" err="1" smtClean="0">
                <a:solidFill>
                  <a:srgbClr val="0086EA"/>
                </a:solidFill>
                <a:cs typeface="Arial" pitchFamily="34" charset="0"/>
              </a:rPr>
              <a:t>Kasprzak</a:t>
            </a:r>
            <a:r>
              <a:rPr lang="en-US" sz="1600" kern="0" dirty="0" smtClean="0">
                <a:solidFill>
                  <a:srgbClr val="0086EA"/>
                </a:solidFill>
                <a:cs typeface="Arial" pitchFamily="34" charset="0"/>
              </a:rPr>
              <a:t> </a:t>
            </a:r>
            <a:r>
              <a:rPr lang="en-US" sz="1600" kern="0" dirty="0">
                <a:solidFill>
                  <a:srgbClr val="0086EA"/>
                </a:solidFill>
                <a:cs typeface="Arial" pitchFamily="34" charset="0"/>
              </a:rPr>
              <a:t>et </a:t>
            </a:r>
            <a:r>
              <a:rPr lang="en-US" sz="1600" kern="0" dirty="0" smtClean="0">
                <a:solidFill>
                  <a:srgbClr val="0086EA"/>
                </a:solidFill>
                <a:cs typeface="Arial" pitchFamily="34" charset="0"/>
              </a:rPr>
              <a:t>al</a:t>
            </a:r>
            <a:r>
              <a:rPr lang="ru-RU" sz="1600" kern="0" dirty="0">
                <a:solidFill>
                  <a:srgbClr val="0086EA"/>
                </a:solidFill>
                <a:cs typeface="Arial" pitchFamily="34" charset="0"/>
              </a:rPr>
              <a:t>.</a:t>
            </a:r>
            <a:r>
              <a:rPr lang="en-US" sz="1600" i="1" kern="0" dirty="0" smtClean="0">
                <a:solidFill>
                  <a:srgbClr val="0086EA"/>
                </a:solidFill>
                <a:cs typeface="Arial" pitchFamily="34" charset="0"/>
              </a:rPr>
              <a:t>, </a:t>
            </a:r>
            <a:r>
              <a:rPr lang="en-US" sz="1600" i="1" kern="0" dirty="0">
                <a:solidFill>
                  <a:srgbClr val="0086EA"/>
                </a:solidFill>
                <a:cs typeface="Arial" pitchFamily="34" charset="0"/>
              </a:rPr>
              <a:t>Nature </a:t>
            </a:r>
            <a:r>
              <a:rPr lang="en-US" sz="1600" kern="0" dirty="0">
                <a:solidFill>
                  <a:srgbClr val="0086EA"/>
                </a:solidFill>
                <a:cs typeface="Arial" pitchFamily="34" charset="0"/>
              </a:rPr>
              <a:t> </a:t>
            </a:r>
            <a:r>
              <a:rPr lang="en-US" sz="1600" b="1" kern="0" dirty="0">
                <a:solidFill>
                  <a:srgbClr val="0086EA"/>
                </a:solidFill>
                <a:cs typeface="Arial" pitchFamily="34" charset="0"/>
              </a:rPr>
              <a:t>443</a:t>
            </a:r>
            <a:r>
              <a:rPr lang="en-US" sz="1600" kern="0" dirty="0">
                <a:solidFill>
                  <a:srgbClr val="0086EA"/>
                </a:solidFill>
                <a:cs typeface="Arial" pitchFamily="34" charset="0"/>
              </a:rPr>
              <a:t>, 409 (2006</a:t>
            </a:r>
            <a:r>
              <a:rPr lang="en-US" sz="1600" kern="0" dirty="0" smtClean="0">
                <a:solidFill>
                  <a:srgbClr val="0086EA"/>
                </a:solidFill>
                <a:cs typeface="Arial" pitchFamily="34" charset="0"/>
              </a:rPr>
              <a:t>)</a:t>
            </a:r>
            <a:r>
              <a:rPr lang="ru-RU" sz="1600" kern="0" dirty="0" smtClean="0">
                <a:solidFill>
                  <a:srgbClr val="0086EA"/>
                </a:solidFill>
                <a:cs typeface="Arial" pitchFamily="34" charset="0"/>
              </a:rPr>
              <a:t>  </a:t>
            </a:r>
            <a:r>
              <a:rPr lang="ru-RU" sz="1400" kern="0" dirty="0" smtClean="0">
                <a:solidFill>
                  <a:srgbClr val="0086EA"/>
                </a:solidFill>
                <a:cs typeface="Arial" pitchFamily="34" charset="0"/>
              </a:rPr>
              <a:t>- </a:t>
            </a:r>
            <a:r>
              <a:rPr lang="en-US" sz="1800" b="1" kern="0" dirty="0" err="1" smtClean="0">
                <a:solidFill>
                  <a:srgbClr val="0086EA"/>
                </a:solidFill>
                <a:cs typeface="Arial" pitchFamily="34" charset="0"/>
              </a:rPr>
              <a:t>CdTe</a:t>
            </a:r>
            <a:endParaRPr lang="ru-RU" sz="1600" b="1" dirty="0">
              <a:solidFill>
                <a:srgbClr val="0086EA"/>
              </a:solidFill>
            </a:endParaRPr>
          </a:p>
        </p:txBody>
      </p:sp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4560125" y="5024994"/>
            <a:ext cx="3470292" cy="5397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0033CC">
                  <a:alpha val="49001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6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16691"/>
              </p:ext>
            </p:extLst>
          </p:nvPr>
        </p:nvGraphicFramePr>
        <p:xfrm>
          <a:off x="4860288" y="4955504"/>
          <a:ext cx="2808287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14" name="Equation" r:id="rId4" imgW="1346040" imgH="279360" progId="Equation.DSMT4">
                  <p:embed/>
                </p:oleObj>
              </mc:Choice>
              <mc:Fallback>
                <p:oleObj name="Equation" r:id="rId4" imgW="1346040" imgH="27936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288" y="4955504"/>
                        <a:ext cx="2808287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7584461" y="5039480"/>
            <a:ext cx="4780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smtClean="0">
                <a:solidFill>
                  <a:sysClr val="windowText" lastClr="000000"/>
                </a:solidFill>
              </a:rPr>
              <a:t>kg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AutoShape 52"/>
          <p:cNvSpPr>
            <a:spLocks noChangeArrowheads="1"/>
          </p:cNvSpPr>
          <p:nvPr/>
        </p:nvSpPr>
        <p:spPr bwMode="auto">
          <a:xfrm>
            <a:off x="539552" y="2299140"/>
            <a:ext cx="3666865" cy="8191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Box 24"/>
          <p:cNvSpPr txBox="1">
            <a:spLocks noChangeArrowheads="1"/>
          </p:cNvSpPr>
          <p:nvPr/>
        </p:nvSpPr>
        <p:spPr bwMode="auto">
          <a:xfrm>
            <a:off x="566851" y="2465438"/>
            <a:ext cx="24000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err="1" smtClean="0">
                <a:solidFill>
                  <a:srgbClr val="3D5D19"/>
                </a:solidFill>
                <a:latin typeface="+mn-lt"/>
              </a:rPr>
              <a:t>Polariton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3D5D19"/>
                </a:solidFill>
                <a:effectLst/>
                <a:uLnTx/>
                <a:uFillTx/>
                <a:latin typeface="+mn-lt"/>
                <a:cs typeface="Arial" pitchFamily="34" charset="0"/>
              </a:rPr>
              <a:t> 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itchFamily="34" charset="0"/>
              </a:rPr>
              <a:t>=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itchFamily="34" charset="0"/>
              </a:rPr>
              <a:t>  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itchFamily="34" charset="0"/>
              </a:rPr>
              <a:t>       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itchFamily="34" charset="0"/>
              </a:rPr>
              <a:t>          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itchFamily="34" charset="0"/>
              </a:rPr>
              <a:t>+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 pitchFamily="34" charset="0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954" y="2573477"/>
            <a:ext cx="554854" cy="16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6781729"/>
              </p:ext>
            </p:extLst>
          </p:nvPr>
        </p:nvGraphicFramePr>
        <p:xfrm>
          <a:off x="1979712" y="2489875"/>
          <a:ext cx="27925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15" name="Equation" r:id="rId7" imgW="164957" imgH="190335" progId="Equation.DSMT4">
                  <p:embed/>
                </p:oleObj>
              </mc:Choice>
              <mc:Fallback>
                <p:oleObj name="Equation" r:id="rId7" imgW="164957" imgH="190335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2489875"/>
                        <a:ext cx="279258" cy="33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0546405"/>
              </p:ext>
            </p:extLst>
          </p:nvPr>
        </p:nvGraphicFramePr>
        <p:xfrm>
          <a:off x="3102707" y="2479703"/>
          <a:ext cx="366426" cy="311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16" name="Equation" r:id="rId9" imgW="202936" imgH="177569" progId="Equation.DSMT4">
                  <p:embed/>
                </p:oleObj>
              </mc:Choice>
              <mc:Fallback>
                <p:oleObj name="Equation" r:id="rId9" imgW="202936" imgH="177569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2707" y="2479703"/>
                        <a:ext cx="366426" cy="3117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662" y="2411979"/>
            <a:ext cx="42642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25"/>
          <p:cNvSpPr txBox="1">
            <a:spLocks noChangeArrowheads="1"/>
          </p:cNvSpPr>
          <p:nvPr/>
        </p:nvSpPr>
        <p:spPr bwMode="auto">
          <a:xfrm>
            <a:off x="2199685" y="2779772"/>
            <a:ext cx="1927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0033CC"/>
                </a:solidFill>
                <a:latin typeface="+mn-lt"/>
              </a:rPr>
              <a:t>photon</a:t>
            </a:r>
            <a:r>
              <a:rPr kumimoji="0" lang="ru-RU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cs typeface="Arial" pitchFamily="34" charset="0"/>
              </a:rPr>
              <a:t>       </a:t>
            </a:r>
            <a:r>
              <a:rPr kumimoji="0" lang="en-US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cs typeface="Arial" pitchFamily="34" charset="0"/>
              </a:rPr>
              <a:t>exciton</a:t>
            </a:r>
            <a:endParaRPr kumimoji="0" lang="ru-RU" i="0" u="none" strike="noStrike" kern="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cs typeface="Arial" pitchFamily="34" charset="0"/>
            </a:endParaRPr>
          </a:p>
        </p:txBody>
      </p:sp>
      <p:sp>
        <p:nvSpPr>
          <p:cNvPr id="16" name="TextBox 38"/>
          <p:cNvSpPr txBox="1">
            <a:spLocks noChangeArrowheads="1"/>
          </p:cNvSpPr>
          <p:nvPr/>
        </p:nvSpPr>
        <p:spPr bwMode="auto">
          <a:xfrm>
            <a:off x="1016141" y="3149105"/>
            <a:ext cx="22910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itchFamily="34" charset="0"/>
              </a:rPr>
              <a:t>и</a:t>
            </a: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itchFamily="34" charset="0"/>
              </a:rPr>
              <a:t>       </a:t>
            </a:r>
            <a:r>
              <a:rPr kumimoji="0" lang="ru-RU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itchFamily="34" charset="0"/>
              </a:rPr>
              <a:t> - </a:t>
            </a: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itchFamily="34" charset="0"/>
              </a:rPr>
              <a:t>Hopfield coefficients</a:t>
            </a:r>
            <a:endParaRPr kumimoji="0" lang="ru-RU" sz="14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 pitchFamily="34" charset="0"/>
            </a:endParaRPr>
          </a:p>
        </p:txBody>
      </p:sp>
      <p:graphicFrame>
        <p:nvGraphicFramePr>
          <p:cNvPr id="1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969938"/>
              </p:ext>
            </p:extLst>
          </p:nvPr>
        </p:nvGraphicFramePr>
        <p:xfrm>
          <a:off x="785357" y="3149105"/>
          <a:ext cx="262432" cy="313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17" name="Equation" r:id="rId12" imgW="164957" imgH="190335" progId="Equation.DSMT4">
                  <p:embed/>
                </p:oleObj>
              </mc:Choice>
              <mc:Fallback>
                <p:oleObj name="Equation" r:id="rId12" imgW="164957" imgH="190335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357" y="3149105"/>
                        <a:ext cx="262432" cy="3132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807317"/>
              </p:ext>
            </p:extLst>
          </p:nvPr>
        </p:nvGraphicFramePr>
        <p:xfrm>
          <a:off x="1225446" y="3149104"/>
          <a:ext cx="332346" cy="282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18" name="Equation" r:id="rId13" imgW="202936" imgH="177569" progId="Equation.DSMT4">
                  <p:embed/>
                </p:oleObj>
              </mc:Choice>
              <mc:Fallback>
                <p:oleObj name="Equation" r:id="rId13" imgW="202936" imgH="177569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5446" y="3149104"/>
                        <a:ext cx="332346" cy="2827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037084" y="3729473"/>
            <a:ext cx="284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Semiconductor </a:t>
            </a:r>
            <a:r>
              <a:rPr lang="en-US" b="1" dirty="0" err="1" smtClean="0">
                <a:solidFill>
                  <a:srgbClr val="C00000"/>
                </a:solidFill>
              </a:rPr>
              <a:t>Microcavity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56657" y="5533069"/>
            <a:ext cx="1772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Temperature is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91029" y="4420509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2060"/>
                </a:solidFill>
              </a:rPr>
              <a:t>Small effective photon mass</a:t>
            </a:r>
            <a:endParaRPr lang="ru-RU" sz="1800" b="1" dirty="0">
              <a:solidFill>
                <a:srgbClr val="002060"/>
              </a:solidFill>
            </a:endParaRPr>
          </a:p>
        </p:txBody>
      </p:sp>
      <p:graphicFrame>
        <p:nvGraphicFramePr>
          <p:cNvPr id="26" name="Объект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8218371"/>
              </p:ext>
            </p:extLst>
          </p:nvPr>
        </p:nvGraphicFramePr>
        <p:xfrm>
          <a:off x="7870899" y="4379241"/>
          <a:ext cx="5080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19" name="Equation" r:id="rId14" imgW="507960" imgH="469800" progId="Equation.DSMT4">
                  <p:embed/>
                </p:oleObj>
              </mc:Choice>
              <mc:Fallback>
                <p:oleObj name="Equation" r:id="rId14" imgW="507960" imgH="4698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0899" y="4379241"/>
                        <a:ext cx="50800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55159" y="6474464"/>
            <a:ext cx="2120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Coherent irradiation</a:t>
            </a:r>
            <a:endParaRPr lang="ru-RU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 flipV="1">
            <a:off x="747856" y="5722681"/>
            <a:ext cx="367760" cy="75178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90365" y="6098573"/>
            <a:ext cx="2193100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dirty="0" smtClean="0"/>
              <a:t>LB </a:t>
            </a:r>
            <a:r>
              <a:rPr lang="en-US" sz="1400" dirty="0" err="1" smtClean="0"/>
              <a:t>polariton</a:t>
            </a:r>
            <a:r>
              <a:rPr lang="en-US" sz="1400" dirty="0" smtClean="0"/>
              <a:t> dispersion  in</a:t>
            </a:r>
            <a:r>
              <a:rPr lang="ru-RU" sz="1400" dirty="0" smtClean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 </a:t>
            </a:r>
            <a:r>
              <a:rPr lang="en-US" sz="1400" dirty="0" err="1" smtClean="0"/>
              <a:t>CdTe</a:t>
            </a:r>
            <a:r>
              <a:rPr lang="en-US" sz="1400" dirty="0" smtClean="0"/>
              <a:t> </a:t>
            </a:r>
            <a:r>
              <a:rPr lang="en-US" sz="1400" dirty="0" err="1" smtClean="0"/>
              <a:t>microcavity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55159" y="1393998"/>
            <a:ext cx="4404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86EA"/>
                </a:solidFill>
              </a:rPr>
              <a:t>J. J.</a:t>
            </a:r>
            <a:r>
              <a:rPr lang="ru-RU" sz="1600" dirty="0">
                <a:solidFill>
                  <a:srgbClr val="0086EA"/>
                </a:solidFill>
              </a:rPr>
              <a:t> </a:t>
            </a:r>
            <a:r>
              <a:rPr lang="en-US" sz="1600" dirty="0">
                <a:solidFill>
                  <a:srgbClr val="0086EA"/>
                </a:solidFill>
              </a:rPr>
              <a:t>Hopfield</a:t>
            </a:r>
            <a:r>
              <a:rPr lang="ru-RU" sz="1600" dirty="0">
                <a:solidFill>
                  <a:srgbClr val="0086EA"/>
                </a:solidFill>
              </a:rPr>
              <a:t>,</a:t>
            </a:r>
            <a:r>
              <a:rPr lang="en-US" sz="1600" dirty="0">
                <a:solidFill>
                  <a:srgbClr val="0086EA"/>
                </a:solidFill>
              </a:rPr>
              <a:t> </a:t>
            </a:r>
            <a:r>
              <a:rPr lang="en-US" sz="1600" i="1" dirty="0">
                <a:solidFill>
                  <a:srgbClr val="0086EA"/>
                </a:solidFill>
              </a:rPr>
              <a:t>Phys. Rev.</a:t>
            </a:r>
            <a:r>
              <a:rPr lang="ru-RU" sz="1600" i="1" dirty="0">
                <a:solidFill>
                  <a:srgbClr val="0086EA"/>
                </a:solidFill>
              </a:rPr>
              <a:t> </a:t>
            </a:r>
            <a:r>
              <a:rPr lang="en-US" sz="1600" b="1" dirty="0">
                <a:solidFill>
                  <a:srgbClr val="0086EA"/>
                </a:solidFill>
              </a:rPr>
              <a:t>112</a:t>
            </a:r>
            <a:r>
              <a:rPr lang="ru-RU" sz="1600" dirty="0">
                <a:solidFill>
                  <a:srgbClr val="0086EA"/>
                </a:solidFill>
              </a:rPr>
              <a:t> (</a:t>
            </a:r>
            <a:r>
              <a:rPr lang="en-US" sz="1600" dirty="0">
                <a:solidFill>
                  <a:srgbClr val="0086EA"/>
                </a:solidFill>
              </a:rPr>
              <a:t>5</a:t>
            </a:r>
            <a:r>
              <a:rPr lang="ru-RU" sz="1600" dirty="0">
                <a:solidFill>
                  <a:srgbClr val="0086EA"/>
                </a:solidFill>
              </a:rPr>
              <a:t>),</a:t>
            </a:r>
            <a:r>
              <a:rPr lang="en-US" sz="1600" dirty="0">
                <a:solidFill>
                  <a:srgbClr val="0086EA"/>
                </a:solidFill>
              </a:rPr>
              <a:t> 1555–1567</a:t>
            </a:r>
            <a:r>
              <a:rPr lang="ru-RU" sz="1600" dirty="0">
                <a:solidFill>
                  <a:srgbClr val="0086EA"/>
                </a:solidFill>
              </a:rPr>
              <a:t> (</a:t>
            </a:r>
            <a:r>
              <a:rPr lang="ru-RU" sz="1600" dirty="0" smtClean="0">
                <a:solidFill>
                  <a:srgbClr val="0086EA"/>
                </a:solidFill>
              </a:rPr>
              <a:t>1958</a:t>
            </a:r>
            <a:r>
              <a:rPr lang="en-US" sz="1600" dirty="0" smtClean="0">
                <a:solidFill>
                  <a:srgbClr val="0086EA"/>
                </a:solidFill>
              </a:rPr>
              <a:t>),</a:t>
            </a:r>
          </a:p>
          <a:p>
            <a:r>
              <a:rPr lang="en-US" sz="1600" dirty="0" smtClean="0">
                <a:solidFill>
                  <a:srgbClr val="0086EA"/>
                </a:solidFill>
              </a:rPr>
              <a:t>V.M. </a:t>
            </a:r>
            <a:r>
              <a:rPr lang="en-US" sz="1600" dirty="0" err="1" smtClean="0">
                <a:solidFill>
                  <a:srgbClr val="0086EA"/>
                </a:solidFill>
              </a:rPr>
              <a:t>Agranovich</a:t>
            </a:r>
            <a:r>
              <a:rPr lang="ru-RU" sz="1600" dirty="0" smtClean="0">
                <a:solidFill>
                  <a:srgbClr val="0086EA"/>
                </a:solidFill>
              </a:rPr>
              <a:t>, </a:t>
            </a:r>
            <a:r>
              <a:rPr lang="en-US" sz="1600" dirty="0" smtClean="0">
                <a:solidFill>
                  <a:srgbClr val="0086EA"/>
                </a:solidFill>
              </a:rPr>
              <a:t>JETP</a:t>
            </a:r>
            <a:r>
              <a:rPr lang="ru-RU" sz="1600" dirty="0" smtClean="0">
                <a:solidFill>
                  <a:srgbClr val="0086EA"/>
                </a:solidFill>
              </a:rPr>
              <a:t> </a:t>
            </a:r>
            <a:r>
              <a:rPr lang="ru-RU" sz="1600" b="1" dirty="0" smtClean="0">
                <a:solidFill>
                  <a:srgbClr val="0086EA"/>
                </a:solidFill>
              </a:rPr>
              <a:t>37</a:t>
            </a:r>
            <a:r>
              <a:rPr lang="ru-RU" sz="1600" dirty="0" smtClean="0">
                <a:solidFill>
                  <a:srgbClr val="0086EA"/>
                </a:solidFill>
              </a:rPr>
              <a:t>, 430 (1959),</a:t>
            </a:r>
          </a:p>
          <a:p>
            <a:r>
              <a:rPr lang="en-US" sz="1600" dirty="0" smtClean="0">
                <a:solidFill>
                  <a:srgbClr val="0086EA"/>
                </a:solidFill>
              </a:rPr>
              <a:t>L.V. </a:t>
            </a:r>
            <a:r>
              <a:rPr lang="en-US" sz="1600" dirty="0" err="1" smtClean="0">
                <a:solidFill>
                  <a:srgbClr val="0086EA"/>
                </a:solidFill>
              </a:rPr>
              <a:t>Keldysh</a:t>
            </a:r>
            <a:r>
              <a:rPr lang="en-US" sz="1600" dirty="0" smtClean="0">
                <a:solidFill>
                  <a:srgbClr val="0086EA"/>
                </a:solidFill>
              </a:rPr>
              <a:t>, et al.,</a:t>
            </a:r>
            <a:r>
              <a:rPr lang="ru-RU" sz="1600" dirty="0" smtClean="0">
                <a:solidFill>
                  <a:srgbClr val="0086EA"/>
                </a:solidFill>
              </a:rPr>
              <a:t> </a:t>
            </a:r>
            <a:r>
              <a:rPr lang="en-US" sz="1600" dirty="0" smtClean="0">
                <a:solidFill>
                  <a:srgbClr val="0086EA"/>
                </a:solidFill>
              </a:rPr>
              <a:t>JETP</a:t>
            </a:r>
            <a:r>
              <a:rPr lang="ru-RU" sz="1600" dirty="0" smtClean="0">
                <a:solidFill>
                  <a:srgbClr val="0086EA"/>
                </a:solidFill>
              </a:rPr>
              <a:t>, </a:t>
            </a:r>
            <a:r>
              <a:rPr lang="ru-RU" sz="1600" b="1" dirty="0">
                <a:solidFill>
                  <a:srgbClr val="0086EA"/>
                </a:solidFill>
              </a:rPr>
              <a:t>36</a:t>
            </a:r>
            <a:r>
              <a:rPr lang="ru-RU" sz="1600" dirty="0">
                <a:solidFill>
                  <a:srgbClr val="0086EA"/>
                </a:solidFill>
              </a:rPr>
              <a:t>, 1193 (1968</a:t>
            </a:r>
            <a:r>
              <a:rPr lang="ru-RU" sz="1600" dirty="0" smtClean="0">
                <a:solidFill>
                  <a:srgbClr val="0086EA"/>
                </a:solidFill>
              </a:rPr>
              <a:t>)</a:t>
            </a:r>
            <a:r>
              <a:rPr lang="en-US" sz="1600" dirty="0" smtClean="0">
                <a:solidFill>
                  <a:srgbClr val="0086EA"/>
                </a:solidFill>
              </a:rPr>
              <a:t>.</a:t>
            </a:r>
            <a:endParaRPr lang="ru-RU" sz="1600" dirty="0">
              <a:solidFill>
                <a:srgbClr val="0086EA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38957" y="6207549"/>
            <a:ext cx="4902817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</a:pPr>
            <a:r>
              <a:rPr lang="ru-RU" sz="2000" b="1" dirty="0" smtClean="0">
                <a:solidFill>
                  <a:srgbClr val="FF0000"/>
                </a:solidFill>
              </a:rPr>
              <a:t>1. </a:t>
            </a:r>
            <a:r>
              <a:rPr lang="en-US" sz="2000" b="1" dirty="0" smtClean="0">
                <a:solidFill>
                  <a:srgbClr val="FF0000"/>
                </a:solidFill>
              </a:rPr>
              <a:t>It is necessary to achieve strong coupling; 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>
              <a:lnSpc>
                <a:spcPts val="1900"/>
              </a:lnSpc>
            </a:pPr>
            <a:r>
              <a:rPr lang="ru-RU" sz="2000" b="1" dirty="0" smtClean="0">
                <a:solidFill>
                  <a:srgbClr val="FF0000"/>
                </a:solidFill>
              </a:rPr>
              <a:t>2. </a:t>
            </a:r>
            <a:r>
              <a:rPr lang="en-US" sz="2000" b="1" dirty="0" smtClean="0">
                <a:solidFill>
                  <a:srgbClr val="FF0000"/>
                </a:solidFill>
              </a:rPr>
              <a:t>It is not necessary population inversion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39273" y="774700"/>
            <a:ext cx="655179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1A9437"/>
                </a:solidFill>
                <a:latin typeface="Comic Sans MS" pitchFamily="66" charset="0"/>
              </a:rPr>
              <a:t>Non-Equilibrium </a:t>
            </a:r>
            <a:r>
              <a:rPr lang="en-US" sz="2600" b="1" dirty="0" err="1">
                <a:solidFill>
                  <a:srgbClr val="1A9437"/>
                </a:solidFill>
                <a:latin typeface="Comic Sans MS" pitchFamily="66" charset="0"/>
              </a:rPr>
              <a:t>E</a:t>
            </a:r>
            <a:r>
              <a:rPr lang="en-US" sz="2600" b="1" dirty="0" err="1" smtClean="0">
                <a:solidFill>
                  <a:srgbClr val="1A9437"/>
                </a:solidFill>
                <a:latin typeface="Comic Sans MS" pitchFamily="66" charset="0"/>
              </a:rPr>
              <a:t>xciton-Polariton</a:t>
            </a:r>
            <a:r>
              <a:rPr lang="en-US" sz="2600" b="1" dirty="0" smtClean="0">
                <a:solidFill>
                  <a:srgbClr val="1A9437"/>
                </a:solidFill>
                <a:latin typeface="Comic Sans MS" pitchFamily="66" charset="0"/>
              </a:rPr>
              <a:t> BEC</a:t>
            </a:r>
            <a:r>
              <a:rPr lang="ru-RU" sz="2600" b="1" dirty="0" smtClean="0">
                <a:solidFill>
                  <a:srgbClr val="1A9437"/>
                </a:solidFill>
                <a:latin typeface="Comic Sans MS" pitchFamily="66" charset="0"/>
              </a:rPr>
              <a:t> </a:t>
            </a:r>
            <a:endParaRPr lang="ru-RU" sz="2600" b="1" dirty="0">
              <a:solidFill>
                <a:srgbClr val="1A9437"/>
              </a:solidFill>
              <a:latin typeface="Comic Sans MS" pitchFamily="66" charset="0"/>
            </a:endParaRPr>
          </a:p>
        </p:txBody>
      </p:sp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16"/>
          <a:srcRect t="4791"/>
          <a:stretch>
            <a:fillRect/>
          </a:stretch>
        </p:blipFill>
        <p:spPr bwMode="auto">
          <a:xfrm>
            <a:off x="5228695" y="1271642"/>
            <a:ext cx="3325992" cy="2486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473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28338" y="780433"/>
            <a:ext cx="8529637" cy="566738"/>
          </a:xfrm>
        </p:spPr>
        <p:txBody>
          <a:bodyPr>
            <a:noAutofit/>
          </a:bodyPr>
          <a:lstStyle/>
          <a:p>
            <a:r>
              <a:rPr lang="en-US" sz="2600" dirty="0" err="1" smtClean="0">
                <a:solidFill>
                  <a:srgbClr val="1A9437"/>
                </a:solidFill>
                <a:latin typeface="Comic Sans MS" pitchFamily="66" charset="0"/>
              </a:rPr>
              <a:t>Polariton</a:t>
            </a:r>
            <a:r>
              <a:rPr lang="en-US" sz="2600" dirty="0" smtClean="0">
                <a:solidFill>
                  <a:srgbClr val="1A9437"/>
                </a:solidFill>
                <a:latin typeface="Comic Sans MS" pitchFamily="66" charset="0"/>
              </a:rPr>
              <a:t> Laser – New Quantum Source of Light</a:t>
            </a:r>
            <a:r>
              <a:rPr lang="ru-RU" sz="2600" dirty="0" smtClean="0">
                <a:solidFill>
                  <a:srgbClr val="1A9437"/>
                </a:solidFill>
                <a:latin typeface="Comic Sans MS" pitchFamily="66" charset="0"/>
              </a:rPr>
              <a:t> </a:t>
            </a:r>
            <a:endParaRPr lang="ru-RU" sz="2600" dirty="0">
              <a:solidFill>
                <a:srgbClr val="1A9437"/>
              </a:solidFill>
              <a:latin typeface="Comic Sans MS" pitchFamily="66" charset="0"/>
            </a:endParaRPr>
          </a:p>
        </p:txBody>
      </p:sp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519874"/>
            <a:ext cx="3442191" cy="248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4497420" y="383986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4472706" y="565278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035" y="1323649"/>
            <a:ext cx="4116463" cy="294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653035" y="4634164"/>
            <a:ext cx="8490965" cy="130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ts val="19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High flexibility to external  optical and/or electrical  pump</a:t>
            </a:r>
          </a:p>
          <a:p>
            <a:pPr marL="285750" indent="-285750">
              <a:lnSpc>
                <a:spcPts val="19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Low threshold, </a:t>
            </a:r>
            <a:r>
              <a:rPr lang="ru-RU" sz="2000" dirty="0" smtClean="0"/>
              <a:t> </a:t>
            </a:r>
            <a:r>
              <a:rPr lang="en-US" sz="2000" dirty="0" smtClean="0"/>
              <a:t>few </a:t>
            </a:r>
            <a:r>
              <a:rPr lang="en-US" sz="2000" dirty="0" err="1">
                <a:solidFill>
                  <a:srgbClr val="FF0000"/>
                </a:solidFill>
              </a:rPr>
              <a:t>m</a:t>
            </a:r>
            <a:r>
              <a:rPr lang="en-US" sz="2000" dirty="0" err="1" smtClean="0">
                <a:solidFill>
                  <a:srgbClr val="FF0000"/>
                </a:solidFill>
              </a:rPr>
              <a:t>W</a:t>
            </a:r>
            <a:r>
              <a:rPr lang="en-US" sz="2000" dirty="0" smtClean="0">
                <a:solidFill>
                  <a:srgbClr val="FF0000"/>
                </a:solidFill>
              </a:rPr>
              <a:t>,</a:t>
            </a:r>
            <a:endParaRPr lang="ru-RU" sz="2000" dirty="0" smtClean="0">
              <a:solidFill>
                <a:srgbClr val="FF0000"/>
              </a:solidFill>
            </a:endParaRPr>
          </a:p>
          <a:p>
            <a:pPr marL="285750" indent="-285750">
              <a:lnSpc>
                <a:spcPts val="19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33CC"/>
                </a:solidFill>
              </a:rPr>
              <a:t>High nonlinearity:  It is </a:t>
            </a:r>
            <a:r>
              <a:rPr lang="ru-RU" sz="2000" dirty="0" smtClean="0">
                <a:solidFill>
                  <a:srgbClr val="0033CC"/>
                </a:solidFill>
              </a:rPr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3 </a:t>
            </a:r>
            <a:r>
              <a:rPr lang="en-US" sz="2000" dirty="0" smtClean="0">
                <a:solidFill>
                  <a:srgbClr val="FF0000"/>
                </a:solidFill>
              </a:rPr>
              <a:t>orders bigger than in </a:t>
            </a:r>
            <a:r>
              <a:rPr lang="en-US" sz="2000" dirty="0" smtClean="0">
                <a:solidFill>
                  <a:srgbClr val="0033CC"/>
                </a:solidFill>
              </a:rPr>
              <a:t>VCSEL,</a:t>
            </a:r>
            <a:endParaRPr lang="ru-RU" sz="2000" dirty="0" smtClean="0">
              <a:solidFill>
                <a:srgbClr val="0033CC"/>
              </a:solidFill>
            </a:endParaRPr>
          </a:p>
          <a:p>
            <a:pPr marL="285750" indent="-285750">
              <a:lnSpc>
                <a:spcPts val="19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33CC"/>
                </a:solidFill>
              </a:rPr>
              <a:t>Fast switching </a:t>
            </a:r>
            <a:r>
              <a:rPr lang="ru-RU" sz="2000" dirty="0" smtClean="0">
                <a:solidFill>
                  <a:srgbClr val="0033CC"/>
                </a:solidFill>
              </a:rPr>
              <a:t> (</a:t>
            </a:r>
            <a:r>
              <a:rPr lang="en-US" sz="2000" dirty="0" smtClean="0">
                <a:solidFill>
                  <a:srgbClr val="FF0000"/>
                </a:solidFill>
              </a:rPr>
              <a:t>picoseconds</a:t>
            </a:r>
            <a:r>
              <a:rPr lang="ru-RU" sz="2000" dirty="0" smtClean="0">
                <a:solidFill>
                  <a:srgbClr val="0033CC"/>
                </a:solidFill>
              </a:rPr>
              <a:t>) </a:t>
            </a:r>
            <a:r>
              <a:rPr lang="en-US" sz="2000" dirty="0" smtClean="0">
                <a:solidFill>
                  <a:srgbClr val="0033CC"/>
                </a:solidFill>
              </a:rPr>
              <a:t> between the states.</a:t>
            </a:r>
            <a:endParaRPr lang="ru-RU" sz="2000" dirty="0">
              <a:solidFill>
                <a:srgbClr val="0033CC"/>
              </a:solidFill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056200" y="6302505"/>
            <a:ext cx="681795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For typically used </a:t>
            </a:r>
            <a:r>
              <a:rPr lang="en-US" sz="2000" dirty="0" err="1" smtClean="0"/>
              <a:t>microcavities</a:t>
            </a:r>
            <a:r>
              <a:rPr lang="en-US" sz="2000" dirty="0" smtClean="0"/>
              <a:t> Short lifetime – up</a:t>
            </a:r>
            <a:r>
              <a:rPr lang="en-US" sz="2000" dirty="0" smtClean="0">
                <a:solidFill>
                  <a:srgbClr val="0033CC"/>
                </a:solidFill>
              </a:rPr>
              <a:t> to </a:t>
            </a:r>
            <a:r>
              <a:rPr lang="en-US" sz="2000" dirty="0" smtClean="0">
                <a:solidFill>
                  <a:srgbClr val="FF0000"/>
                </a:solidFill>
              </a:rPr>
              <a:t>tens of  </a:t>
            </a:r>
            <a:r>
              <a:rPr lang="en-US" sz="2000" dirty="0" err="1" smtClean="0">
                <a:solidFill>
                  <a:srgbClr val="FF0000"/>
                </a:solidFill>
              </a:rPr>
              <a:t>ps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endParaRPr lang="ru-RU" sz="2000" dirty="0">
              <a:solidFill>
                <a:srgbClr val="FF0000"/>
              </a:solidFill>
            </a:endParaRPr>
          </a:p>
          <a:p>
            <a:endParaRPr lang="ru-RU" sz="2000" dirty="0">
              <a:solidFill>
                <a:srgbClr val="FF0000"/>
              </a:solidFill>
            </a:endParaRPr>
          </a:p>
          <a:p>
            <a:endParaRPr lang="ru-RU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3847435" y="4245929"/>
            <a:ext cx="1421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Advantages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05225" y="5911965"/>
            <a:ext cx="1777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Disadvantages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46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4509295" y="383986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4472706" y="565278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847435" y="4245929"/>
            <a:ext cx="1421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Advantages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52" y="794952"/>
            <a:ext cx="7949908" cy="1568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90" y="3086579"/>
            <a:ext cx="4673459" cy="218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2509" y="2553195"/>
            <a:ext cx="295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33CC"/>
                </a:solidFill>
              </a:rPr>
              <a:t>Ga</a:t>
            </a:r>
            <a:r>
              <a:rPr lang="en-US" sz="2400" dirty="0" smtClean="0">
                <a:solidFill>
                  <a:srgbClr val="0033CC"/>
                </a:solidFill>
              </a:rPr>
              <a:t> As microstructure  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580" y="2130984"/>
            <a:ext cx="2356305" cy="411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991" y="6558514"/>
            <a:ext cx="1362941" cy="237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537" y="6187164"/>
            <a:ext cx="4857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982" y="6219822"/>
            <a:ext cx="1076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13103" y="5712164"/>
            <a:ext cx="8315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P</a:t>
            </a:r>
            <a:r>
              <a:rPr lang="en-US" dirty="0" err="1" smtClean="0">
                <a:solidFill>
                  <a:schemeClr val="accent1"/>
                </a:solidFill>
              </a:rPr>
              <a:t>olariton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lifetime </a:t>
            </a:r>
            <a:r>
              <a:rPr lang="en-US" dirty="0" smtClean="0">
                <a:solidFill>
                  <a:schemeClr val="accent1"/>
                </a:solidFill>
              </a:rPr>
              <a:t>is about of </a:t>
            </a:r>
            <a:r>
              <a:rPr lang="en-US" b="1" dirty="0" smtClean="0">
                <a:solidFill>
                  <a:schemeClr val="accent1"/>
                </a:solidFill>
              </a:rPr>
              <a:t>270 </a:t>
            </a:r>
            <a:r>
              <a:rPr lang="en-US" b="1" dirty="0" err="1">
                <a:solidFill>
                  <a:schemeClr val="accent1"/>
                </a:solidFill>
              </a:rPr>
              <a:t>ps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at </a:t>
            </a:r>
            <a:r>
              <a:rPr lang="en-US" dirty="0" smtClean="0">
                <a:solidFill>
                  <a:schemeClr val="accent1"/>
                </a:solidFill>
              </a:rPr>
              <a:t>resonance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7121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807" y="819411"/>
            <a:ext cx="8975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1A9437"/>
                </a:solidFill>
                <a:latin typeface="Comic Sans MS" pitchFamily="66" charset="0"/>
              </a:rPr>
              <a:t>Stimulated  Annealing with </a:t>
            </a:r>
            <a:r>
              <a:rPr lang="en-US" sz="2800" b="1" dirty="0" err="1" smtClean="0">
                <a:solidFill>
                  <a:srgbClr val="1A9437"/>
                </a:solidFill>
                <a:latin typeface="Comic Sans MS" pitchFamily="66" charset="0"/>
              </a:rPr>
              <a:t>Exciton-Polariton</a:t>
            </a:r>
            <a:r>
              <a:rPr lang="en-US" sz="2800" b="1" dirty="0" smtClean="0">
                <a:solidFill>
                  <a:srgbClr val="1A9437"/>
                </a:solidFill>
                <a:latin typeface="Comic Sans MS" pitchFamily="66" charset="0"/>
              </a:rPr>
              <a:t> BEC </a:t>
            </a:r>
            <a:endParaRPr lang="en-US" sz="2800" b="1" dirty="0">
              <a:solidFill>
                <a:srgbClr val="1A9437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6329" y="4773893"/>
            <a:ext cx="72943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D97FF"/>
                </a:solidFill>
              </a:rPr>
              <a:t>Natalia G. </a:t>
            </a:r>
            <a:r>
              <a:rPr lang="en-US" dirty="0" err="1" smtClean="0">
                <a:solidFill>
                  <a:srgbClr val="0D97FF"/>
                </a:solidFill>
              </a:rPr>
              <a:t>Berloff</a:t>
            </a:r>
            <a:r>
              <a:rPr lang="en-US" dirty="0" smtClean="0">
                <a:solidFill>
                  <a:srgbClr val="0D97FF"/>
                </a:solidFill>
              </a:rPr>
              <a:t>, K. Kalinin, M. Silva, W. </a:t>
            </a:r>
            <a:r>
              <a:rPr lang="en-US" dirty="0" err="1" smtClean="0">
                <a:solidFill>
                  <a:srgbClr val="0D97FF"/>
                </a:solidFill>
              </a:rPr>
              <a:t>Langbein</a:t>
            </a:r>
            <a:r>
              <a:rPr lang="en-US" dirty="0" smtClean="0">
                <a:solidFill>
                  <a:srgbClr val="0D97FF"/>
                </a:solidFill>
              </a:rPr>
              <a:t> </a:t>
            </a:r>
            <a:r>
              <a:rPr lang="en-US" dirty="0">
                <a:solidFill>
                  <a:srgbClr val="0D97FF"/>
                </a:solidFill>
              </a:rPr>
              <a:t>and </a:t>
            </a:r>
            <a:r>
              <a:rPr lang="en-US" dirty="0" err="1">
                <a:solidFill>
                  <a:srgbClr val="0D97FF"/>
                </a:solidFill>
              </a:rPr>
              <a:t>Pavlos</a:t>
            </a:r>
            <a:r>
              <a:rPr lang="en-US" dirty="0">
                <a:solidFill>
                  <a:srgbClr val="0D97FF"/>
                </a:solidFill>
              </a:rPr>
              <a:t> G. </a:t>
            </a:r>
            <a:r>
              <a:rPr lang="en-US" dirty="0" err="1" smtClean="0">
                <a:solidFill>
                  <a:srgbClr val="0D97FF"/>
                </a:solidFill>
              </a:rPr>
              <a:t>Lagoudakis</a:t>
            </a:r>
            <a:r>
              <a:rPr lang="en-US" dirty="0" smtClean="0">
                <a:solidFill>
                  <a:srgbClr val="0D97FF"/>
                </a:solidFill>
              </a:rPr>
              <a:t>,</a:t>
            </a:r>
          </a:p>
          <a:p>
            <a:r>
              <a:rPr lang="en-US" dirty="0" smtClean="0">
                <a:solidFill>
                  <a:srgbClr val="0D97FF"/>
                </a:solidFill>
              </a:rPr>
              <a:t>et al , </a:t>
            </a:r>
            <a:r>
              <a:rPr lang="en-US" dirty="0" err="1" smtClean="0">
                <a:solidFill>
                  <a:srgbClr val="0D97FF"/>
                </a:solidFill>
              </a:rPr>
              <a:t>arXiv</a:t>
            </a:r>
            <a:r>
              <a:rPr lang="en-US" dirty="0" smtClean="0">
                <a:solidFill>
                  <a:srgbClr val="0D97FF"/>
                </a:solidFill>
              </a:rPr>
              <a:t> 1607.06065v1 ,  </a:t>
            </a:r>
            <a:r>
              <a:rPr lang="en-US" dirty="0">
                <a:solidFill>
                  <a:srgbClr val="0D97FF"/>
                </a:solidFill>
              </a:rPr>
              <a:t>20 Jul 2016</a:t>
            </a:r>
            <a:endParaRPr lang="en-US" dirty="0" smtClean="0">
              <a:solidFill>
                <a:srgbClr val="0D97FF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The </a:t>
            </a:r>
            <a:r>
              <a:rPr lang="en-US" dirty="0">
                <a:solidFill>
                  <a:srgbClr val="FF0000"/>
                </a:solidFill>
              </a:rPr>
              <a:t>XY Hamiltonian in </a:t>
            </a:r>
            <a:r>
              <a:rPr lang="en-US" dirty="0" err="1">
                <a:solidFill>
                  <a:srgbClr val="FF0000"/>
                </a:solidFill>
              </a:rPr>
              <a:t>polariton</a:t>
            </a:r>
            <a:r>
              <a:rPr lang="en-US" dirty="0">
                <a:solidFill>
                  <a:srgbClr val="FF0000"/>
                </a:solidFill>
              </a:rPr>
              <a:t> simulators</a:t>
            </a:r>
          </a:p>
        </p:txBody>
      </p:sp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922" y="2069518"/>
            <a:ext cx="535305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0057" y="1413159"/>
            <a:ext cx="7778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Schematic of the condensate density map </a:t>
            </a:r>
            <a:r>
              <a:rPr lang="en-US" sz="2000" dirty="0" smtClean="0"/>
              <a:t>for </a:t>
            </a:r>
          </a:p>
          <a:p>
            <a:r>
              <a:rPr lang="en-US" sz="2000" dirty="0" smtClean="0"/>
              <a:t>a five-vertex </a:t>
            </a:r>
            <a:r>
              <a:rPr lang="en-US" sz="2000" dirty="0" err="1" smtClean="0"/>
              <a:t>polariton</a:t>
            </a:r>
            <a:r>
              <a:rPr lang="en-US" sz="2000" dirty="0" smtClean="0"/>
              <a:t> </a:t>
            </a:r>
            <a:r>
              <a:rPr lang="en-US" sz="2000" dirty="0"/>
              <a:t>graph.</a:t>
            </a: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272" y="6199840"/>
            <a:ext cx="355282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7513" y="6342340"/>
            <a:ext cx="2422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Coupling constants are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3807" y="5747663"/>
            <a:ext cx="4229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Condensate pump depends on coordinate  </a:t>
            </a:r>
            <a:endParaRPr lang="en-US" dirty="0"/>
          </a:p>
        </p:txBody>
      </p:sp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954" y="5772196"/>
            <a:ext cx="54292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796925" y="1482976"/>
            <a:ext cx="33441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solidFill>
                  <a:schemeClr val="accent1"/>
                </a:solidFill>
              </a:rPr>
              <a:t>Driven –dissipative system;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solidFill>
                  <a:schemeClr val="accent1"/>
                </a:solidFill>
              </a:rPr>
              <a:t> Annealing appears as a result </a:t>
            </a:r>
          </a:p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     of 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Phase transition to BEC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52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8807" y="843161"/>
            <a:ext cx="6328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1A9437"/>
                </a:solidFill>
                <a:latin typeface="Comic Sans MS" pitchFamily="66" charset="0"/>
              </a:rPr>
              <a:t>AFM and FM  Condensate States </a:t>
            </a:r>
            <a:endParaRPr lang="en-US" sz="2800" b="1" dirty="0">
              <a:solidFill>
                <a:srgbClr val="1A9437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66218" y="1545162"/>
            <a:ext cx="39284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Coupling </a:t>
            </a:r>
            <a:r>
              <a:rPr lang="en-US" sz="2000" dirty="0"/>
              <a:t>between condensates 1,2 controlled </a:t>
            </a:r>
            <a:r>
              <a:rPr lang="en-US" sz="2000" dirty="0" smtClean="0"/>
              <a:t>by Josephson </a:t>
            </a:r>
            <a:r>
              <a:rPr lang="en-US" sz="2000" dirty="0"/>
              <a:t>tunneling J, spin coupling </a:t>
            </a:r>
            <a:r>
              <a:rPr lang="en-US" sz="2000" dirty="0" smtClean="0"/>
              <a:t>(+ ↔ −</a:t>
            </a:r>
            <a:r>
              <a:rPr lang="en-US" sz="2000" dirty="0"/>
              <a:t>) within </a:t>
            </a:r>
            <a:r>
              <a:rPr lang="en-US" sz="2000" dirty="0" smtClean="0"/>
              <a:t>condensates controlled </a:t>
            </a:r>
            <a:r>
              <a:rPr lang="en-US" sz="2000" dirty="0"/>
              <a:t>by energy splitting ε. (b) Schematic double </a:t>
            </a:r>
            <a:r>
              <a:rPr lang="en-US" sz="2000" dirty="0" smtClean="0"/>
              <a:t>condensate trap </a:t>
            </a:r>
            <a:r>
              <a:rPr lang="en-US" sz="2000" dirty="0"/>
              <a:t>from 10 pump beams. (c),(d) Experimental spin states seen </a:t>
            </a:r>
            <a:r>
              <a:rPr lang="en-US" sz="2000" dirty="0" smtClean="0"/>
              <a:t>for (c</a:t>
            </a:r>
            <a:r>
              <a:rPr lang="en-US" sz="2000" dirty="0"/>
              <a:t>) </a:t>
            </a:r>
            <a:r>
              <a:rPr lang="en-US" sz="2000" b="1" dirty="0"/>
              <a:t>AFM</a:t>
            </a:r>
            <a:r>
              <a:rPr lang="en-US" sz="2000" dirty="0"/>
              <a:t>- and (d) </a:t>
            </a:r>
            <a:r>
              <a:rPr lang="en-US" sz="2000" b="1" dirty="0"/>
              <a:t>FM</a:t>
            </a:r>
            <a:r>
              <a:rPr lang="en-US" sz="2000" dirty="0"/>
              <a:t>-coupled condensates. In each case </a:t>
            </a:r>
            <a:r>
              <a:rPr lang="en-US" sz="2000" dirty="0" smtClean="0"/>
              <a:t>two possible </a:t>
            </a:r>
            <a:r>
              <a:rPr lang="en-US" sz="2000" dirty="0"/>
              <a:t>states exist, with actual state chosen randomly upon </a:t>
            </a:r>
            <a:r>
              <a:rPr lang="en-US" sz="2000" dirty="0" smtClean="0"/>
              <a:t>each realization</a:t>
            </a:r>
            <a:r>
              <a:rPr lang="en-US" sz="2000" dirty="0"/>
              <a:t>.</a:t>
            </a: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82" y="1401289"/>
            <a:ext cx="4511359" cy="170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9" y="3151606"/>
            <a:ext cx="4505325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47468" y="5308281"/>
            <a:ext cx="436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J. J. </a:t>
            </a:r>
            <a:r>
              <a:rPr lang="en-US" dirty="0" err="1" smtClean="0">
                <a:solidFill>
                  <a:srgbClr val="FF0000"/>
                </a:solidFill>
              </a:rPr>
              <a:t>Baumberg</a:t>
            </a:r>
            <a:r>
              <a:rPr lang="en-US" dirty="0" smtClean="0">
                <a:solidFill>
                  <a:srgbClr val="FF0000"/>
                </a:solidFill>
              </a:rPr>
              <a:t>, et al </a:t>
            </a:r>
            <a:r>
              <a:rPr lang="en-US" dirty="0">
                <a:solidFill>
                  <a:srgbClr val="FF0000"/>
                </a:solidFill>
              </a:rPr>
              <a:t>PRL 116, 106403 (2016)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5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7616" y="924514"/>
            <a:ext cx="84898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rgbClr val="C00000"/>
                </a:solidFill>
                <a:latin typeface="Comic Sans MS" pitchFamily="66" charset="0"/>
              </a:rPr>
              <a:t>Является ли симулятор оптимизации квантовым?</a:t>
            </a:r>
            <a:endParaRPr lang="en-US" sz="26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178" y="1766927"/>
            <a:ext cx="5785553" cy="2928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Прямая со стрелкой 24"/>
          <p:cNvCxnSpPr/>
          <p:nvPr/>
        </p:nvCxnSpPr>
        <p:spPr>
          <a:xfrm>
            <a:off x="5265587" y="4436300"/>
            <a:ext cx="861367" cy="57150"/>
          </a:xfrm>
          <a:prstGeom prst="straightConnector1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6510400" y="4002975"/>
            <a:ext cx="1143000" cy="571500"/>
          </a:xfrm>
          <a:prstGeom prst="straightConnector1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53050" y="5265182"/>
            <a:ext cx="2944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Квантовое </a:t>
            </a:r>
            <a:r>
              <a:rPr lang="ru-RU" b="1" dirty="0" err="1" smtClean="0"/>
              <a:t>туннелирование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114425" y="3597042"/>
            <a:ext cx="1689822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dirty="0" smtClean="0"/>
              <a:t>Классическое </a:t>
            </a:r>
          </a:p>
          <a:p>
            <a:pPr>
              <a:lnSpc>
                <a:spcPts val="1700"/>
              </a:lnSpc>
            </a:pPr>
            <a:r>
              <a:rPr lang="ru-RU" b="1" dirty="0" err="1" smtClean="0"/>
              <a:t>надбарьерное</a:t>
            </a:r>
            <a:r>
              <a:rPr lang="ru-RU" b="1" dirty="0" smtClean="0"/>
              <a:t> </a:t>
            </a:r>
          </a:p>
          <a:p>
            <a:pPr>
              <a:lnSpc>
                <a:spcPts val="1700"/>
              </a:lnSpc>
            </a:pPr>
            <a:r>
              <a:rPr lang="ru-RU" b="1" dirty="0" smtClean="0"/>
              <a:t>прохождение</a:t>
            </a:r>
            <a:endParaRPr lang="en-US" b="1" dirty="0"/>
          </a:p>
        </p:txBody>
      </p:sp>
      <p:cxnSp>
        <p:nvCxnSpPr>
          <p:cNvPr id="29" name="Прямая со стрелкой 28"/>
          <p:cNvCxnSpPr/>
          <p:nvPr/>
        </p:nvCxnSpPr>
        <p:spPr>
          <a:xfrm flipH="1" flipV="1">
            <a:off x="5934075" y="4734507"/>
            <a:ext cx="590550" cy="502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6743700" y="4457700"/>
            <a:ext cx="409575" cy="7598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971550" y="3400425"/>
            <a:ext cx="2005012" cy="11049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5250439" y="5265183"/>
            <a:ext cx="3073219" cy="44981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Прямая со стрелкой 32"/>
          <p:cNvCxnSpPr/>
          <p:nvPr/>
        </p:nvCxnSpPr>
        <p:spPr>
          <a:xfrm flipV="1">
            <a:off x="3062287" y="3278742"/>
            <a:ext cx="1462088" cy="7598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V="1">
            <a:off x="3214687" y="3524250"/>
            <a:ext cx="2719388" cy="666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7150" y="4880462"/>
            <a:ext cx="48555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008000"/>
                </a:solidFill>
              </a:rPr>
              <a:t>При фиксированной (ненулевой) </a:t>
            </a:r>
          </a:p>
          <a:p>
            <a:r>
              <a:rPr lang="ru-RU" sz="2200" b="1" dirty="0" smtClean="0">
                <a:solidFill>
                  <a:srgbClr val="008000"/>
                </a:solidFill>
              </a:rPr>
              <a:t>температуре возможно и то и другое!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7327" y="1661872"/>
            <a:ext cx="506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Потенциальная поверхность функции цены</a:t>
            </a:r>
            <a:endParaRPr lang="en-US" sz="20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48259" y="5574062"/>
            <a:ext cx="4828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A. </a:t>
            </a:r>
            <a:r>
              <a:rPr lang="en-US" sz="2000" i="1" dirty="0" err="1" smtClean="0">
                <a:solidFill>
                  <a:srgbClr val="FF0000"/>
                </a:solidFill>
              </a:rPr>
              <a:t>Alodjants</a:t>
            </a:r>
            <a:r>
              <a:rPr lang="en-US" sz="2000" i="1" dirty="0" smtClean="0">
                <a:solidFill>
                  <a:srgbClr val="FF0000"/>
                </a:solidFill>
              </a:rPr>
              <a:t>,</a:t>
            </a:r>
            <a:r>
              <a:rPr lang="ru-RU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  et al,  Scientific Reports, 2017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56788" y="6167211"/>
            <a:ext cx="6811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Comic Sans MS" pitchFamily="66" charset="0"/>
              </a:rPr>
              <a:t>Ответ</a:t>
            </a:r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:   Нет, симулятор гибридный!</a:t>
            </a:r>
            <a:endParaRPr lang="en-US" sz="2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>
            <a:off x="3504652" y="2088177"/>
            <a:ext cx="1019723" cy="3798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01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6312" y="814858"/>
            <a:ext cx="599234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1A9437"/>
                </a:solidFill>
                <a:latin typeface="Comic Sans MS" pitchFamily="66" charset="0"/>
              </a:rPr>
              <a:t>Non-Standard </a:t>
            </a:r>
            <a:r>
              <a:rPr lang="en-US" sz="2600" b="1" dirty="0">
                <a:solidFill>
                  <a:srgbClr val="1A9437"/>
                </a:solidFill>
                <a:latin typeface="Comic Sans MS" pitchFamily="66" charset="0"/>
              </a:rPr>
              <a:t>Bose-Hubbard </a:t>
            </a:r>
            <a:r>
              <a:rPr lang="en-US" sz="2600" b="1" dirty="0" smtClean="0">
                <a:solidFill>
                  <a:srgbClr val="1A9437"/>
                </a:solidFill>
                <a:latin typeface="Comic Sans MS" pitchFamily="66" charset="0"/>
              </a:rPr>
              <a:t>model</a:t>
            </a:r>
            <a:endParaRPr lang="en-US" sz="2600" b="1" dirty="0">
              <a:solidFill>
                <a:srgbClr val="1A9437"/>
              </a:solidFill>
              <a:latin typeface="Comic Sans MS" pitchFamily="66" charset="0"/>
            </a:endParaRP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259" y="4378026"/>
            <a:ext cx="3562562" cy="2479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8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" t="-3305" r="86596" b="3305"/>
          <a:stretch/>
        </p:blipFill>
        <p:spPr bwMode="auto">
          <a:xfrm>
            <a:off x="675861" y="1496243"/>
            <a:ext cx="580680" cy="57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94" y="2209317"/>
            <a:ext cx="4714665" cy="578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8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100" y="2197469"/>
            <a:ext cx="3576389" cy="57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81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9" t="-24828"/>
          <a:stretch/>
        </p:blipFill>
        <p:spPr bwMode="auto">
          <a:xfrm>
            <a:off x="3204359" y="3358196"/>
            <a:ext cx="2427144" cy="463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6883" y="2988864"/>
            <a:ext cx="120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7508" y="1198799"/>
            <a:ext cx="1415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Hamiltonian </a:t>
            </a:r>
            <a:endParaRPr lang="en-US" b="1" dirty="0"/>
          </a:p>
        </p:txBody>
      </p:sp>
      <p:pic>
        <p:nvPicPr>
          <p:cNvPr id="1198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39" y="2948621"/>
            <a:ext cx="61341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77609" y="3788480"/>
            <a:ext cx="6516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re  symmetrical  and anti-symmetrical  wave functions respectively</a:t>
            </a:r>
            <a:endParaRPr lang="en-US" dirty="0"/>
          </a:p>
        </p:txBody>
      </p:sp>
      <p:pic>
        <p:nvPicPr>
          <p:cNvPr id="11981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4" y="3770480"/>
            <a:ext cx="18002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0" r="44185"/>
          <a:stretch/>
        </p:blipFill>
        <p:spPr bwMode="auto">
          <a:xfrm>
            <a:off x="1253102" y="1520092"/>
            <a:ext cx="1875925" cy="57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9"/>
          <a:stretch/>
        </p:blipFill>
        <p:spPr bwMode="auto">
          <a:xfrm>
            <a:off x="3204359" y="1520092"/>
            <a:ext cx="1971181" cy="57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61208" y="2128439"/>
            <a:ext cx="8078493" cy="659872"/>
          </a:xfrm>
          <a:prstGeom prst="round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25"/>
          <a:stretch/>
        </p:blipFill>
        <p:spPr bwMode="auto">
          <a:xfrm>
            <a:off x="177182" y="5462079"/>
            <a:ext cx="284482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5406" y="4949041"/>
            <a:ext cx="249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Coupling coefficients are</a:t>
            </a:r>
            <a:endParaRPr lang="en-US" dirty="0"/>
          </a:p>
        </p:txBody>
      </p:sp>
      <p:sp>
        <p:nvSpPr>
          <p:cNvPr id="10" name="Овал 9"/>
          <p:cNvSpPr/>
          <p:nvPr/>
        </p:nvSpPr>
        <p:spPr>
          <a:xfrm>
            <a:off x="5838824" y="5814505"/>
            <a:ext cx="932669" cy="452946"/>
          </a:xfrm>
          <a:prstGeom prst="ellipse">
            <a:avLst/>
          </a:prstGeom>
          <a:noFill/>
          <a:ln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6810375" y="6019291"/>
            <a:ext cx="561975" cy="0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72350" y="5862129"/>
            <a:ext cx="1730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Standard model 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7"/>
          <a:stretch/>
        </p:blipFill>
        <p:spPr bwMode="auto">
          <a:xfrm>
            <a:off x="7288860" y="-10036"/>
            <a:ext cx="1849525" cy="148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43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95"/>
          <a:stretch/>
        </p:blipFill>
        <p:spPr bwMode="auto">
          <a:xfrm>
            <a:off x="2615568" y="1801149"/>
            <a:ext cx="2465063" cy="1987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45414" y="852816"/>
            <a:ext cx="39934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1A9437"/>
                </a:solidFill>
                <a:latin typeface="Comic Sans MS" pitchFamily="66" charset="0"/>
              </a:rPr>
              <a:t>Mapping to Spin  Model</a:t>
            </a:r>
            <a:endParaRPr lang="en-US" sz="2600" b="1" dirty="0">
              <a:solidFill>
                <a:srgbClr val="1A9437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4325" y="1371600"/>
            <a:ext cx="508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Transformations for  Pseudo-spin         and       Phase </a:t>
            </a:r>
            <a:endParaRPr lang="en-US" dirty="0"/>
          </a:p>
        </p:txBody>
      </p:sp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668" y="3952876"/>
            <a:ext cx="3354995" cy="73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046907"/>
              </p:ext>
            </p:extLst>
          </p:nvPr>
        </p:nvGraphicFramePr>
        <p:xfrm>
          <a:off x="3538538" y="1345644"/>
          <a:ext cx="309562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06" name="Equation" r:id="rId5" imgW="241200" imgH="380880" progId="Equation.DSMT4">
                  <p:embed/>
                </p:oleObj>
              </mc:Choice>
              <mc:Fallback>
                <p:oleObj name="Equation" r:id="rId5" imgW="241200" imgH="380880" progId="Equation.DSMT4">
                  <p:embed/>
                  <p:pic>
                    <p:nvPicPr>
                      <p:cNvPr id="0" name="Объект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8538" y="1345644"/>
                        <a:ext cx="309562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4453113"/>
              </p:ext>
            </p:extLst>
          </p:nvPr>
        </p:nvGraphicFramePr>
        <p:xfrm>
          <a:off x="4368800" y="1362075"/>
          <a:ext cx="228600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07" name="Equation" r:id="rId7" imgW="177480" imgH="266400" progId="Equation.DSMT4">
                  <p:embed/>
                </p:oleObj>
              </mc:Choice>
              <mc:Fallback>
                <p:oleObj name="Equation" r:id="rId7" imgW="177480" imgH="266400" progId="Equation.DSMT4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8800" y="1362075"/>
                        <a:ext cx="228600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75629" y="4144685"/>
            <a:ext cx="2012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Spin Hamiltonian</a:t>
            </a:r>
            <a:endParaRPr lang="en-US" sz="2000" b="1" dirty="0"/>
          </a:p>
        </p:txBody>
      </p:sp>
      <p:pic>
        <p:nvPicPr>
          <p:cNvPr id="12084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5872565"/>
            <a:ext cx="3024188" cy="34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48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854920"/>
            <a:ext cx="1599515" cy="29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49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642" y="5887004"/>
            <a:ext cx="2144938" cy="237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6250" y="5848351"/>
            <a:ext cx="393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                                                            , </a:t>
            </a:r>
            <a:endParaRPr lang="en-US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75177" y="4030385"/>
            <a:ext cx="1501723" cy="610910"/>
          </a:xfrm>
          <a:prstGeom prst="roundRect">
            <a:avLst/>
          </a:prstGeom>
          <a:noFill/>
          <a:ln w="12700">
            <a:solidFill>
              <a:srgbClr val="66F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894002" y="4048126"/>
            <a:ext cx="751254" cy="583644"/>
          </a:xfrm>
          <a:prstGeom prst="roundRect">
            <a:avLst/>
          </a:prstGeom>
          <a:noFill/>
          <a:ln w="12700">
            <a:solidFill>
              <a:srgbClr val="66F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134641" y="4745594"/>
            <a:ext cx="1370183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600" i="1" dirty="0" smtClean="0"/>
              <a:t>Cost  function </a:t>
            </a:r>
          </a:p>
          <a:p>
            <a:pPr>
              <a:lnSpc>
                <a:spcPts val="1700"/>
              </a:lnSpc>
            </a:pPr>
            <a:r>
              <a:rPr lang="en-US" sz="1600" i="1" dirty="0" smtClean="0"/>
              <a:t>Hamiltonian</a:t>
            </a:r>
            <a:endParaRPr lang="en-US" sz="1600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5641652" y="4703803"/>
            <a:ext cx="16291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600" i="1" dirty="0" smtClean="0"/>
              <a:t>“Kinetic energy”  </a:t>
            </a:r>
          </a:p>
          <a:p>
            <a:pPr>
              <a:lnSpc>
                <a:spcPts val="1800"/>
              </a:lnSpc>
            </a:pPr>
            <a:r>
              <a:rPr lang="en-US" sz="1600" i="1" dirty="0" smtClean="0"/>
              <a:t>Hamiltonian</a:t>
            </a:r>
            <a:endParaRPr lang="en-US" sz="16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14375" y="4788215"/>
            <a:ext cx="444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33CC"/>
                </a:solidFill>
              </a:rPr>
              <a:t>In terms of Quantum  Annealing:</a:t>
            </a:r>
            <a:endParaRPr lang="en-US" sz="1600" i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27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96848" y="965200"/>
            <a:ext cx="2896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План доклада </a:t>
            </a:r>
            <a:endParaRPr lang="ru-RU" sz="2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357" y="1905699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i="1" dirty="0" smtClean="0"/>
              <a:t>Тенденции развития современных информационных</a:t>
            </a:r>
          </a:p>
          <a:p>
            <a:r>
              <a:rPr lang="ru-RU" sz="2400" i="1" dirty="0"/>
              <a:t> </a:t>
            </a:r>
            <a:r>
              <a:rPr lang="ru-RU" sz="2400" i="1" dirty="0" smtClean="0"/>
              <a:t>      технологий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650" y="3875181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/>
              <a:t>3</a:t>
            </a:r>
            <a:r>
              <a:rPr lang="ru-RU" sz="2400" i="1" dirty="0" smtClean="0"/>
              <a:t>. Когнитивные вычисления и искусственный интеллект.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9650" y="2902329"/>
            <a:ext cx="80601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/>
              <a:t>2</a:t>
            </a:r>
            <a:r>
              <a:rPr lang="ru-RU" sz="2400" i="1" dirty="0" smtClean="0"/>
              <a:t>. Симуляторы на экситонных </a:t>
            </a:r>
            <a:r>
              <a:rPr lang="ru-RU" sz="2400" i="1" dirty="0" err="1" smtClean="0"/>
              <a:t>поляритонах</a:t>
            </a:r>
            <a:r>
              <a:rPr lang="ru-RU" sz="2400" i="1" dirty="0" smtClean="0"/>
              <a:t>  для решения </a:t>
            </a:r>
          </a:p>
          <a:p>
            <a:r>
              <a:rPr lang="ru-RU" sz="2400" i="1" dirty="0" smtClean="0"/>
              <a:t>задач оптимизации ; </a:t>
            </a:r>
            <a:r>
              <a:rPr lang="ru-RU" sz="2400" i="1" dirty="0" err="1" smtClean="0"/>
              <a:t>поляритонные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кубиты</a:t>
            </a:r>
            <a:endParaRPr lang="en-US" sz="2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55857" y="4671940"/>
            <a:ext cx="5062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/>
              <a:t>4</a:t>
            </a:r>
            <a:r>
              <a:rPr lang="ru-RU" sz="2400" i="1" dirty="0" smtClean="0"/>
              <a:t>.  Квантовые  технологии в ИТМО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36783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7814" y="805191"/>
            <a:ext cx="46939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1A9437"/>
                </a:solidFill>
                <a:latin typeface="Comic Sans MS" pitchFamily="66" charset="0"/>
              </a:rPr>
              <a:t>Mapping to Quantum Phase </a:t>
            </a:r>
            <a:endParaRPr lang="en-US" sz="2600" b="1" dirty="0">
              <a:solidFill>
                <a:srgbClr val="1A9437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4325" y="1371600"/>
            <a:ext cx="5133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Transformations  for  pseudo-spin         and       Phase </a:t>
            </a:r>
            <a:endParaRPr lang="en-US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9198906"/>
              </p:ext>
            </p:extLst>
          </p:nvPr>
        </p:nvGraphicFramePr>
        <p:xfrm>
          <a:off x="3567113" y="1345644"/>
          <a:ext cx="309562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69" name="Equation" r:id="rId3" imgW="241200" imgH="380880" progId="Equation.DSMT4">
                  <p:embed/>
                </p:oleObj>
              </mc:Choice>
              <mc:Fallback>
                <p:oleObj name="Equation" r:id="rId3" imgW="24120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7113" y="1345644"/>
                        <a:ext cx="309562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737450"/>
              </p:ext>
            </p:extLst>
          </p:nvPr>
        </p:nvGraphicFramePr>
        <p:xfrm>
          <a:off x="4406900" y="1371600"/>
          <a:ext cx="228600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70" name="Equation" r:id="rId5" imgW="177480" imgH="266400" progId="Equation.DSMT4">
                  <p:embed/>
                </p:oleObj>
              </mc:Choice>
              <mc:Fallback>
                <p:oleObj name="Equation" r:id="rId5" imgW="17748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6900" y="1371600"/>
                        <a:ext cx="228600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85800" y="3038475"/>
            <a:ext cx="2996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Quantum phase  Hamiltonian</a:t>
            </a:r>
            <a:endParaRPr lang="en-US" b="1" dirty="0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2316318"/>
              </p:ext>
            </p:extLst>
          </p:nvPr>
        </p:nvGraphicFramePr>
        <p:xfrm>
          <a:off x="1454130" y="2568059"/>
          <a:ext cx="928723" cy="281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71" name="Equation" r:id="rId7" imgW="952200" imgH="291960" progId="Equation.DSMT4">
                  <p:embed/>
                </p:oleObj>
              </mc:Choice>
              <mc:Fallback>
                <p:oleObj name="Equation" r:id="rId7" imgW="95220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4130" y="2568059"/>
                        <a:ext cx="928723" cy="2815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1864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32" b="65729"/>
          <a:stretch/>
        </p:blipFill>
        <p:spPr bwMode="auto">
          <a:xfrm>
            <a:off x="431761" y="1770883"/>
            <a:ext cx="2101889" cy="683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8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20" y="4111387"/>
            <a:ext cx="2902140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73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609975"/>
            <a:ext cx="3786286" cy="329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19100" y="4257675"/>
            <a:ext cx="2285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Schrodinger equation </a:t>
            </a:r>
            <a:endParaRPr lang="en-US" b="1" dirty="0"/>
          </a:p>
        </p:txBody>
      </p:sp>
      <p:pic>
        <p:nvPicPr>
          <p:cNvPr id="121877" name="Picture 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23" y="4717288"/>
            <a:ext cx="862012" cy="62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59" b="30476"/>
          <a:stretch/>
        </p:blipFill>
        <p:spPr bwMode="auto">
          <a:xfrm>
            <a:off x="2759075" y="1831419"/>
            <a:ext cx="2115823" cy="63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19" t="68459" r="13819" b="-1020"/>
          <a:stretch/>
        </p:blipFill>
        <p:spPr bwMode="auto">
          <a:xfrm>
            <a:off x="4962524" y="1837509"/>
            <a:ext cx="2347917" cy="633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1761" y="2526268"/>
            <a:ext cx="83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here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29879" y="5477357"/>
            <a:ext cx="2517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nd moving in potential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5750" y="4885452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ith “mass” </a:t>
            </a:r>
            <a:endParaRPr lang="en-US" dirty="0"/>
          </a:p>
        </p:txBody>
      </p:sp>
      <p:pic>
        <p:nvPicPr>
          <p:cNvPr id="121881" name="Picture 2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176" y="5237308"/>
            <a:ext cx="4110043" cy="86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9879" y="6305550"/>
            <a:ext cx="83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here </a:t>
            </a:r>
            <a:endParaRPr lang="en-US" dirty="0"/>
          </a:p>
        </p:txBody>
      </p:sp>
      <p:pic>
        <p:nvPicPr>
          <p:cNvPr id="121882" name="Picture 2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185" y="6019800"/>
            <a:ext cx="19050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644482" y="6299716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</a:t>
            </a:r>
            <a:endParaRPr lang="en-US" dirty="0"/>
          </a:p>
        </p:txBody>
      </p:sp>
      <p:pic>
        <p:nvPicPr>
          <p:cNvPr id="121883" name="Picture 27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68"/>
          <a:stretch/>
        </p:blipFill>
        <p:spPr bwMode="auto">
          <a:xfrm>
            <a:off x="4254501" y="6115196"/>
            <a:ext cx="1649184" cy="74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146007" y="6305550"/>
            <a:ext cx="174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phase variable</a:t>
            </a:r>
            <a:endParaRPr lang="en-US" dirty="0"/>
          </a:p>
        </p:txBody>
      </p:sp>
      <p:pic>
        <p:nvPicPr>
          <p:cNvPr id="121902" name="Picture 4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75" y="3497508"/>
            <a:ext cx="4638966" cy="584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09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0078" y="999707"/>
            <a:ext cx="59827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1A9437"/>
                </a:solidFill>
                <a:latin typeface="Comic Sans MS" pitchFamily="66" charset="0"/>
              </a:rPr>
              <a:t>Effective Quantum Phase Potential </a:t>
            </a:r>
            <a:endParaRPr lang="en-US" sz="2600" b="1" dirty="0">
              <a:solidFill>
                <a:srgbClr val="1A9437"/>
              </a:solidFill>
              <a:latin typeface="Comic Sans MS" pitchFamily="66" charset="0"/>
            </a:endParaRPr>
          </a:p>
        </p:txBody>
      </p:sp>
      <p:pic>
        <p:nvPicPr>
          <p:cNvPr id="1034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52" y="4813742"/>
            <a:ext cx="1364045" cy="781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77" y="5730597"/>
            <a:ext cx="1058951" cy="86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78154" y="2948456"/>
            <a:ext cx="3910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Diagram of  </a:t>
            </a:r>
            <a:r>
              <a:rPr lang="en-US" dirty="0" smtClean="0"/>
              <a:t>potential energy landscape </a:t>
            </a:r>
            <a:endParaRPr lang="en-US" dirty="0"/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74" y="1691061"/>
            <a:ext cx="8912210" cy="2676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6"/>
          <a:stretch/>
        </p:blipFill>
        <p:spPr bwMode="auto">
          <a:xfrm>
            <a:off x="1357455" y="2273229"/>
            <a:ext cx="1046642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608" y="2155681"/>
            <a:ext cx="10096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020" y="3155863"/>
            <a:ext cx="11049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75" y="4146138"/>
            <a:ext cx="2029004" cy="382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050" y="4170077"/>
            <a:ext cx="2481950" cy="361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908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16"/>
          <a:stretch/>
        </p:blipFill>
        <p:spPr bwMode="auto">
          <a:xfrm>
            <a:off x="3684462" y="4548718"/>
            <a:ext cx="1831834" cy="32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91" b="-31420"/>
          <a:stretch/>
        </p:blipFill>
        <p:spPr bwMode="auto">
          <a:xfrm>
            <a:off x="3633839" y="4127950"/>
            <a:ext cx="2213449" cy="431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Выгнутая вниз стрелка 7"/>
          <p:cNvSpPr/>
          <p:nvPr/>
        </p:nvSpPr>
        <p:spPr>
          <a:xfrm>
            <a:off x="4465234" y="4904154"/>
            <a:ext cx="3600302" cy="1031197"/>
          </a:xfrm>
          <a:prstGeom prst="curvedUpArrow">
            <a:avLst>
              <a:gd name="adj1" fmla="val 18198"/>
              <a:gd name="adj2" fmla="val 86791"/>
              <a:gd name="adj3" fmla="val 3367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86731" y="5953479"/>
            <a:ext cx="3108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Quantum Annealing</a:t>
            </a:r>
            <a:endParaRPr lang="en-US" sz="28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34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3563" y="940200"/>
            <a:ext cx="2868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1A9437"/>
                </a:solidFill>
                <a:latin typeface="Comic Sans MS" pitchFamily="66" charset="0"/>
              </a:rPr>
              <a:t>Phase Diagram </a:t>
            </a:r>
            <a:endParaRPr lang="en-US" sz="2800" b="1" dirty="0">
              <a:solidFill>
                <a:srgbClr val="1A9437"/>
              </a:solidFill>
              <a:latin typeface="Comic Sans MS" pitchFamily="66" charset="0"/>
            </a:endParaRP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78" y="1932985"/>
            <a:ext cx="5623766" cy="4320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124" y="4263606"/>
            <a:ext cx="1150081" cy="6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908" y="3248025"/>
            <a:ext cx="853332" cy="70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4865" y="5116293"/>
            <a:ext cx="1794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First order 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phase transition 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23587" y="2296389"/>
            <a:ext cx="1794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Second order 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phase transition 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562" y="833336"/>
            <a:ext cx="2335375" cy="5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7043095" y="894506"/>
            <a:ext cx="1080547" cy="390011"/>
          </a:xfrm>
          <a:prstGeom prst="roundRect">
            <a:avLst/>
          </a:prstGeom>
          <a:noFill/>
          <a:ln w="12700">
            <a:solidFill>
              <a:srgbClr val="66F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269350" y="918590"/>
            <a:ext cx="476765" cy="332718"/>
          </a:xfrm>
          <a:prstGeom prst="roundRect">
            <a:avLst/>
          </a:prstGeom>
          <a:noFill/>
          <a:ln w="12700">
            <a:solidFill>
              <a:srgbClr val="66F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814902" y="1276589"/>
            <a:ext cx="1069395" cy="425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i="1" dirty="0" smtClean="0">
                <a:solidFill>
                  <a:srgbClr val="FF0000"/>
                </a:solidFill>
              </a:rPr>
              <a:t>Cost  function </a:t>
            </a:r>
          </a:p>
          <a:p>
            <a:pPr>
              <a:lnSpc>
                <a:spcPts val="1300"/>
              </a:lnSpc>
            </a:pPr>
            <a:r>
              <a:rPr lang="en-US" sz="1200" i="1" dirty="0" smtClean="0">
                <a:solidFill>
                  <a:srgbClr val="FF0000"/>
                </a:solidFill>
              </a:rPr>
              <a:t>Hamiltonian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77978" y="1247899"/>
            <a:ext cx="126720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200" i="1" dirty="0" smtClean="0">
                <a:solidFill>
                  <a:srgbClr val="FF0000"/>
                </a:solidFill>
              </a:rPr>
              <a:t>“Kinetic energy”  </a:t>
            </a:r>
          </a:p>
          <a:p>
            <a:pPr>
              <a:lnSpc>
                <a:spcPts val="1400"/>
              </a:lnSpc>
            </a:pPr>
            <a:r>
              <a:rPr lang="en-US" sz="1200" i="1" dirty="0" smtClean="0">
                <a:solidFill>
                  <a:srgbClr val="FF0000"/>
                </a:solidFill>
              </a:rPr>
              <a:t>Hamiltonian</a:t>
            </a:r>
            <a:endParaRPr lang="en-US" sz="1200" i="1" dirty="0">
              <a:solidFill>
                <a:srgbClr val="FF0000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5401446" y="2638425"/>
            <a:ext cx="613419" cy="95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5335325" y="5382993"/>
            <a:ext cx="613419" cy="95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369" y="5949530"/>
            <a:ext cx="5412003" cy="851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97512" y="6245759"/>
            <a:ext cx="2033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Boundary condition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33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41792" y="819419"/>
            <a:ext cx="66479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1A9437"/>
                </a:solidFill>
                <a:latin typeface="Comic Sans MS" pitchFamily="66" charset="0"/>
              </a:rPr>
              <a:t>I</a:t>
            </a:r>
            <a:r>
              <a:rPr lang="en-US" sz="2600" b="1" dirty="0" smtClean="0">
                <a:solidFill>
                  <a:srgbClr val="1A9437"/>
                </a:solidFill>
                <a:latin typeface="Comic Sans MS" pitchFamily="66" charset="0"/>
              </a:rPr>
              <a:t>maginary </a:t>
            </a:r>
            <a:r>
              <a:rPr lang="en-US" sz="2600" b="1" dirty="0">
                <a:solidFill>
                  <a:srgbClr val="1A9437"/>
                </a:solidFill>
                <a:latin typeface="Comic Sans MS" pitchFamily="66" charset="0"/>
              </a:rPr>
              <a:t>T</a:t>
            </a:r>
            <a:r>
              <a:rPr lang="en-US" sz="2600" b="1" dirty="0" smtClean="0">
                <a:solidFill>
                  <a:srgbClr val="1A9437"/>
                </a:solidFill>
                <a:latin typeface="Comic Sans MS" pitchFamily="66" charset="0"/>
              </a:rPr>
              <a:t>ime </a:t>
            </a:r>
            <a:r>
              <a:rPr lang="en-US" sz="2600" b="1" dirty="0">
                <a:solidFill>
                  <a:srgbClr val="1A9437"/>
                </a:solidFill>
                <a:latin typeface="Comic Sans MS" pitchFamily="66" charset="0"/>
              </a:rPr>
              <a:t>P</a:t>
            </a:r>
            <a:r>
              <a:rPr lang="en-US" sz="2600" b="1" dirty="0" smtClean="0">
                <a:solidFill>
                  <a:srgbClr val="1A9437"/>
                </a:solidFill>
                <a:latin typeface="Comic Sans MS" pitchFamily="66" charset="0"/>
              </a:rPr>
              <a:t>ath </a:t>
            </a:r>
            <a:r>
              <a:rPr lang="en-US" sz="2600" b="1" dirty="0">
                <a:solidFill>
                  <a:srgbClr val="1A9437"/>
                </a:solidFill>
                <a:latin typeface="Comic Sans MS" pitchFamily="66" charset="0"/>
              </a:rPr>
              <a:t>I</a:t>
            </a:r>
            <a:r>
              <a:rPr lang="en-US" sz="2600" b="1" dirty="0" smtClean="0">
                <a:solidFill>
                  <a:srgbClr val="1A9437"/>
                </a:solidFill>
                <a:latin typeface="Comic Sans MS" pitchFamily="66" charset="0"/>
              </a:rPr>
              <a:t>ntegral </a:t>
            </a:r>
            <a:r>
              <a:rPr lang="en-US" sz="2600" b="1" dirty="0">
                <a:solidFill>
                  <a:srgbClr val="1A9437"/>
                </a:solidFill>
                <a:latin typeface="Comic Sans MS" pitchFamily="66" charset="0"/>
              </a:rPr>
              <a:t>A</a:t>
            </a:r>
            <a:r>
              <a:rPr lang="en-US" sz="2600" b="1" dirty="0" smtClean="0">
                <a:solidFill>
                  <a:srgbClr val="1A9437"/>
                </a:solidFill>
                <a:latin typeface="Comic Sans MS" pitchFamily="66" charset="0"/>
              </a:rPr>
              <a:t>pproach</a:t>
            </a:r>
            <a:endParaRPr lang="en-US" sz="2600" b="1" dirty="0">
              <a:solidFill>
                <a:srgbClr val="1A9437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4061338"/>
            <a:ext cx="931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Action </a:t>
            </a:r>
            <a:endParaRPr lang="en-US" sz="2000" b="1" dirty="0"/>
          </a:p>
        </p:txBody>
      </p:sp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49" y="3845767"/>
            <a:ext cx="4415662" cy="797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8" t="17957" r="35236" b="7459"/>
          <a:stretch/>
        </p:blipFill>
        <p:spPr bwMode="auto">
          <a:xfrm>
            <a:off x="689793" y="1869860"/>
            <a:ext cx="2482000" cy="182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2225" y="1389426"/>
            <a:ext cx="3357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Motion in inverted potential </a:t>
            </a:r>
            <a:endParaRPr lang="en-US" sz="2000" b="1" dirty="0"/>
          </a:p>
        </p:txBody>
      </p:sp>
      <p:sp>
        <p:nvSpPr>
          <p:cNvPr id="13" name="Стрелка вправо 12"/>
          <p:cNvSpPr/>
          <p:nvPr/>
        </p:nvSpPr>
        <p:spPr>
          <a:xfrm>
            <a:off x="3609362" y="2660073"/>
            <a:ext cx="642004" cy="4987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86" y="5158298"/>
            <a:ext cx="3658880" cy="94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2700" y="4849806"/>
            <a:ext cx="4557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Thermon</a:t>
            </a:r>
            <a:r>
              <a:rPr lang="en-US" dirty="0" smtClean="0"/>
              <a:t> period definition  is                               </a:t>
            </a:r>
            <a:endParaRPr lang="en-US" dirty="0"/>
          </a:p>
        </p:txBody>
      </p:sp>
      <p:pic>
        <p:nvPicPr>
          <p:cNvPr id="1239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150" y="4769305"/>
            <a:ext cx="1456202" cy="45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9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536" y="2536891"/>
            <a:ext cx="119062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91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1"/>
          <a:stretch/>
        </p:blipFill>
        <p:spPr bwMode="auto">
          <a:xfrm>
            <a:off x="47502" y="2467767"/>
            <a:ext cx="848538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492" y="1660171"/>
            <a:ext cx="30384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Овал 17"/>
          <p:cNvSpPr/>
          <p:nvPr/>
        </p:nvSpPr>
        <p:spPr>
          <a:xfrm>
            <a:off x="5771318" y="2163002"/>
            <a:ext cx="95002" cy="98593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5827067" y="2229054"/>
            <a:ext cx="137160" cy="13716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78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4" y="2859210"/>
            <a:ext cx="8388801" cy="316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7325" y="787678"/>
            <a:ext cx="63482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1A9437"/>
                </a:solidFill>
                <a:latin typeface="Comic Sans MS" pitchFamily="66" charset="0"/>
              </a:rPr>
              <a:t>Quantum – Classical </a:t>
            </a:r>
            <a:r>
              <a:rPr lang="en-US" sz="2600" b="1" dirty="0">
                <a:solidFill>
                  <a:srgbClr val="1A9437"/>
                </a:solidFill>
                <a:latin typeface="Comic Sans MS" pitchFamily="66" charset="0"/>
              </a:rPr>
              <a:t>P</a:t>
            </a:r>
            <a:r>
              <a:rPr lang="en-US" sz="2600" b="1" dirty="0" smtClean="0">
                <a:solidFill>
                  <a:srgbClr val="1A9437"/>
                </a:solidFill>
                <a:latin typeface="Comic Sans MS" pitchFamily="66" charset="0"/>
              </a:rPr>
              <a:t>hase </a:t>
            </a:r>
            <a:r>
              <a:rPr lang="en-US" sz="2600" b="1" dirty="0">
                <a:solidFill>
                  <a:srgbClr val="1A9437"/>
                </a:solidFill>
                <a:latin typeface="Comic Sans MS" pitchFamily="66" charset="0"/>
              </a:rPr>
              <a:t>T</a:t>
            </a:r>
            <a:r>
              <a:rPr lang="en-US" sz="2600" b="1" dirty="0" smtClean="0">
                <a:solidFill>
                  <a:srgbClr val="1A9437"/>
                </a:solidFill>
                <a:latin typeface="Comic Sans MS" pitchFamily="66" charset="0"/>
              </a:rPr>
              <a:t>ransitions</a:t>
            </a:r>
            <a:endParaRPr lang="en-US" sz="2600" b="1" dirty="0">
              <a:solidFill>
                <a:srgbClr val="1A9437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44075" y="2658081"/>
            <a:ext cx="1084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order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57582" y="2680852"/>
            <a:ext cx="1183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</a:t>
            </a:r>
            <a:r>
              <a:rPr lang="en-US" sz="2000" dirty="0"/>
              <a:t>order </a:t>
            </a:r>
          </a:p>
          <a:p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82522" y="3887317"/>
            <a:ext cx="1080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Action </a:t>
            </a:r>
            <a:endParaRPr lang="en-US" sz="2400" b="1" dirty="0"/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75" y="5898762"/>
            <a:ext cx="1730946" cy="38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51933" y="5886332"/>
            <a:ext cx="2746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temperature of blue shift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850" y="6194348"/>
            <a:ext cx="8120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For    narrow band   semiconductors  phase transition temperature is  0,5 – 2 Kelvins 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108" y="6448282"/>
            <a:ext cx="4731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It is less that temperature of condensation </a:t>
            </a:r>
            <a:r>
              <a:rPr lang="ru-RU" dirty="0" smtClean="0">
                <a:solidFill>
                  <a:srgbClr val="FF0000"/>
                </a:solidFill>
              </a:rPr>
              <a:t>, </a:t>
            </a:r>
            <a:r>
              <a:rPr lang="en-US" dirty="0" smtClean="0">
                <a:solidFill>
                  <a:srgbClr val="FF0000"/>
                </a:solidFill>
              </a:rPr>
              <a:t>and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843" y="6498999"/>
            <a:ext cx="943457" cy="30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286" y="1312618"/>
            <a:ext cx="3184989" cy="390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83" y="1314450"/>
            <a:ext cx="649574" cy="34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4325" y="1333500"/>
            <a:ext cx="2031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Landau Free energy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128825" y="2257971"/>
            <a:ext cx="2802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</a:t>
            </a:r>
            <a:r>
              <a:rPr lang="en-US" sz="2000" dirty="0" smtClean="0"/>
              <a:t>s order parameter </a:t>
            </a:r>
            <a:endParaRPr lang="en-US" sz="2000" dirty="0"/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4" y="2171326"/>
            <a:ext cx="1269895" cy="50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604" y="1740932"/>
            <a:ext cx="88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here  </a:t>
            </a:r>
            <a:endParaRPr lang="en-US" dirty="0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6" y="1692803"/>
            <a:ext cx="3890189" cy="38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838" y="948597"/>
            <a:ext cx="2386873" cy="183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3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0541" y="827193"/>
            <a:ext cx="76690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1A9437"/>
                </a:solidFill>
                <a:latin typeface="Comic Sans MS" pitchFamily="66" charset="0"/>
              </a:rPr>
              <a:t>Quantum Annealing </a:t>
            </a:r>
            <a:r>
              <a:rPr lang="en-US" sz="2600" b="1" dirty="0" err="1" smtClean="0">
                <a:solidFill>
                  <a:srgbClr val="1A9437"/>
                </a:solidFill>
                <a:latin typeface="Comic Sans MS" pitchFamily="66" charset="0"/>
              </a:rPr>
              <a:t>vs</a:t>
            </a:r>
            <a:r>
              <a:rPr lang="en-US" sz="2600" b="1" dirty="0" smtClean="0">
                <a:solidFill>
                  <a:srgbClr val="1A9437"/>
                </a:solidFill>
                <a:latin typeface="Comic Sans MS" pitchFamily="66" charset="0"/>
              </a:rPr>
              <a:t> Quantum-Classical PT  </a:t>
            </a:r>
            <a:endParaRPr lang="en-US" sz="2600" b="1" dirty="0">
              <a:solidFill>
                <a:srgbClr val="1A9437"/>
              </a:solidFill>
              <a:latin typeface="Comic Sans MS" pitchFamily="66" charset="0"/>
            </a:endParaRP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" y="1721613"/>
            <a:ext cx="411480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26" y="1593755"/>
            <a:ext cx="11144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075" y="1896232"/>
            <a:ext cx="13144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16953" y="1567551"/>
            <a:ext cx="1601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Escape rate  at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425" y="3181600"/>
            <a:ext cx="1104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956" y="3181600"/>
            <a:ext cx="12001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026228" y="3156826"/>
            <a:ext cx="528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 at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423" y="1468865"/>
            <a:ext cx="3455689" cy="229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423" y="3963959"/>
            <a:ext cx="3556260" cy="2281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776616" y="5859875"/>
            <a:ext cx="2196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Is order parameter </a:t>
            </a:r>
            <a:endParaRPr lang="en-US" sz="2000" dirty="0"/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53" y="5617010"/>
            <a:ext cx="1991927" cy="79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9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9882" y="833761"/>
            <a:ext cx="5715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A9437"/>
                </a:solidFill>
                <a:latin typeface="Comic Sans MS" pitchFamily="66" charset="0"/>
              </a:rPr>
              <a:t>Complexity  of  Annealing Algorithm </a:t>
            </a:r>
            <a:endParaRPr lang="en-US" sz="2400" b="1" dirty="0">
              <a:solidFill>
                <a:srgbClr val="1A9437"/>
              </a:solidFill>
              <a:latin typeface="Comic Sans MS" pitchFamily="66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99" y="1210778"/>
            <a:ext cx="8388801" cy="316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8125" y="4459553"/>
            <a:ext cx="5228291" cy="557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b="1" dirty="0" smtClean="0"/>
              <a:t>Thermal annealing  </a:t>
            </a:r>
            <a:r>
              <a:rPr lang="en-US" dirty="0" smtClean="0"/>
              <a:t>complexity is limited  by the time </a:t>
            </a:r>
          </a:p>
          <a:p>
            <a:pPr>
              <a:lnSpc>
                <a:spcPts val="1800"/>
              </a:lnSpc>
            </a:pPr>
            <a:r>
              <a:rPr lang="en-US" dirty="0"/>
              <a:t>o</a:t>
            </a:r>
            <a:r>
              <a:rPr lang="en-US" dirty="0" smtClean="0"/>
              <a:t>f T tunneling or hopping at fixed temperature</a:t>
            </a:r>
            <a:endParaRPr lang="en-US" dirty="0"/>
          </a:p>
        </p:txBody>
      </p:sp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690" y="4561710"/>
            <a:ext cx="1539660" cy="433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H="1">
            <a:off x="5314950" y="2085975"/>
            <a:ext cx="809625" cy="9525"/>
          </a:xfrm>
          <a:prstGeom prst="line">
            <a:avLst/>
          </a:prstGeom>
          <a:ln>
            <a:solidFill>
              <a:schemeClr val="accent5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694" y="1816657"/>
            <a:ext cx="647092" cy="63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1450" y="5257800"/>
            <a:ext cx="4495205" cy="7745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b="1" dirty="0" smtClean="0"/>
              <a:t>Quantum annealing  </a:t>
            </a:r>
            <a:r>
              <a:rPr lang="en-US" dirty="0" smtClean="0"/>
              <a:t>complexity  is limited by </a:t>
            </a:r>
          </a:p>
          <a:p>
            <a:pPr>
              <a:lnSpc>
                <a:spcPts val="1800"/>
              </a:lnSpc>
            </a:pPr>
            <a:r>
              <a:rPr lang="en-US" dirty="0" smtClean="0"/>
              <a:t>limited by the time of quantum tunneling  </a:t>
            </a:r>
          </a:p>
          <a:p>
            <a:pPr>
              <a:lnSpc>
                <a:spcPts val="1800"/>
              </a:lnSpc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R.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Landauer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, T. Martin, RMP, 1994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3375" y="6372225"/>
            <a:ext cx="3019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Quantum annealing   benefits </a:t>
            </a:r>
            <a:endParaRPr lang="en-US" dirty="0"/>
          </a:p>
        </p:txBody>
      </p:sp>
      <p:pic>
        <p:nvPicPr>
          <p:cNvPr id="137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065" y="5392248"/>
            <a:ext cx="2444535" cy="49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22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043" y="2619375"/>
            <a:ext cx="497700" cy="61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22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450" y="6264841"/>
            <a:ext cx="2603726" cy="515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5287376" y="2066925"/>
            <a:ext cx="27574" cy="914400"/>
          </a:xfrm>
          <a:prstGeom prst="line">
            <a:avLst/>
          </a:prstGeom>
          <a:ln w="50800">
            <a:solidFill>
              <a:srgbClr val="1A943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33350" y="4421453"/>
            <a:ext cx="8181975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123825" y="5202503"/>
            <a:ext cx="8181975" cy="87385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133350" y="6183578"/>
            <a:ext cx="8181975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7"/>
          <a:stretch/>
        </p:blipFill>
        <p:spPr bwMode="auto">
          <a:xfrm>
            <a:off x="6918658" y="1307301"/>
            <a:ext cx="1849525" cy="148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703953" y="1531917"/>
            <a:ext cx="224765" cy="717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9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28984" y="821834"/>
            <a:ext cx="581922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1A9437"/>
                </a:solidFill>
                <a:latin typeface="Comic Sans MS" pitchFamily="66" charset="0"/>
              </a:rPr>
              <a:t>PT’s in the </a:t>
            </a:r>
            <a:r>
              <a:rPr lang="en-US" sz="2600" b="1" dirty="0" smtClean="0">
                <a:solidFill>
                  <a:srgbClr val="1A9437"/>
                </a:solidFill>
                <a:latin typeface="Comic Sans MS" pitchFamily="66" charset="0"/>
              </a:rPr>
              <a:t>Presence </a:t>
            </a:r>
            <a:r>
              <a:rPr lang="en-US" sz="2600" b="1" dirty="0">
                <a:solidFill>
                  <a:srgbClr val="1A9437"/>
                </a:solidFill>
                <a:latin typeface="Comic Sans MS" pitchFamily="66" charset="0"/>
              </a:rPr>
              <a:t>of </a:t>
            </a:r>
            <a:r>
              <a:rPr lang="en-US" sz="2600" b="1" dirty="0" smtClean="0">
                <a:solidFill>
                  <a:srgbClr val="1A9437"/>
                </a:solidFill>
                <a:latin typeface="Comic Sans MS" pitchFamily="66" charset="0"/>
              </a:rPr>
              <a:t>Dissipation</a:t>
            </a:r>
            <a:endParaRPr lang="en-US" sz="2600" dirty="0">
              <a:solidFill>
                <a:srgbClr val="1A9437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8754" y="1353793"/>
            <a:ext cx="4858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Normalized phase difference as a function of time</a:t>
            </a:r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78" y="1709768"/>
            <a:ext cx="8965871" cy="466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01038" y="1353793"/>
            <a:ext cx="3933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ffective </a:t>
            </a:r>
            <a:r>
              <a:rPr lang="en-US" dirty="0"/>
              <a:t>potential </a:t>
            </a:r>
            <a:r>
              <a:rPr lang="en-US" dirty="0" err="1"/>
              <a:t>vs</a:t>
            </a:r>
            <a:r>
              <a:rPr lang="en-US" dirty="0"/>
              <a:t> phase parameter z</a:t>
            </a:r>
          </a:p>
        </p:txBody>
      </p:sp>
      <p:pic>
        <p:nvPicPr>
          <p:cNvPr id="1249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735" y="4016374"/>
            <a:ext cx="2500374" cy="384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3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709" y="4728422"/>
            <a:ext cx="1436881" cy="24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223" y="4821376"/>
            <a:ext cx="2675064" cy="61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9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5768" y="826460"/>
            <a:ext cx="56108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 smtClean="0">
                <a:solidFill>
                  <a:srgbClr val="1A9437"/>
                </a:solidFill>
                <a:latin typeface="Comic Sans MS" pitchFamily="66" charset="0"/>
              </a:rPr>
              <a:t>Polariton</a:t>
            </a:r>
            <a:r>
              <a:rPr lang="en-US" sz="2600" b="1" dirty="0" smtClean="0">
                <a:solidFill>
                  <a:srgbClr val="1A9437"/>
                </a:solidFill>
                <a:latin typeface="Comic Sans MS" pitchFamily="66" charset="0"/>
              </a:rPr>
              <a:t> Josephson Phase </a:t>
            </a:r>
            <a:r>
              <a:rPr lang="en-US" sz="2600" b="1" dirty="0" err="1" smtClean="0">
                <a:solidFill>
                  <a:srgbClr val="1A9437"/>
                </a:solidFill>
                <a:latin typeface="Comic Sans MS" pitchFamily="66" charset="0"/>
              </a:rPr>
              <a:t>Qubits</a:t>
            </a:r>
            <a:endParaRPr lang="en-US" sz="2600" b="1" dirty="0">
              <a:solidFill>
                <a:srgbClr val="1A9437"/>
              </a:solidFill>
              <a:latin typeface="Comic Sans MS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8" t="17957" r="35236" b="7459"/>
          <a:stretch/>
        </p:blipFill>
        <p:spPr bwMode="auto">
          <a:xfrm>
            <a:off x="5281425" y="1597408"/>
            <a:ext cx="3696796" cy="2717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7" r="21727" b="84512"/>
          <a:stretch/>
        </p:blipFill>
        <p:spPr bwMode="auto">
          <a:xfrm>
            <a:off x="4608853" y="1321355"/>
            <a:ext cx="4511868" cy="41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68"/>
          <a:stretch/>
        </p:blipFill>
        <p:spPr bwMode="auto">
          <a:xfrm>
            <a:off x="6367596" y="4513211"/>
            <a:ext cx="2070886" cy="930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41292" y="5317926"/>
            <a:ext cx="1916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</a:t>
            </a:r>
            <a:r>
              <a:rPr lang="en-US" sz="2000" dirty="0" smtClean="0"/>
              <a:t>s phase variable</a:t>
            </a:r>
            <a:endParaRPr lang="en-US" sz="2000" dirty="0"/>
          </a:p>
        </p:txBody>
      </p:sp>
      <p:pic>
        <p:nvPicPr>
          <p:cNvPr id="12595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8"/>
          <a:stretch/>
        </p:blipFill>
        <p:spPr bwMode="auto">
          <a:xfrm>
            <a:off x="47515" y="3746554"/>
            <a:ext cx="2340660" cy="106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875" y="1402202"/>
            <a:ext cx="3359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Superconductor  Josephson </a:t>
            </a:r>
            <a:r>
              <a:rPr lang="en-US" b="1" dirty="0" err="1" smtClean="0"/>
              <a:t>qubit</a:t>
            </a:r>
            <a:endParaRPr lang="en-US" b="1" dirty="0"/>
          </a:p>
        </p:txBody>
      </p:sp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49" y="2252807"/>
            <a:ext cx="1310261" cy="119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84019" y="1621158"/>
            <a:ext cx="2505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6EA"/>
                </a:solidFill>
              </a:rPr>
              <a:t>Y. </a:t>
            </a:r>
            <a:r>
              <a:rPr lang="en-US" sz="1600" dirty="0" err="1" smtClean="0">
                <a:solidFill>
                  <a:srgbClr val="0086EA"/>
                </a:solidFill>
              </a:rPr>
              <a:t>Makhlin</a:t>
            </a:r>
            <a:r>
              <a:rPr lang="en-US" sz="1600" dirty="0" smtClean="0">
                <a:solidFill>
                  <a:srgbClr val="0086EA"/>
                </a:solidFill>
              </a:rPr>
              <a:t>, </a:t>
            </a:r>
            <a:r>
              <a:rPr lang="en-US" sz="1600" dirty="0" err="1" smtClean="0">
                <a:solidFill>
                  <a:srgbClr val="0086EA"/>
                </a:solidFill>
              </a:rPr>
              <a:t>G.Schon</a:t>
            </a:r>
            <a:r>
              <a:rPr lang="en-US" sz="1600" dirty="0" smtClean="0">
                <a:solidFill>
                  <a:srgbClr val="0086EA"/>
                </a:solidFill>
              </a:rPr>
              <a:t>, </a:t>
            </a:r>
          </a:p>
          <a:p>
            <a:r>
              <a:rPr lang="en-US" sz="1600" dirty="0" smtClean="0">
                <a:solidFill>
                  <a:srgbClr val="0086EA"/>
                </a:solidFill>
              </a:rPr>
              <a:t>A. </a:t>
            </a:r>
            <a:r>
              <a:rPr lang="en-US" sz="1600" dirty="0" err="1" smtClean="0">
                <a:solidFill>
                  <a:srgbClr val="0086EA"/>
                </a:solidFill>
              </a:rPr>
              <a:t>Shnirman</a:t>
            </a:r>
            <a:r>
              <a:rPr lang="en-US" sz="1600" dirty="0" smtClean="0">
                <a:solidFill>
                  <a:srgbClr val="0086EA"/>
                </a:solidFill>
              </a:rPr>
              <a:t>, RMP </a:t>
            </a:r>
            <a:r>
              <a:rPr lang="en-US" sz="1600" dirty="0">
                <a:solidFill>
                  <a:srgbClr val="0086EA"/>
                </a:solidFill>
              </a:rPr>
              <a:t>73, </a:t>
            </a:r>
            <a:r>
              <a:rPr lang="en-US" sz="1600" dirty="0" smtClean="0">
                <a:solidFill>
                  <a:srgbClr val="0086EA"/>
                </a:solidFill>
              </a:rPr>
              <a:t> </a:t>
            </a:r>
            <a:r>
              <a:rPr lang="en-US" sz="1600" dirty="0">
                <a:solidFill>
                  <a:srgbClr val="0086EA"/>
                </a:solidFill>
              </a:rPr>
              <a:t>2001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2490" y="5813036"/>
            <a:ext cx="3871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6EA"/>
                </a:solidFill>
              </a:rPr>
              <a:t>D</a:t>
            </a:r>
            <a:r>
              <a:rPr lang="en-US" dirty="0">
                <a:solidFill>
                  <a:srgbClr val="0086EA"/>
                </a:solidFill>
              </a:rPr>
              <a:t>.</a:t>
            </a:r>
            <a:r>
              <a:rPr lang="en-US" dirty="0" smtClean="0">
                <a:solidFill>
                  <a:srgbClr val="0086EA"/>
                </a:solidFill>
              </a:rPr>
              <a:t> </a:t>
            </a:r>
            <a:r>
              <a:rPr lang="en-US" dirty="0">
                <a:solidFill>
                  <a:srgbClr val="0086EA"/>
                </a:solidFill>
              </a:rPr>
              <a:t>R. </a:t>
            </a:r>
            <a:r>
              <a:rPr lang="en-US" dirty="0" err="1" smtClean="0">
                <a:solidFill>
                  <a:srgbClr val="0086EA"/>
                </a:solidFill>
              </a:rPr>
              <a:t>Gulevich</a:t>
            </a:r>
            <a:r>
              <a:rPr lang="en-US" dirty="0" smtClean="0">
                <a:solidFill>
                  <a:srgbClr val="0086EA"/>
                </a:solidFill>
              </a:rPr>
              <a:t>,  et al , PHYSICAL </a:t>
            </a:r>
            <a:r>
              <a:rPr lang="en-US" dirty="0">
                <a:solidFill>
                  <a:srgbClr val="0086EA"/>
                </a:solidFill>
              </a:rPr>
              <a:t>REVIEW B </a:t>
            </a:r>
            <a:r>
              <a:rPr lang="en-US" b="1" dirty="0">
                <a:solidFill>
                  <a:srgbClr val="0086EA"/>
                </a:solidFill>
              </a:rPr>
              <a:t>94</a:t>
            </a:r>
            <a:r>
              <a:rPr lang="en-US" dirty="0">
                <a:solidFill>
                  <a:srgbClr val="0086EA"/>
                </a:solidFill>
              </a:rPr>
              <a:t>, 115407 (2016)</a:t>
            </a: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82" y="4913432"/>
            <a:ext cx="1852553" cy="185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34659" y="3509280"/>
            <a:ext cx="1957004" cy="151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766468" y="3567200"/>
            <a:ext cx="5645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|1&gt;</a:t>
            </a:r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21437" y="3593425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|0&gt;</a:t>
            </a:r>
          </a:p>
        </p:txBody>
      </p:sp>
    </p:spTree>
    <p:extLst>
      <p:ext uri="{BB962C8B-B14F-4D97-AF65-F5344CB8AC3E}">
        <p14:creationId xmlns:p14="http://schemas.microsoft.com/office/powerpoint/2010/main" val="12709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работа\конференции и семинары\Школа-2014\только ветк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72" y="2339468"/>
            <a:ext cx="3918738" cy="314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43" y="2615309"/>
            <a:ext cx="329565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477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Модель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grpSp>
        <p:nvGrpSpPr>
          <p:cNvPr id="2" name="Группа 2"/>
          <p:cNvGrpSpPr/>
          <p:nvPr/>
        </p:nvGrpSpPr>
        <p:grpSpPr>
          <a:xfrm>
            <a:off x="5718068" y="4359949"/>
            <a:ext cx="2057400" cy="92869"/>
            <a:chOff x="5943600" y="3475434"/>
            <a:chExt cx="2057400" cy="92869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6019800" y="3521869"/>
              <a:ext cx="1905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Овал 12"/>
            <p:cNvSpPr/>
            <p:nvPr/>
          </p:nvSpPr>
          <p:spPr>
            <a:xfrm>
              <a:off x="5943600" y="3475434"/>
              <a:ext cx="88106" cy="92869"/>
            </a:xfrm>
            <a:prstGeom prst="ellipse">
              <a:avLst/>
            </a:prstGeom>
            <a:solidFill>
              <a:srgbClr val="E67D5C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7908131" y="3475434"/>
              <a:ext cx="92869" cy="92869"/>
            </a:xfrm>
            <a:prstGeom prst="ellipse">
              <a:avLst/>
            </a:prstGeom>
            <a:solidFill>
              <a:srgbClr val="E67D5C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5" name="Стрелка вправо 14"/>
          <p:cNvSpPr/>
          <p:nvPr/>
        </p:nvSpPr>
        <p:spPr>
          <a:xfrm>
            <a:off x="4479818" y="4274224"/>
            <a:ext cx="990600" cy="321469"/>
          </a:xfrm>
          <a:prstGeom prst="rightArrow">
            <a:avLst/>
          </a:prstGeom>
          <a:solidFill>
            <a:schemeClr val="accent4"/>
          </a:solidFill>
          <a:ln w="95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CW-pump</a:t>
            </a:r>
            <a:endParaRPr lang="ru-RU" sz="1200" dirty="0"/>
          </a:p>
        </p:txBody>
      </p:sp>
      <p:grpSp>
        <p:nvGrpSpPr>
          <p:cNvPr id="3" name="Группа 1"/>
          <p:cNvGrpSpPr/>
          <p:nvPr/>
        </p:nvGrpSpPr>
        <p:grpSpPr>
          <a:xfrm>
            <a:off x="6638925" y="3448050"/>
            <a:ext cx="1600200" cy="1624833"/>
            <a:chOff x="6858000" y="2544735"/>
            <a:chExt cx="1600200" cy="1624833"/>
          </a:xfrm>
        </p:grpSpPr>
        <p:cxnSp>
          <p:nvCxnSpPr>
            <p:cNvPr id="8" name="Прямая со стрелкой 7"/>
            <p:cNvCxnSpPr/>
            <p:nvPr/>
          </p:nvCxnSpPr>
          <p:spPr>
            <a:xfrm flipH="1">
              <a:off x="6972300" y="2895600"/>
              <a:ext cx="723900" cy="62626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7696200" y="2895600"/>
              <a:ext cx="76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677153" y="2544735"/>
              <a:ext cx="781047" cy="350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200" dirty="0" smtClean="0"/>
                <a:t>coherent </a:t>
              </a:r>
              <a:br>
                <a:rPr lang="en-US" sz="1200" dirty="0" smtClean="0"/>
              </a:br>
              <a:r>
                <a:rPr lang="en-US" sz="1200" dirty="0" smtClean="0"/>
                <a:t>pulse</a:t>
              </a:r>
              <a:endParaRPr lang="ru-RU" sz="1200" dirty="0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858000" y="2797968"/>
              <a:ext cx="228600" cy="1371600"/>
            </a:xfrm>
            <a:prstGeom prst="ellipse">
              <a:avLst/>
            </a:prstGeom>
            <a:gradFill flip="none" rotWithShape="1">
              <a:gsLst>
                <a:gs pos="0">
                  <a:srgbClr val="E67D5C">
                    <a:tint val="66000"/>
                    <a:satMod val="160000"/>
                    <a:alpha val="41000"/>
                  </a:srgbClr>
                </a:gs>
                <a:gs pos="50000">
                  <a:srgbClr val="E67D5C">
                    <a:tint val="44500"/>
                    <a:satMod val="160000"/>
                  </a:srgbClr>
                </a:gs>
                <a:gs pos="100000">
                  <a:srgbClr val="E67D5C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" name="Группа 42"/>
          <p:cNvGrpSpPr/>
          <p:nvPr/>
        </p:nvGrpSpPr>
        <p:grpSpPr>
          <a:xfrm>
            <a:off x="6750015" y="3656385"/>
            <a:ext cx="479460" cy="1379620"/>
            <a:chOff x="6607140" y="2865810"/>
            <a:chExt cx="479460" cy="1379620"/>
          </a:xfrm>
        </p:grpSpPr>
        <p:graphicFrame>
          <p:nvGraphicFramePr>
            <p:cNvPr id="32" name="Объект 31"/>
            <p:cNvGraphicFramePr>
              <a:graphicFrameLocks noChangeAspect="1"/>
            </p:cNvGraphicFramePr>
            <p:nvPr/>
          </p:nvGraphicFramePr>
          <p:xfrm>
            <a:off x="6629400" y="2971800"/>
            <a:ext cx="144380" cy="2286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578" name="Equation" r:id="rId5" imgW="152280" imgH="241200" progId="Equation.DSMT4">
                    <p:embed/>
                  </p:oleObj>
                </mc:Choice>
                <mc:Fallback>
                  <p:oleObj name="Equation" r:id="rId5" imgW="15228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29400" y="2971800"/>
                          <a:ext cx="144380" cy="22860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Объект 33"/>
            <p:cNvGraphicFramePr>
              <a:graphicFrameLocks noChangeAspect="1"/>
            </p:cNvGraphicFramePr>
            <p:nvPr/>
          </p:nvGraphicFramePr>
          <p:xfrm>
            <a:off x="6934200" y="4038600"/>
            <a:ext cx="152400" cy="2068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579" name="Equation" r:id="rId7" imgW="177480" imgH="241200" progId="Equation.DSMT4">
                    <p:embed/>
                  </p:oleObj>
                </mc:Choice>
                <mc:Fallback>
                  <p:oleObj name="Equation" r:id="rId7" imgW="17748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34200" y="4038600"/>
                          <a:ext cx="152400" cy="20683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Полилиния 40"/>
            <p:cNvSpPr/>
            <p:nvPr/>
          </p:nvSpPr>
          <p:spPr>
            <a:xfrm rot="8100000">
              <a:off x="6718643" y="2865810"/>
              <a:ext cx="45719" cy="283785"/>
            </a:xfrm>
            <a:custGeom>
              <a:avLst/>
              <a:gdLst>
                <a:gd name="connsiteX0" fmla="*/ 73025 w 199231"/>
                <a:gd name="connsiteY0" fmla="*/ 428625 h 428625"/>
                <a:gd name="connsiteX1" fmla="*/ 187325 w 199231"/>
                <a:gd name="connsiteY1" fmla="*/ 357187 h 428625"/>
                <a:gd name="connsiteX2" fmla="*/ 1587 w 199231"/>
                <a:gd name="connsiteY2" fmla="*/ 290512 h 428625"/>
                <a:gd name="connsiteX3" fmla="*/ 177800 w 199231"/>
                <a:gd name="connsiteY3" fmla="*/ 219075 h 428625"/>
                <a:gd name="connsiteX4" fmla="*/ 6350 w 199231"/>
                <a:gd name="connsiteY4" fmla="*/ 138112 h 428625"/>
                <a:gd name="connsiteX5" fmla="*/ 173037 w 199231"/>
                <a:gd name="connsiteY5" fmla="*/ 76200 h 428625"/>
                <a:gd name="connsiteX6" fmla="*/ 77787 w 199231"/>
                <a:gd name="connsiteY6" fmla="*/ 0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231" h="428625">
                  <a:moveTo>
                    <a:pt x="73025" y="428625"/>
                  </a:moveTo>
                  <a:cubicBezTo>
                    <a:pt x="136128" y="404415"/>
                    <a:pt x="199231" y="380206"/>
                    <a:pt x="187325" y="357187"/>
                  </a:cubicBezTo>
                  <a:cubicBezTo>
                    <a:pt x="175419" y="334168"/>
                    <a:pt x="3174" y="313531"/>
                    <a:pt x="1587" y="290512"/>
                  </a:cubicBezTo>
                  <a:cubicBezTo>
                    <a:pt x="0" y="267493"/>
                    <a:pt x="177006" y="244475"/>
                    <a:pt x="177800" y="219075"/>
                  </a:cubicBezTo>
                  <a:cubicBezTo>
                    <a:pt x="178594" y="193675"/>
                    <a:pt x="7144" y="161924"/>
                    <a:pt x="6350" y="138112"/>
                  </a:cubicBezTo>
                  <a:cubicBezTo>
                    <a:pt x="5556" y="114300"/>
                    <a:pt x="161131" y="99219"/>
                    <a:pt x="173037" y="76200"/>
                  </a:cubicBezTo>
                  <a:cubicBezTo>
                    <a:pt x="184943" y="53181"/>
                    <a:pt x="105568" y="8731"/>
                    <a:pt x="77787" y="0"/>
                  </a:cubicBezTo>
                </a:path>
              </a:pathLst>
            </a:custGeom>
            <a:ln w="19050">
              <a:solidFill>
                <a:schemeClr val="accent6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олилиния 41"/>
            <p:cNvSpPr/>
            <p:nvPr/>
          </p:nvSpPr>
          <p:spPr>
            <a:xfrm rot="5400000" flipH="1">
              <a:off x="6716536" y="4005403"/>
              <a:ext cx="108267" cy="327060"/>
            </a:xfrm>
            <a:custGeom>
              <a:avLst/>
              <a:gdLst>
                <a:gd name="connsiteX0" fmla="*/ 73025 w 199231"/>
                <a:gd name="connsiteY0" fmla="*/ 428625 h 428625"/>
                <a:gd name="connsiteX1" fmla="*/ 187325 w 199231"/>
                <a:gd name="connsiteY1" fmla="*/ 357187 h 428625"/>
                <a:gd name="connsiteX2" fmla="*/ 1587 w 199231"/>
                <a:gd name="connsiteY2" fmla="*/ 290512 h 428625"/>
                <a:gd name="connsiteX3" fmla="*/ 177800 w 199231"/>
                <a:gd name="connsiteY3" fmla="*/ 219075 h 428625"/>
                <a:gd name="connsiteX4" fmla="*/ 6350 w 199231"/>
                <a:gd name="connsiteY4" fmla="*/ 138112 h 428625"/>
                <a:gd name="connsiteX5" fmla="*/ 173037 w 199231"/>
                <a:gd name="connsiteY5" fmla="*/ 76200 h 428625"/>
                <a:gd name="connsiteX6" fmla="*/ 77787 w 199231"/>
                <a:gd name="connsiteY6" fmla="*/ 0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231" h="428625">
                  <a:moveTo>
                    <a:pt x="73025" y="428625"/>
                  </a:moveTo>
                  <a:cubicBezTo>
                    <a:pt x="136128" y="404415"/>
                    <a:pt x="199231" y="380206"/>
                    <a:pt x="187325" y="357187"/>
                  </a:cubicBezTo>
                  <a:cubicBezTo>
                    <a:pt x="175419" y="334168"/>
                    <a:pt x="3174" y="313531"/>
                    <a:pt x="1587" y="290512"/>
                  </a:cubicBezTo>
                  <a:cubicBezTo>
                    <a:pt x="0" y="267493"/>
                    <a:pt x="177006" y="244475"/>
                    <a:pt x="177800" y="219075"/>
                  </a:cubicBezTo>
                  <a:cubicBezTo>
                    <a:pt x="178594" y="193675"/>
                    <a:pt x="7144" y="161924"/>
                    <a:pt x="6350" y="138112"/>
                  </a:cubicBezTo>
                  <a:cubicBezTo>
                    <a:pt x="5556" y="114300"/>
                    <a:pt x="161131" y="99219"/>
                    <a:pt x="173037" y="76200"/>
                  </a:cubicBezTo>
                  <a:cubicBezTo>
                    <a:pt x="184943" y="53181"/>
                    <a:pt x="105568" y="8731"/>
                    <a:pt x="77787" y="0"/>
                  </a:cubicBezTo>
                </a:path>
              </a:pathLst>
            </a:custGeom>
            <a:ln w="19050">
              <a:solidFill>
                <a:schemeClr val="accent6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Овал 11"/>
          <p:cNvSpPr/>
          <p:nvPr/>
        </p:nvSpPr>
        <p:spPr>
          <a:xfrm>
            <a:off x="6590518" y="3609975"/>
            <a:ext cx="324632" cy="7620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543675" y="5086350"/>
            <a:ext cx="324632" cy="121919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/>
          <p:cNvGrpSpPr/>
          <p:nvPr/>
        </p:nvGrpSpPr>
        <p:grpSpPr>
          <a:xfrm>
            <a:off x="5813318" y="3751540"/>
            <a:ext cx="1807357" cy="1388990"/>
            <a:chOff x="6048375" y="2876550"/>
            <a:chExt cx="1807357" cy="1388990"/>
          </a:xfrm>
        </p:grpSpPr>
        <p:grpSp>
          <p:nvGrpSpPr>
            <p:cNvPr id="25" name="Группа 4"/>
            <p:cNvGrpSpPr/>
            <p:nvPr/>
          </p:nvGrpSpPr>
          <p:grpSpPr>
            <a:xfrm>
              <a:off x="6048375" y="2876550"/>
              <a:ext cx="1807357" cy="1388990"/>
              <a:chOff x="6022975" y="2878210"/>
              <a:chExt cx="1807357" cy="1388990"/>
            </a:xfrm>
          </p:grpSpPr>
          <p:sp>
            <p:nvSpPr>
              <p:cNvPr id="18" name="Полилиния 17"/>
              <p:cNvSpPr/>
              <p:nvPr/>
            </p:nvSpPr>
            <p:spPr>
              <a:xfrm>
                <a:off x="6022975" y="2878210"/>
                <a:ext cx="992164" cy="665090"/>
              </a:xfrm>
              <a:custGeom>
                <a:avLst/>
                <a:gdLst>
                  <a:gd name="connsiteX0" fmla="*/ 0 w 992164"/>
                  <a:gd name="connsiteY0" fmla="*/ 665090 h 665090"/>
                  <a:gd name="connsiteX1" fmla="*/ 723900 w 992164"/>
                  <a:gd name="connsiteY1" fmla="*/ 372990 h 665090"/>
                  <a:gd name="connsiteX2" fmla="*/ 971550 w 992164"/>
                  <a:gd name="connsiteY2" fmla="*/ 30090 h 665090"/>
                  <a:gd name="connsiteX3" fmla="*/ 977900 w 992164"/>
                  <a:gd name="connsiteY3" fmla="*/ 17390 h 665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2164" h="665090">
                    <a:moveTo>
                      <a:pt x="0" y="665090"/>
                    </a:moveTo>
                    <a:cubicBezTo>
                      <a:pt x="280987" y="571956"/>
                      <a:pt x="561975" y="478823"/>
                      <a:pt x="723900" y="372990"/>
                    </a:cubicBezTo>
                    <a:cubicBezTo>
                      <a:pt x="885825" y="267157"/>
                      <a:pt x="929217" y="89357"/>
                      <a:pt x="971550" y="30090"/>
                    </a:cubicBezTo>
                    <a:cubicBezTo>
                      <a:pt x="1013883" y="-29177"/>
                      <a:pt x="977900" y="17390"/>
                      <a:pt x="977900" y="17390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олилиния 18"/>
              <p:cNvSpPr/>
              <p:nvPr/>
            </p:nvSpPr>
            <p:spPr>
              <a:xfrm>
                <a:off x="6838168" y="3602110"/>
                <a:ext cx="992164" cy="665090"/>
              </a:xfrm>
              <a:custGeom>
                <a:avLst/>
                <a:gdLst>
                  <a:gd name="connsiteX0" fmla="*/ 0 w 992164"/>
                  <a:gd name="connsiteY0" fmla="*/ 665090 h 665090"/>
                  <a:gd name="connsiteX1" fmla="*/ 723900 w 992164"/>
                  <a:gd name="connsiteY1" fmla="*/ 372990 h 665090"/>
                  <a:gd name="connsiteX2" fmla="*/ 971550 w 992164"/>
                  <a:gd name="connsiteY2" fmla="*/ 30090 h 665090"/>
                  <a:gd name="connsiteX3" fmla="*/ 977900 w 992164"/>
                  <a:gd name="connsiteY3" fmla="*/ 17390 h 665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2164" h="665090">
                    <a:moveTo>
                      <a:pt x="0" y="665090"/>
                    </a:moveTo>
                    <a:cubicBezTo>
                      <a:pt x="280987" y="571956"/>
                      <a:pt x="561975" y="478823"/>
                      <a:pt x="723900" y="372990"/>
                    </a:cubicBezTo>
                    <a:cubicBezTo>
                      <a:pt x="885825" y="267157"/>
                      <a:pt x="929217" y="89357"/>
                      <a:pt x="971550" y="30090"/>
                    </a:cubicBezTo>
                    <a:cubicBezTo>
                      <a:pt x="1013883" y="-29177"/>
                      <a:pt x="977900" y="17390"/>
                      <a:pt x="977900" y="17390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  <a:tailEnd type="arrow"/>
              </a:ln>
              <a:scene3d>
                <a:camera prst="orthographicFront">
                  <a:rot lat="0" lon="0" rev="10799999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aphicFrame>
          <p:nvGraphicFramePr>
            <p:cNvPr id="6" name="Объект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99544587"/>
                </p:ext>
              </p:extLst>
            </p:nvPr>
          </p:nvGraphicFramePr>
          <p:xfrm>
            <a:off x="6153150" y="3024945"/>
            <a:ext cx="355600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580" name="Equation" r:id="rId9" imgW="355320" imgH="330120" progId="Equation.DSMT4">
                    <p:embed/>
                  </p:oleObj>
                </mc:Choice>
                <mc:Fallback>
                  <p:oleObj name="Equation" r:id="rId9" imgW="355320" imgH="3301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53150" y="3024945"/>
                          <a:ext cx="355600" cy="330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Объект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60294779"/>
                </p:ext>
              </p:extLst>
            </p:nvPr>
          </p:nvGraphicFramePr>
          <p:xfrm>
            <a:off x="7388332" y="3820835"/>
            <a:ext cx="355600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581" name="Equation" r:id="rId11" imgW="355320" imgH="330120" progId="Equation.DSMT4">
                    <p:embed/>
                  </p:oleObj>
                </mc:Choice>
                <mc:Fallback>
                  <p:oleObj name="Equation" r:id="rId11" imgW="355320" imgH="3301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88332" y="3820835"/>
                          <a:ext cx="355600" cy="330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2" name="TextBox 21"/>
          <p:cNvSpPr txBox="1"/>
          <p:nvPr/>
        </p:nvSpPr>
        <p:spPr>
          <a:xfrm>
            <a:off x="2143125" y="5536000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Scheme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49288" y="5602352"/>
            <a:ext cx="2126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Polariton</a:t>
            </a:r>
            <a:r>
              <a:rPr lang="en-US" dirty="0" smtClean="0">
                <a:solidFill>
                  <a:srgbClr val="C00000"/>
                </a:solidFill>
              </a:rPr>
              <a:t> Dispersion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24" name="Объект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962770"/>
              </p:ext>
            </p:extLst>
          </p:nvPr>
        </p:nvGraphicFramePr>
        <p:xfrm>
          <a:off x="533400" y="6057900"/>
          <a:ext cx="4572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582" name="Equation" r:id="rId13" imgW="457200" imgH="444240" progId="Equation.DSMT4">
                  <p:embed/>
                </p:oleObj>
              </mc:Choice>
              <mc:Fallback>
                <p:oleObj name="Equation" r:id="rId13" imgW="45720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6057900"/>
                        <a:ext cx="457200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1068876" y="6069568"/>
            <a:ext cx="6728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dirty="0"/>
              <a:t>in-scattering </a:t>
            </a:r>
            <a:r>
              <a:rPr lang="en-US" dirty="0" smtClean="0"/>
              <a:t>rates to  the state  with                         from  </a:t>
            </a:r>
            <a:r>
              <a:rPr lang="en-US" dirty="0"/>
              <a:t>the </a:t>
            </a:r>
            <a:r>
              <a:rPr lang="en-US" dirty="0" smtClean="0"/>
              <a:t>reservoir</a:t>
            </a:r>
            <a:endParaRPr lang="ru-RU" dirty="0"/>
          </a:p>
        </p:txBody>
      </p:sp>
      <p:pic>
        <p:nvPicPr>
          <p:cNvPr id="7201" name="Picture 3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3" y="799987"/>
            <a:ext cx="9153122" cy="1499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Объект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6770164"/>
              </p:ext>
            </p:extLst>
          </p:nvPr>
        </p:nvGraphicFramePr>
        <p:xfrm>
          <a:off x="4813300" y="6086475"/>
          <a:ext cx="9144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583" name="Equation" r:id="rId16" imgW="914400" imgH="419040" progId="Equation.DSMT4">
                  <p:embed/>
                </p:oleObj>
              </mc:Choice>
              <mc:Fallback>
                <p:oleObj name="Equation" r:id="rId16" imgW="91440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3300" y="6086475"/>
                        <a:ext cx="9144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0280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46797" y="912324"/>
            <a:ext cx="698139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  <a:cs typeface="Aharoni" pitchFamily="2" charset="-79"/>
              </a:rPr>
              <a:t>Рост (экспоненциальный) </a:t>
            </a:r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  <a:cs typeface="Aharoni" pitchFamily="2" charset="-79"/>
              </a:rPr>
              <a:t>б</a:t>
            </a: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  <a:cs typeface="Aharoni" pitchFamily="2" charset="-79"/>
              </a:rPr>
              <a:t>ольших </a:t>
            </a:r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  <a:cs typeface="Aharoni" pitchFamily="2" charset="-79"/>
              </a:rPr>
              <a:t>д</a:t>
            </a: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  <a:cs typeface="Aharoni" pitchFamily="2" charset="-79"/>
              </a:rPr>
              <a:t>анных 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  <a:cs typeface="Aharoni" pitchFamily="2" charset="-79"/>
            </a:endParaRPr>
          </a:p>
          <a:p>
            <a:pPr>
              <a:defRPr/>
            </a:pPr>
            <a:endParaRPr lang="ru-RU" sz="2400" b="1" dirty="0">
              <a:latin typeface="Arial" charset="0"/>
            </a:endParaRPr>
          </a:p>
        </p:txBody>
      </p:sp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45" y="1574600"/>
            <a:ext cx="8823366" cy="454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7068" y="6470364"/>
            <a:ext cx="3289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</a:rPr>
              <a:t>Ahmed K. </a:t>
            </a:r>
            <a:r>
              <a:rPr lang="en-US" sz="1400" b="1" dirty="0" smtClean="0">
                <a:solidFill>
                  <a:srgbClr val="008000"/>
                </a:solidFill>
              </a:rPr>
              <a:t>Noor</a:t>
            </a:r>
            <a:r>
              <a:rPr lang="ru-RU" sz="1400" b="1" dirty="0" smtClean="0">
                <a:solidFill>
                  <a:srgbClr val="008000"/>
                </a:solidFill>
              </a:rPr>
              <a:t>, </a:t>
            </a:r>
            <a:r>
              <a:rPr lang="en-US" sz="1400" b="1" dirty="0" smtClean="0">
                <a:solidFill>
                  <a:srgbClr val="008000"/>
                </a:solidFill>
              </a:rPr>
              <a:t> Open </a:t>
            </a:r>
            <a:r>
              <a:rPr lang="en-US" sz="1400" b="1" dirty="0">
                <a:solidFill>
                  <a:srgbClr val="008000"/>
                </a:solidFill>
              </a:rPr>
              <a:t>Eng. 2015; 5:75–88</a:t>
            </a:r>
          </a:p>
        </p:txBody>
      </p:sp>
    </p:spTree>
    <p:extLst>
      <p:ext uri="{BB962C8B-B14F-4D97-AF65-F5344CB8AC3E}">
        <p14:creationId xmlns:p14="http://schemas.microsoft.com/office/powerpoint/2010/main" val="354217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246" y="2960476"/>
            <a:ext cx="4010019" cy="26270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4357" y="778289"/>
            <a:ext cx="9856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A9437"/>
                </a:solidFill>
                <a:latin typeface="Comic Sans MS" pitchFamily="66" charset="0"/>
              </a:rPr>
              <a:t>Dynamics </a:t>
            </a:r>
            <a:r>
              <a:rPr lang="en-US" sz="2400" b="1" dirty="0">
                <a:solidFill>
                  <a:srgbClr val="1A9437"/>
                </a:solidFill>
                <a:latin typeface="Comic Sans MS" pitchFamily="66" charset="0"/>
              </a:rPr>
              <a:t>of the N</a:t>
            </a:r>
            <a:r>
              <a:rPr lang="en-US" sz="2400" b="1" dirty="0" smtClean="0">
                <a:solidFill>
                  <a:srgbClr val="1A9437"/>
                </a:solidFill>
                <a:latin typeface="Comic Sans MS" pitchFamily="66" charset="0"/>
              </a:rPr>
              <a:t>ormalized Bloch </a:t>
            </a:r>
            <a:r>
              <a:rPr lang="en-US" sz="2400" b="1" dirty="0">
                <a:solidFill>
                  <a:srgbClr val="1A9437"/>
                </a:solidFill>
                <a:latin typeface="Comic Sans MS" pitchFamily="66" charset="0"/>
              </a:rPr>
              <a:t>V</a:t>
            </a:r>
            <a:r>
              <a:rPr lang="en-US" sz="2400" b="1" dirty="0" smtClean="0">
                <a:solidFill>
                  <a:srgbClr val="1A9437"/>
                </a:solidFill>
                <a:latin typeface="Comic Sans MS" pitchFamily="66" charset="0"/>
              </a:rPr>
              <a:t>ector </a:t>
            </a:r>
            <a:endParaRPr lang="ru-RU" sz="2400" b="1" dirty="0">
              <a:solidFill>
                <a:srgbClr val="1A9437"/>
              </a:solidFill>
              <a:latin typeface="Comic Sans MS" pitchFamily="66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5329709"/>
              </p:ext>
            </p:extLst>
          </p:nvPr>
        </p:nvGraphicFramePr>
        <p:xfrm>
          <a:off x="1275850" y="1251713"/>
          <a:ext cx="59182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302" name="Equation" r:id="rId4" imgW="3492360" imgH="291960" progId="Equation.DSMT4">
                  <p:embed/>
                </p:oleObj>
              </mc:Choice>
              <mc:Fallback>
                <p:oleObj name="Equation" r:id="rId4" imgW="349236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5850" y="1251713"/>
                        <a:ext cx="5918200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6723314"/>
              </p:ext>
            </p:extLst>
          </p:nvPr>
        </p:nvGraphicFramePr>
        <p:xfrm>
          <a:off x="534988" y="1784350"/>
          <a:ext cx="687387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303" name="Equation" r:id="rId6" imgW="495000" imgH="520560" progId="Equation.DSMT4">
                  <p:embed/>
                </p:oleObj>
              </mc:Choice>
              <mc:Fallback>
                <p:oleObj name="Equation" r:id="rId6" imgW="495000" imgH="520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988" y="1784350"/>
                        <a:ext cx="687387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Прямая со стрелкой 7"/>
          <p:cNvCxnSpPr/>
          <p:nvPr/>
        </p:nvCxnSpPr>
        <p:spPr>
          <a:xfrm flipV="1">
            <a:off x="312318" y="4326340"/>
            <a:ext cx="559178" cy="148303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674" y="5759346"/>
            <a:ext cx="1612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Without </a:t>
            </a:r>
            <a:r>
              <a:rPr lang="en-US" dirty="0" err="1" smtClean="0"/>
              <a:t>reservour</a:t>
            </a:r>
            <a:endParaRPr lang="ru-RU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 flipH="1" flipV="1">
            <a:off x="1107479" y="4674760"/>
            <a:ext cx="748026" cy="100269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98962" y="5743925"/>
            <a:ext cx="289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the presence of </a:t>
            </a:r>
            <a:r>
              <a:rPr lang="en-US" dirty="0" err="1" smtClean="0"/>
              <a:t>reservour</a:t>
            </a:r>
            <a:r>
              <a:rPr lang="en-US" dirty="0" smtClean="0"/>
              <a:t> </a:t>
            </a:r>
            <a:endParaRPr lang="ru-RU" dirty="0"/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5954502"/>
              </p:ext>
            </p:extLst>
          </p:nvPr>
        </p:nvGraphicFramePr>
        <p:xfrm>
          <a:off x="257726" y="6300700"/>
          <a:ext cx="849753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304" name="Equation" r:id="rId8" imgW="520560" imgH="228600" progId="Equation.DSMT4">
                  <p:embed/>
                </p:oleObj>
              </mc:Choice>
              <mc:Fallback>
                <p:oleObj name="Equation" r:id="rId8" imgW="5205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726" y="6300700"/>
                        <a:ext cx="849753" cy="373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986388"/>
              </p:ext>
            </p:extLst>
          </p:nvPr>
        </p:nvGraphicFramePr>
        <p:xfrm>
          <a:off x="2207608" y="6108266"/>
          <a:ext cx="869950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305" name="Equation" r:id="rId10" imgW="533160" imgH="228600" progId="Equation.DSMT4">
                  <p:embed/>
                </p:oleObj>
              </mc:Choice>
              <mc:Fallback>
                <p:oleObj name="Equation" r:id="rId10" imgW="5331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7608" y="6108266"/>
                        <a:ext cx="869950" cy="373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12"/>
          <a:srcRect l="33373"/>
          <a:stretch>
            <a:fillRect/>
          </a:stretch>
        </p:blipFill>
        <p:spPr bwMode="auto">
          <a:xfrm>
            <a:off x="5181528" y="4260144"/>
            <a:ext cx="3829514" cy="242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662224" y="2437256"/>
            <a:ext cx="1228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Т</a:t>
            </a:r>
            <a:r>
              <a:rPr lang="en-US" sz="2800" b="1" dirty="0" err="1" smtClean="0">
                <a:solidFill>
                  <a:srgbClr val="C00000"/>
                </a:solidFill>
              </a:rPr>
              <a:t>heory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34295" y="2474980"/>
            <a:ext cx="1901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Experiment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2"/>
          <a:srcRect t="19200" r="71276"/>
          <a:stretch>
            <a:fillRect/>
          </a:stretch>
        </p:blipFill>
        <p:spPr bwMode="auto">
          <a:xfrm>
            <a:off x="4226801" y="3052792"/>
            <a:ext cx="1368784" cy="162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5876179" y="3031726"/>
            <a:ext cx="2917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D. </a:t>
            </a:r>
            <a:r>
              <a:rPr lang="en-US" dirty="0" err="1" smtClean="0">
                <a:solidFill>
                  <a:srgbClr val="000000"/>
                </a:solidFill>
              </a:rPr>
              <a:t>Sanvitto</a:t>
            </a:r>
            <a:r>
              <a:rPr lang="en-US" dirty="0" smtClean="0">
                <a:solidFill>
                  <a:srgbClr val="000000"/>
                </a:solidFill>
              </a:rPr>
              <a:t>,  et al, PRL  (2014)</a:t>
            </a:r>
          </a:p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2712" y="1793183"/>
            <a:ext cx="467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effective </a:t>
            </a:r>
            <a:r>
              <a:rPr lang="en-US" dirty="0" err="1" smtClean="0"/>
              <a:t>polariton</a:t>
            </a:r>
            <a:r>
              <a:rPr lang="en-US" dirty="0" smtClean="0"/>
              <a:t> lifetime without </a:t>
            </a:r>
            <a:r>
              <a:rPr lang="en-US" dirty="0" err="1" smtClean="0"/>
              <a:t>reservour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7694" name="Picture 4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67" y="2132206"/>
            <a:ext cx="17811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9341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68434" y="1548450"/>
            <a:ext cx="2074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Determination </a:t>
            </a:r>
            <a:endParaRPr lang="ru-RU" sz="2400" dirty="0">
              <a:solidFill>
                <a:srgbClr val="0000FF"/>
              </a:solidFill>
            </a:endParaRP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5589" y="1478718"/>
            <a:ext cx="3063012" cy="53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592049" y="2149500"/>
            <a:ext cx="8104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where                                 and                                       ,       is an arbitrary phase.  </a:t>
            </a:r>
            <a:endParaRPr lang="ru-RU" sz="2000" dirty="0"/>
          </a:p>
        </p:txBody>
      </p:sp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1741" y="2194027"/>
            <a:ext cx="532456" cy="360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9415" y="2149501"/>
            <a:ext cx="1287835" cy="40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63096" y="2128824"/>
            <a:ext cx="1933062" cy="373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6371" y="2591691"/>
            <a:ext cx="636812" cy="439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1456270" y="2644555"/>
            <a:ext cx="73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are </a:t>
            </a:r>
            <a:r>
              <a:rPr lang="ru-RU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the </a:t>
            </a:r>
            <a:r>
              <a:rPr lang="en-US" sz="2000" dirty="0" err="1" smtClean="0">
                <a:solidFill>
                  <a:srgbClr val="0000FF"/>
                </a:solidFill>
              </a:rPr>
              <a:t>eigen</a:t>
            </a:r>
            <a:r>
              <a:rPr lang="en-US" sz="2000" dirty="0" smtClean="0">
                <a:solidFill>
                  <a:srgbClr val="0000FF"/>
                </a:solidFill>
              </a:rPr>
              <a:t>-frequencies of the UP and LP states, respectively.</a:t>
            </a:r>
            <a:endParaRPr lang="ru-RU" sz="2000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63792" y="3571610"/>
            <a:ext cx="4552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007635"/>
                </a:solidFill>
              </a:rPr>
              <a:t>Bloch sphere representation of </a:t>
            </a:r>
          </a:p>
          <a:p>
            <a:pPr algn="ctr"/>
            <a:r>
              <a:rPr lang="en-US" sz="2400" b="1" dirty="0" err="1" smtClean="0">
                <a:solidFill>
                  <a:srgbClr val="007635"/>
                </a:solidFill>
              </a:rPr>
              <a:t>polariton</a:t>
            </a:r>
            <a:r>
              <a:rPr lang="en-US" sz="2400" b="1" dirty="0" smtClean="0">
                <a:solidFill>
                  <a:srgbClr val="007635"/>
                </a:solidFill>
              </a:rPr>
              <a:t>  </a:t>
            </a:r>
            <a:r>
              <a:rPr lang="en-US" sz="2400" b="1" dirty="0" err="1" smtClean="0">
                <a:solidFill>
                  <a:srgbClr val="007635"/>
                </a:solidFill>
              </a:rPr>
              <a:t>qubit</a:t>
            </a:r>
            <a:endParaRPr lang="ru-RU" sz="2400" b="1" dirty="0">
              <a:solidFill>
                <a:srgbClr val="007635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662" y="5932141"/>
            <a:ext cx="55358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006600"/>
                </a:solidFill>
              </a:rPr>
              <a:t>dashed curve </a:t>
            </a:r>
            <a:r>
              <a:rPr lang="en-US" dirty="0" smtClean="0">
                <a:solidFill>
                  <a:srgbClr val="006600"/>
                </a:solidFill>
              </a:rPr>
              <a:t>-without reservoir, </a:t>
            </a:r>
          </a:p>
          <a:p>
            <a:r>
              <a:rPr lang="en-US" b="1" dirty="0" smtClean="0">
                <a:solidFill>
                  <a:srgbClr val="006600"/>
                </a:solidFill>
              </a:rPr>
              <a:t>solid curve</a:t>
            </a:r>
            <a:r>
              <a:rPr lang="en-US" dirty="0" smtClean="0">
                <a:solidFill>
                  <a:srgbClr val="006600"/>
                </a:solidFill>
              </a:rPr>
              <a:t> – with  reservoir </a:t>
            </a:r>
            <a:r>
              <a:rPr lang="ru-RU" dirty="0" smtClean="0">
                <a:solidFill>
                  <a:srgbClr val="006600"/>
                </a:solidFill>
              </a:rPr>
              <a:t> </a:t>
            </a:r>
            <a:r>
              <a:rPr lang="en-US" dirty="0" smtClean="0">
                <a:solidFill>
                  <a:srgbClr val="006600"/>
                </a:solidFill>
              </a:rPr>
              <a:t>supported  Rabi oscillations. </a:t>
            </a:r>
            <a:endParaRPr lang="ru-RU" dirty="0">
              <a:solidFill>
                <a:srgbClr val="006600"/>
              </a:solidFill>
            </a:endParaRPr>
          </a:p>
        </p:txBody>
      </p:sp>
      <p:pic>
        <p:nvPicPr>
          <p:cNvPr id="14951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53880" y="4647568"/>
            <a:ext cx="2956504" cy="35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97383" y="5093810"/>
            <a:ext cx="2109734" cy="38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07117" y="5113317"/>
            <a:ext cx="1163206" cy="385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3638568" y="4643760"/>
            <a:ext cx="902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where </a:t>
            </a:r>
            <a:endParaRPr lang="ru-RU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7710599" y="4643760"/>
            <a:ext cx="630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and </a:t>
            </a:r>
            <a:endParaRPr lang="ru-RU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3563791" y="5444558"/>
            <a:ext cx="4893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represent orthogonal (computational) </a:t>
            </a:r>
            <a:r>
              <a:rPr lang="en-US" dirty="0" err="1" smtClean="0"/>
              <a:t>qubit</a:t>
            </a:r>
            <a:r>
              <a:rPr lang="en-US" dirty="0" smtClean="0"/>
              <a:t> states</a:t>
            </a:r>
            <a:endParaRPr lang="ru-RU" dirty="0"/>
          </a:p>
        </p:txBody>
      </p:sp>
      <p:pic>
        <p:nvPicPr>
          <p:cNvPr id="173057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78066" y="1605718"/>
            <a:ext cx="1403718" cy="32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0" y="-1465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73058" name="Object 2"/>
          <p:cNvGraphicFramePr>
            <a:graphicFrameLocks noChangeAspect="1"/>
          </p:cNvGraphicFramePr>
          <p:nvPr/>
        </p:nvGraphicFramePr>
        <p:xfrm>
          <a:off x="5389014" y="1618418"/>
          <a:ext cx="348917" cy="310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63" name="Equation" r:id="rId12" imgW="164957" imgH="139579" progId="Equation.DSMT4">
                  <p:embed/>
                </p:oleObj>
              </mc:Choice>
              <mc:Fallback>
                <p:oleObj name="Equation" r:id="rId12" imgW="164957" imgH="13957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9014" y="1618418"/>
                        <a:ext cx="348917" cy="3107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57766" y="2176188"/>
            <a:ext cx="290802" cy="33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0" y="-1465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1683797" y="5906741"/>
          <a:ext cx="232996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64" name="Equation" r:id="rId15" imgW="253800" imgH="342720" progId="Equation.DSMT4">
                  <p:embed/>
                </p:oleObj>
              </mc:Choice>
              <mc:Fallback>
                <p:oleObj name="Equation" r:id="rId15" imgW="25380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3797" y="5906741"/>
                        <a:ext cx="232996" cy="346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3061" name="Object 5"/>
          <p:cNvGraphicFramePr>
            <a:graphicFrameLocks noChangeAspect="1"/>
          </p:cNvGraphicFramePr>
          <p:nvPr/>
        </p:nvGraphicFramePr>
        <p:xfrm>
          <a:off x="1628960" y="2962488"/>
          <a:ext cx="236674" cy="315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65" name="Equation" r:id="rId17" imgW="355320" imgH="431640" progId="Equation.DSMT4">
                  <p:embed/>
                </p:oleObj>
              </mc:Choice>
              <mc:Fallback>
                <p:oleObj name="Equation" r:id="rId17" imgW="35532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8960" y="2962488"/>
                        <a:ext cx="236674" cy="3150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3062" name="Picture 6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06451" y="3243518"/>
            <a:ext cx="2970149" cy="267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2111250" y="914400"/>
            <a:ext cx="5067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A9437"/>
                </a:solidFill>
                <a:latin typeface="Comic Sans MS" pitchFamily="66" charset="0"/>
              </a:rPr>
              <a:t>The </a:t>
            </a:r>
            <a:r>
              <a:rPr lang="en-US" sz="2400" b="1" dirty="0" err="1" smtClean="0">
                <a:solidFill>
                  <a:srgbClr val="1A9437"/>
                </a:solidFill>
                <a:latin typeface="Comic Sans MS" pitchFamily="66" charset="0"/>
              </a:rPr>
              <a:t>Polariton</a:t>
            </a:r>
            <a:r>
              <a:rPr lang="en-US" sz="2400" b="1" dirty="0" smtClean="0">
                <a:solidFill>
                  <a:srgbClr val="1A9437"/>
                </a:solidFill>
                <a:latin typeface="Comic Sans MS" pitchFamily="66" charset="0"/>
              </a:rPr>
              <a:t> Macroscopic </a:t>
            </a:r>
            <a:r>
              <a:rPr lang="en-US" sz="2400" b="1" dirty="0" err="1" smtClean="0">
                <a:solidFill>
                  <a:srgbClr val="1A9437"/>
                </a:solidFill>
                <a:latin typeface="Comic Sans MS" pitchFamily="66" charset="0"/>
              </a:rPr>
              <a:t>Qubit</a:t>
            </a:r>
            <a:endParaRPr lang="ru-RU" sz="2400" b="1" dirty="0">
              <a:solidFill>
                <a:srgbClr val="1A9437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44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89052" y="619838"/>
            <a:ext cx="8229600" cy="827311"/>
          </a:xfrm>
        </p:spPr>
        <p:txBody>
          <a:bodyPr>
            <a:normAutofit/>
          </a:bodyPr>
          <a:lstStyle/>
          <a:p>
            <a:pPr algn="r"/>
            <a:r>
              <a:rPr lang="ru-RU" sz="2600" dirty="0" smtClean="0">
                <a:solidFill>
                  <a:srgbClr val="C00000"/>
                </a:solidFill>
                <a:latin typeface="Comic Sans MS" pitchFamily="66" charset="0"/>
              </a:rPr>
              <a:t>Когнитивные вычисления: </a:t>
            </a:r>
            <a:r>
              <a:rPr lang="en-US" sz="2600" dirty="0" smtClean="0">
                <a:solidFill>
                  <a:srgbClr val="C00000"/>
                </a:solidFill>
                <a:latin typeface="Comic Sans MS" pitchFamily="66" charset="0"/>
              </a:rPr>
              <a:t>IBM Watson</a:t>
            </a:r>
            <a:endParaRPr lang="ru-RU" sz="26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" t="6552" b="18276"/>
          <a:stretch/>
        </p:blipFill>
        <p:spPr bwMode="auto">
          <a:xfrm>
            <a:off x="209549" y="1916426"/>
            <a:ext cx="7845273" cy="401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" t="86673" b="4252"/>
          <a:stretch/>
        </p:blipFill>
        <p:spPr bwMode="auto">
          <a:xfrm>
            <a:off x="333376" y="6163958"/>
            <a:ext cx="7981950" cy="514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306" y="1583132"/>
            <a:ext cx="939032" cy="881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8619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66" y="1911645"/>
            <a:ext cx="7242710" cy="4794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1640" y="663778"/>
            <a:ext cx="8229600" cy="827311"/>
          </a:xfrm>
        </p:spPr>
        <p:txBody>
          <a:bodyPr>
            <a:noAutofit/>
          </a:bodyPr>
          <a:lstStyle/>
          <a:p>
            <a:pPr algn="ctr">
              <a:lnSpc>
                <a:spcPts val="2500"/>
              </a:lnSpc>
            </a:pP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Когнитивная архитектура новых компьютеров</a:t>
            </a:r>
            <a:endParaRPr lang="en-US" sz="20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0725" y="1236739"/>
            <a:ext cx="605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latin typeface="Calibri" pitchFamily="34" charset="0"/>
              </a:rPr>
              <a:t>отход от архитектуры фон Неймана в сторону </a:t>
            </a:r>
            <a:br>
              <a:rPr lang="ru-RU" b="1" u="sng" dirty="0">
                <a:latin typeface="Calibri" pitchFamily="34" charset="0"/>
              </a:rPr>
            </a:br>
            <a:r>
              <a:rPr lang="ru-RU" b="1" u="sng" dirty="0">
                <a:latin typeface="Calibri" pitchFamily="34" charset="0"/>
              </a:rPr>
              <a:t>искусственного интеллекта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7486388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06174" y="772083"/>
            <a:ext cx="4035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Квантовый интеллект</a:t>
            </a:r>
            <a:endParaRPr lang="en-US" sz="2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6" name="Picture 6" descr="../../../../Desktop/Screen%20Shot%202017-05-03%20at%2023.45.3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89" y="2497480"/>
            <a:ext cx="4520790" cy="240085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00050" y="4898337"/>
            <a:ext cx="1409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Подходы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5724" y="5209835"/>
            <a:ext cx="90582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400"/>
              </a:lnSpc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FF0000"/>
                </a:solidFill>
              </a:rPr>
              <a:t>Классический агент – классическая среда </a:t>
            </a:r>
            <a:r>
              <a:rPr lang="ru-RU" b="1" dirty="0" smtClean="0">
                <a:solidFill>
                  <a:srgbClr val="000000"/>
                </a:solidFill>
              </a:rPr>
              <a:t>(классическое МО),</a:t>
            </a:r>
          </a:p>
          <a:p>
            <a:pPr marL="285750" indent="-285750">
              <a:lnSpc>
                <a:spcPts val="2400"/>
              </a:lnSpc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FF0000"/>
                </a:solidFill>
              </a:rPr>
              <a:t>Классический агент – квантовая среда, </a:t>
            </a:r>
            <a:r>
              <a:rPr lang="ru-RU" sz="1600" b="1" i="1" dirty="0" smtClean="0">
                <a:solidFill>
                  <a:srgbClr val="008000"/>
                </a:solidFill>
              </a:rPr>
              <a:t>проектирование квантовых схем, </a:t>
            </a:r>
            <a:r>
              <a:rPr lang="en-US" sz="1600" b="1" i="1" dirty="0" smtClean="0">
                <a:solidFill>
                  <a:srgbClr val="008000"/>
                </a:solidFill>
              </a:rPr>
              <a:t>H-learning</a:t>
            </a:r>
            <a:r>
              <a:rPr lang="ru-RU" sz="1600" b="1" i="1" dirty="0" smtClean="0">
                <a:solidFill>
                  <a:srgbClr val="008000"/>
                </a:solidFill>
              </a:rPr>
              <a:t>, и </a:t>
            </a:r>
            <a:r>
              <a:rPr lang="ru-RU" sz="1600" b="1" i="1" dirty="0" err="1" smtClean="0">
                <a:solidFill>
                  <a:srgbClr val="008000"/>
                </a:solidFill>
              </a:rPr>
              <a:t>т.д</a:t>
            </a:r>
            <a:endParaRPr lang="ru-RU" sz="1600" b="1" i="1" dirty="0" smtClean="0">
              <a:solidFill>
                <a:srgbClr val="008000"/>
              </a:solidFill>
            </a:endParaRPr>
          </a:p>
          <a:p>
            <a:pPr marL="285750" indent="-285750">
              <a:lnSpc>
                <a:spcPts val="2400"/>
              </a:lnSpc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FF0000"/>
                </a:solidFill>
              </a:rPr>
              <a:t>Квантовый </a:t>
            </a:r>
            <a:r>
              <a:rPr lang="ru-RU" b="1" dirty="0">
                <a:solidFill>
                  <a:srgbClr val="FF0000"/>
                </a:solidFill>
              </a:rPr>
              <a:t>агент – классическая среда </a:t>
            </a:r>
            <a:r>
              <a:rPr lang="en-US" sz="1600" b="1" dirty="0" smtClean="0">
                <a:solidFill>
                  <a:srgbClr val="008000"/>
                </a:solidFill>
              </a:rPr>
              <a:t>,</a:t>
            </a:r>
            <a:r>
              <a:rPr lang="ru-RU" sz="1600" b="1" dirty="0" smtClean="0">
                <a:solidFill>
                  <a:srgbClr val="008000"/>
                </a:solidFill>
              </a:rPr>
              <a:t> </a:t>
            </a:r>
            <a:r>
              <a:rPr lang="ru-RU" sz="1600" b="1" i="1" dirty="0">
                <a:solidFill>
                  <a:srgbClr val="008000"/>
                </a:solidFill>
              </a:rPr>
              <a:t>квантовая машина </a:t>
            </a:r>
            <a:r>
              <a:rPr lang="ru-RU" sz="1600" b="1" i="1" dirty="0" smtClean="0">
                <a:solidFill>
                  <a:srgbClr val="008000"/>
                </a:solidFill>
              </a:rPr>
              <a:t>Больцмана , решающая 										   классические задачи</a:t>
            </a:r>
            <a:endParaRPr lang="ru-RU" sz="1600" b="1" dirty="0">
              <a:solidFill>
                <a:srgbClr val="008000"/>
              </a:solidFill>
            </a:endParaRPr>
          </a:p>
          <a:p>
            <a:pPr marL="285750" indent="-285750">
              <a:lnSpc>
                <a:spcPts val="2400"/>
              </a:lnSpc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FF0000"/>
                </a:solidFill>
              </a:rPr>
              <a:t>Квантовый </a:t>
            </a:r>
            <a:r>
              <a:rPr lang="ru-RU" b="1" dirty="0">
                <a:solidFill>
                  <a:srgbClr val="FF0000"/>
                </a:solidFill>
              </a:rPr>
              <a:t>агент </a:t>
            </a:r>
            <a:r>
              <a:rPr lang="en-US" b="1" dirty="0">
                <a:solidFill>
                  <a:srgbClr val="FF0000"/>
                </a:solidFill>
              </a:rPr>
              <a:t>- </a:t>
            </a:r>
            <a:r>
              <a:rPr lang="ru-RU" b="1" dirty="0">
                <a:solidFill>
                  <a:srgbClr val="FF0000"/>
                </a:solidFill>
              </a:rPr>
              <a:t>квантовая </a:t>
            </a:r>
            <a:r>
              <a:rPr lang="ru-RU" b="1" dirty="0" smtClean="0">
                <a:solidFill>
                  <a:srgbClr val="FF0000"/>
                </a:solidFill>
              </a:rPr>
              <a:t>среда</a:t>
            </a:r>
            <a:r>
              <a:rPr lang="ru-RU" sz="1600" b="1" i="1" dirty="0" smtClean="0">
                <a:solidFill>
                  <a:srgbClr val="008000"/>
                </a:solidFill>
              </a:rPr>
              <a:t>.        Работа с квантовыми данными</a:t>
            </a:r>
            <a:endParaRPr lang="ru-RU" sz="1600" b="1" i="1" dirty="0">
              <a:solidFill>
                <a:srgbClr val="008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564" y="1185827"/>
            <a:ext cx="86747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>
                <a:solidFill>
                  <a:srgbClr val="525252"/>
                </a:solidFill>
              </a:rPr>
              <a:t>Агент (алгоритм </a:t>
            </a:r>
            <a:r>
              <a:rPr lang="ru-RU" i="1" dirty="0" smtClean="0">
                <a:solidFill>
                  <a:srgbClr val="525252"/>
                </a:solidFill>
              </a:rPr>
              <a:t>МО) </a:t>
            </a:r>
            <a:r>
              <a:rPr lang="ru-RU" i="1" dirty="0">
                <a:solidFill>
                  <a:srgbClr val="525252"/>
                </a:solidFill>
              </a:rPr>
              <a:t>действует согласно своей </a:t>
            </a:r>
            <a:r>
              <a:rPr lang="ru-RU" i="1" dirty="0" smtClean="0">
                <a:solidFill>
                  <a:srgbClr val="525252"/>
                </a:solidFill>
              </a:rPr>
              <a:t>стратегии,</a:t>
            </a:r>
            <a:r>
              <a:rPr lang="ru-RU" i="1" dirty="0">
                <a:solidFill>
                  <a:srgbClr val="525252"/>
                </a:solidFill>
              </a:rPr>
              <a:t> </a:t>
            </a:r>
            <a:r>
              <a:rPr lang="ru-RU" i="1" dirty="0" smtClean="0">
                <a:solidFill>
                  <a:srgbClr val="525252"/>
                </a:solidFill>
              </a:rPr>
              <a:t>которая </a:t>
            </a:r>
            <a:r>
              <a:rPr lang="ru-RU" i="1" dirty="0">
                <a:solidFill>
                  <a:srgbClr val="525252"/>
                </a:solidFill>
              </a:rPr>
              <a:t>отображает множество входных данных в множество действий</a:t>
            </a:r>
            <a:r>
              <a:rPr lang="ru-RU" i="1" dirty="0" smtClean="0">
                <a:solidFill>
                  <a:srgbClr val="525252"/>
                </a:solidFill>
              </a:rPr>
              <a:t>.</a:t>
            </a:r>
            <a:endParaRPr lang="en-US" i="1" dirty="0" smtClean="0">
              <a:solidFill>
                <a:srgbClr val="525252"/>
              </a:solidFill>
            </a:endParaRPr>
          </a:p>
          <a:p>
            <a:pPr algn="just"/>
            <a:endParaRPr lang="en-US" sz="1000" dirty="0" smtClean="0">
              <a:solidFill>
                <a:srgbClr val="008000"/>
              </a:solidFill>
            </a:endParaRPr>
          </a:p>
          <a:p>
            <a:pPr algn="just"/>
            <a:r>
              <a:rPr lang="ru-RU" dirty="0" smtClean="0">
                <a:solidFill>
                  <a:srgbClr val="008000"/>
                </a:solidFill>
              </a:rPr>
              <a:t>Цель </a:t>
            </a:r>
            <a:r>
              <a:rPr lang="ru-RU" dirty="0">
                <a:solidFill>
                  <a:srgbClr val="008000"/>
                </a:solidFill>
              </a:rPr>
              <a:t>обучения состоит в изменении параметров агента, так чтобы агент </a:t>
            </a:r>
            <a:r>
              <a:rPr lang="ru-RU" dirty="0" smtClean="0">
                <a:solidFill>
                  <a:srgbClr val="008000"/>
                </a:solidFill>
              </a:rPr>
              <a:t>выдавал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ru-RU" dirty="0" smtClean="0">
                <a:solidFill>
                  <a:srgbClr val="008000"/>
                </a:solidFill>
              </a:rPr>
              <a:t>желанные </a:t>
            </a:r>
            <a:r>
              <a:rPr lang="ru-RU" dirty="0">
                <a:solidFill>
                  <a:srgbClr val="008000"/>
                </a:solidFill>
              </a:rPr>
              <a:t>действия.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01026" y="2540045"/>
            <a:ext cx="3345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Квантовый агент – </a:t>
            </a:r>
          </a:p>
          <a:p>
            <a:r>
              <a:rPr lang="en-US" sz="1600" b="1" dirty="0" err="1" smtClean="0">
                <a:solidFill>
                  <a:srgbClr val="FF0000"/>
                </a:solidFill>
              </a:rPr>
              <a:t>i</a:t>
            </a:r>
            <a:r>
              <a:rPr lang="en-US" sz="1600" b="1" dirty="0" smtClean="0">
                <a:solidFill>
                  <a:srgbClr val="FF0000"/>
                </a:solidFill>
              </a:rPr>
              <a:t>) </a:t>
            </a:r>
            <a:r>
              <a:rPr lang="ru-RU" sz="1600" b="1" dirty="0" smtClean="0">
                <a:solidFill>
                  <a:srgbClr val="FF0000"/>
                </a:solidFill>
              </a:rPr>
              <a:t>агент с квантовым компьютером 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    </a:t>
            </a:r>
            <a:r>
              <a:rPr lang="ru-RU" sz="1600" b="1" dirty="0" smtClean="0">
                <a:solidFill>
                  <a:srgbClr val="FF0000"/>
                </a:solidFill>
              </a:rPr>
              <a:t>(симулятором) на борту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67325" y="3371850"/>
            <a:ext cx="3153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ii) </a:t>
            </a:r>
            <a:r>
              <a:rPr lang="ru-RU" sz="1600" b="1" dirty="0" smtClean="0">
                <a:solidFill>
                  <a:srgbClr val="FF0000"/>
                </a:solidFill>
              </a:rPr>
              <a:t>Квантовый алгоритм обучения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5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53017" y="887721"/>
            <a:ext cx="92089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200" b="1" dirty="0" err="1" smtClean="0">
                <a:solidFill>
                  <a:srgbClr val="C00000"/>
                </a:solidFill>
                <a:latin typeface="Comic Sans MS" pitchFamily="66" charset="0"/>
              </a:rPr>
              <a:t>Неколмогоровские</a:t>
            </a:r>
            <a:r>
              <a:rPr lang="ru-RU" sz="2200" b="1" dirty="0" smtClean="0">
                <a:solidFill>
                  <a:srgbClr val="C00000"/>
                </a:solidFill>
                <a:latin typeface="Comic Sans MS" pitchFamily="66" charset="0"/>
              </a:rPr>
              <a:t> вероятностные (квантово-подобные)  модели</a:t>
            </a:r>
            <a:r>
              <a:rPr lang="en-US" sz="2200" b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200" b="1" dirty="0" smtClean="0">
                <a:solidFill>
                  <a:srgbClr val="C00000"/>
                </a:solidFill>
                <a:latin typeface="Comic Sans MS" pitchFamily="66" charset="0"/>
              </a:rPr>
              <a:t>в </a:t>
            </a:r>
            <a:r>
              <a:rPr lang="ru-RU" sz="2200" b="1" dirty="0" err="1" smtClean="0">
                <a:solidFill>
                  <a:srgbClr val="C00000"/>
                </a:solidFill>
                <a:latin typeface="Comic Sans MS" pitchFamily="66" charset="0"/>
              </a:rPr>
              <a:t>социо</a:t>
            </a:r>
            <a:r>
              <a:rPr lang="ru-RU" sz="2200" b="1" dirty="0" smtClean="0">
                <a:solidFill>
                  <a:srgbClr val="C00000"/>
                </a:solidFill>
                <a:latin typeface="Comic Sans MS" pitchFamily="66" charset="0"/>
              </a:rPr>
              <a:t>-гуманитарных науках </a:t>
            </a:r>
            <a:endParaRPr lang="en-US" sz="2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2091" y="1796610"/>
            <a:ext cx="177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33CC"/>
                </a:solidFill>
              </a:rPr>
              <a:t>Монографии</a:t>
            </a:r>
            <a:r>
              <a:rPr lang="ru-RU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611" y="2354683"/>
            <a:ext cx="900099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E. Haven and A.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Khrennikov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QUANTUM </a:t>
            </a:r>
            <a:r>
              <a:rPr lang="en-US" sz="1900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SOCIAL </a:t>
            </a:r>
            <a:r>
              <a:rPr lang="en-US" sz="1900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SCIENCE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Cambridge Univ. Press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2013</a:t>
            </a:r>
            <a:endParaRPr lang="en-US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R. Penrose et al, </a:t>
            </a:r>
            <a:r>
              <a:rPr lang="en-US" sz="1900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Consciousness </a:t>
            </a:r>
            <a:r>
              <a:rPr lang="en-US" sz="1900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and the Universe: Quantum Physics, Evolution, Brain &amp; </a:t>
            </a:r>
            <a:r>
              <a:rPr lang="en-US" sz="1900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Mind</a:t>
            </a:r>
            <a:r>
              <a:rPr lang="en-US" sz="19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 Hardcover, 2011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Antoine Suarez,  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Peter 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Adams, </a:t>
            </a:r>
            <a:r>
              <a:rPr lang="en-US" sz="19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Is Science </a:t>
            </a:r>
            <a:r>
              <a:rPr lang="en-US" sz="19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Compatible </a:t>
            </a:r>
            <a:r>
              <a:rPr lang="en-US" sz="19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with Free Will</a:t>
            </a:r>
            <a:r>
              <a:rPr lang="en-US" sz="19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, Springer, 2013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H.P.Stapp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1900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quantum theory of the mind-brain interface</a:t>
            </a:r>
            <a:r>
              <a:rPr lang="en-US" sz="19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900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Mind</a:t>
            </a:r>
            <a:r>
              <a:rPr lang="en-US" sz="1900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, Matter, and Quantum Me- </a:t>
            </a:r>
            <a:r>
              <a:rPr lang="en-US" sz="1900" i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chanics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, Springer-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Verlag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, Berlin, 1993,pp.145–172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nb-NO" sz="1900" b="1" dirty="0" smtClean="0">
                <a:latin typeface="Times New Roman" pitchFamily="18" charset="0"/>
                <a:cs typeface="Times New Roman" pitchFamily="18" charset="0"/>
              </a:rPr>
              <a:t>Jerome </a:t>
            </a:r>
            <a:r>
              <a:rPr lang="nb-NO" sz="1900" b="1" dirty="0">
                <a:latin typeface="Times New Roman" pitchFamily="18" charset="0"/>
                <a:cs typeface="Times New Roman" pitchFamily="18" charset="0"/>
              </a:rPr>
              <a:t>R. </a:t>
            </a:r>
            <a:r>
              <a:rPr lang="nb-NO" sz="1900" b="1" dirty="0" smtClean="0">
                <a:latin typeface="Times New Roman" pitchFamily="18" charset="0"/>
                <a:cs typeface="Times New Roman" pitchFamily="18" charset="0"/>
              </a:rPr>
              <a:t>Busemeyer</a:t>
            </a: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nb-NO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b-NO" sz="1900" b="1" dirty="0">
                <a:latin typeface="Times New Roman" pitchFamily="18" charset="0"/>
                <a:cs typeface="Times New Roman" pitchFamily="18" charset="0"/>
              </a:rPr>
              <a:t>Peter D. </a:t>
            </a:r>
            <a:r>
              <a:rPr lang="nb-NO" sz="1900" b="1" dirty="0" smtClean="0">
                <a:latin typeface="Times New Roman" pitchFamily="18" charset="0"/>
                <a:cs typeface="Times New Roman" pitchFamily="18" charset="0"/>
              </a:rPr>
              <a:t>Bruza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Quantum Models of </a:t>
            </a:r>
            <a:r>
              <a:rPr lang="en-US" sz="19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Cognition</a:t>
            </a:r>
            <a:r>
              <a:rPr lang="ru-RU" sz="19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and Decision</a:t>
            </a:r>
            <a:r>
              <a:rPr lang="ru-RU" sz="19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Cambridge University 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Press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, 2012</a:t>
            </a:r>
            <a:endParaRPr lang="en-US" sz="19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9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2340" y="524358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33CC"/>
                </a:solidFill>
              </a:rPr>
              <a:t>Статьи 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13469" y="5611059"/>
            <a:ext cx="9180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Zheng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Wang, et al, </a:t>
            </a:r>
            <a:r>
              <a:rPr lang="en-US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Context effects produced by question orders </a:t>
            </a:r>
            <a:r>
              <a:rPr lang="en-US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reveal </a:t>
            </a:r>
            <a:r>
              <a:rPr lang="en-US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quantum nature of </a:t>
            </a:r>
            <a:endParaRPr lang="en-US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     human judgments, 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PNAS, 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vol.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111, no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26, 9431–9436 (2014).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Zheng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Wang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et al, </a:t>
            </a:r>
            <a:r>
              <a:rPr lang="en-US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Potential of Using Quantum Theory to Build 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Models </a:t>
            </a:r>
            <a:r>
              <a:rPr lang="en-US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Cognition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Topics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in Cognitive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Sciences,  5, 672–688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2013).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57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233564"/>
            <a:ext cx="9144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b="1" dirty="0" smtClean="0"/>
              <a:t>Нарушение </a:t>
            </a:r>
            <a:r>
              <a:rPr lang="ru-RU" b="1" dirty="0"/>
              <a:t>закона полной </a:t>
            </a:r>
            <a:r>
              <a:rPr lang="ru-RU" b="1" dirty="0" smtClean="0"/>
              <a:t>вероятности – интерференция квантовых состояний по типу </a:t>
            </a:r>
            <a:r>
              <a:rPr lang="ru-RU" b="1" dirty="0" err="1" smtClean="0"/>
              <a:t>двухщелевого</a:t>
            </a:r>
            <a:r>
              <a:rPr lang="ru-RU" b="1" dirty="0" smtClean="0"/>
              <a:t> эксперимента </a:t>
            </a:r>
          </a:p>
          <a:p>
            <a:r>
              <a:rPr lang="ru-RU" sz="1700" b="1" i="1" dirty="0">
                <a:solidFill>
                  <a:srgbClr val="008000"/>
                </a:solidFill>
              </a:rPr>
              <a:t> </a:t>
            </a:r>
            <a:r>
              <a:rPr lang="ru-RU" sz="1700" b="1" i="1" dirty="0" smtClean="0">
                <a:solidFill>
                  <a:srgbClr val="008000"/>
                </a:solidFill>
              </a:rPr>
              <a:t>       </a:t>
            </a:r>
            <a:r>
              <a:rPr lang="ru-RU" sz="1700" i="1" dirty="0" err="1" smtClean="0">
                <a:solidFill>
                  <a:srgbClr val="008000"/>
                </a:solidFill>
              </a:rPr>
              <a:t>Khrennikov</a:t>
            </a:r>
            <a:r>
              <a:rPr lang="ru-RU" sz="1700" i="1" dirty="0">
                <a:solidFill>
                  <a:srgbClr val="008000"/>
                </a:solidFill>
              </a:rPr>
              <a:t>, A. (2015). </a:t>
            </a:r>
            <a:r>
              <a:rPr lang="ru-RU" sz="1700" i="1" dirty="0" err="1">
                <a:solidFill>
                  <a:srgbClr val="008000"/>
                </a:solidFill>
              </a:rPr>
              <a:t>Quantum-like</a:t>
            </a:r>
            <a:r>
              <a:rPr lang="ru-RU" sz="1700" i="1" dirty="0">
                <a:solidFill>
                  <a:srgbClr val="008000"/>
                </a:solidFill>
              </a:rPr>
              <a:t> </a:t>
            </a:r>
            <a:r>
              <a:rPr lang="ru-RU" sz="1700" i="1" dirty="0" err="1">
                <a:solidFill>
                  <a:srgbClr val="008000"/>
                </a:solidFill>
              </a:rPr>
              <a:t>modeling</a:t>
            </a:r>
            <a:r>
              <a:rPr lang="ru-RU" sz="1700" i="1" dirty="0">
                <a:solidFill>
                  <a:srgbClr val="008000"/>
                </a:solidFill>
              </a:rPr>
              <a:t> </a:t>
            </a:r>
            <a:r>
              <a:rPr lang="ru-RU" sz="1700" i="1" dirty="0" err="1">
                <a:solidFill>
                  <a:srgbClr val="008000"/>
                </a:solidFill>
              </a:rPr>
              <a:t>of</a:t>
            </a:r>
            <a:r>
              <a:rPr lang="ru-RU" sz="1700" i="1" dirty="0">
                <a:solidFill>
                  <a:srgbClr val="008000"/>
                </a:solidFill>
              </a:rPr>
              <a:t> </a:t>
            </a:r>
            <a:r>
              <a:rPr lang="ru-RU" sz="1700" i="1" dirty="0" err="1">
                <a:solidFill>
                  <a:srgbClr val="008000"/>
                </a:solidFill>
              </a:rPr>
              <a:t>cognition</a:t>
            </a:r>
            <a:r>
              <a:rPr lang="ru-RU" sz="1700" i="1" dirty="0">
                <a:solidFill>
                  <a:srgbClr val="008000"/>
                </a:solidFill>
              </a:rPr>
              <a:t>. </a:t>
            </a:r>
            <a:r>
              <a:rPr lang="ru-RU" sz="1700" i="1" dirty="0" err="1">
                <a:solidFill>
                  <a:srgbClr val="008000"/>
                </a:solidFill>
              </a:rPr>
              <a:t>Frontiers</a:t>
            </a:r>
            <a:r>
              <a:rPr lang="ru-RU" sz="1700" i="1" dirty="0">
                <a:solidFill>
                  <a:srgbClr val="008000"/>
                </a:solidFill>
              </a:rPr>
              <a:t> </a:t>
            </a:r>
            <a:r>
              <a:rPr lang="ru-RU" sz="1700" i="1" dirty="0" err="1">
                <a:solidFill>
                  <a:srgbClr val="008000"/>
                </a:solidFill>
              </a:rPr>
              <a:t>in</a:t>
            </a:r>
            <a:r>
              <a:rPr lang="ru-RU" sz="1700" i="1" dirty="0">
                <a:solidFill>
                  <a:srgbClr val="008000"/>
                </a:solidFill>
              </a:rPr>
              <a:t> </a:t>
            </a:r>
            <a:r>
              <a:rPr lang="ru-RU" sz="1700" i="1" dirty="0" err="1">
                <a:solidFill>
                  <a:srgbClr val="008000"/>
                </a:solidFill>
              </a:rPr>
              <a:t>Physics</a:t>
            </a:r>
            <a:r>
              <a:rPr lang="ru-RU" sz="1700" i="1" dirty="0">
                <a:solidFill>
                  <a:srgbClr val="008000"/>
                </a:solidFill>
              </a:rPr>
              <a:t>, </a:t>
            </a:r>
            <a:r>
              <a:rPr lang="ru-RU" sz="1700" i="1" dirty="0" smtClean="0">
                <a:solidFill>
                  <a:srgbClr val="008000"/>
                </a:solidFill>
              </a:rPr>
              <a:t> </a:t>
            </a:r>
            <a:endParaRPr lang="ru-RU" sz="1700" b="1" i="1" dirty="0" smtClean="0">
              <a:solidFill>
                <a:srgbClr val="00800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b="1" dirty="0" smtClean="0"/>
              <a:t>«Ошибка» конъюнкции</a:t>
            </a:r>
            <a:r>
              <a:rPr lang="ru-RU" sz="1700" dirty="0" smtClean="0"/>
              <a:t>. Вероятность </a:t>
            </a:r>
            <a:r>
              <a:rPr lang="ru-RU" sz="1700" dirty="0"/>
              <a:t>события «А и Б» выше, чем вероятность события Б.</a:t>
            </a:r>
            <a:br>
              <a:rPr lang="ru-RU" sz="1700" dirty="0"/>
            </a:br>
            <a:r>
              <a:rPr lang="ru-RU" sz="1700" dirty="0"/>
              <a:t>Можно интерпретировать как эффект порядка</a:t>
            </a:r>
            <a:r>
              <a:rPr lang="ru-RU" sz="1700" b="1" dirty="0"/>
              <a:t>: </a:t>
            </a:r>
            <a:r>
              <a:rPr lang="ru-RU" sz="1700" dirty="0"/>
              <a:t>результаты экспериментов А и Б зависят от их временной последовательности</a:t>
            </a:r>
            <a:br>
              <a:rPr lang="ru-RU" sz="1700" dirty="0"/>
            </a:br>
            <a:r>
              <a:rPr lang="ru-RU" sz="1700" i="1" dirty="0" err="1" smtClean="0">
                <a:solidFill>
                  <a:srgbClr val="008000"/>
                </a:solidFill>
              </a:rPr>
              <a:t>Tversky</a:t>
            </a:r>
            <a:r>
              <a:rPr lang="ru-RU" sz="1700" i="1" dirty="0">
                <a:solidFill>
                  <a:srgbClr val="008000"/>
                </a:solidFill>
              </a:rPr>
              <a:t>, A., &amp; </a:t>
            </a:r>
            <a:r>
              <a:rPr lang="ru-RU" sz="1700" i="1" dirty="0" err="1">
                <a:solidFill>
                  <a:srgbClr val="008000"/>
                </a:solidFill>
              </a:rPr>
              <a:t>Kahneman</a:t>
            </a:r>
            <a:r>
              <a:rPr lang="ru-RU" sz="1700" i="1" dirty="0">
                <a:solidFill>
                  <a:srgbClr val="008000"/>
                </a:solidFill>
              </a:rPr>
              <a:t>, D. (1983). </a:t>
            </a:r>
            <a:r>
              <a:rPr lang="ru-RU" sz="1700" i="1" dirty="0" err="1">
                <a:solidFill>
                  <a:srgbClr val="008000"/>
                </a:solidFill>
              </a:rPr>
              <a:t>Extensional</a:t>
            </a:r>
            <a:r>
              <a:rPr lang="ru-RU" sz="1700" i="1" dirty="0">
                <a:solidFill>
                  <a:srgbClr val="008000"/>
                </a:solidFill>
              </a:rPr>
              <a:t> </a:t>
            </a:r>
            <a:r>
              <a:rPr lang="ru-RU" sz="1700" i="1" dirty="0" err="1">
                <a:solidFill>
                  <a:srgbClr val="008000"/>
                </a:solidFill>
              </a:rPr>
              <a:t>versus</a:t>
            </a:r>
            <a:r>
              <a:rPr lang="ru-RU" sz="1700" i="1" dirty="0">
                <a:solidFill>
                  <a:srgbClr val="008000"/>
                </a:solidFill>
              </a:rPr>
              <a:t> </a:t>
            </a:r>
            <a:r>
              <a:rPr lang="ru-RU" sz="1700" i="1" dirty="0" err="1">
                <a:solidFill>
                  <a:srgbClr val="008000"/>
                </a:solidFill>
              </a:rPr>
              <a:t>intuitive</a:t>
            </a:r>
            <a:r>
              <a:rPr lang="ru-RU" sz="1700" i="1" dirty="0">
                <a:solidFill>
                  <a:srgbClr val="008000"/>
                </a:solidFill>
              </a:rPr>
              <a:t> </a:t>
            </a:r>
            <a:r>
              <a:rPr lang="ru-RU" sz="1700" i="1" dirty="0" err="1">
                <a:solidFill>
                  <a:srgbClr val="008000"/>
                </a:solidFill>
              </a:rPr>
              <a:t>reasoning</a:t>
            </a:r>
            <a:r>
              <a:rPr lang="ru-RU" sz="1700" i="1" dirty="0">
                <a:solidFill>
                  <a:srgbClr val="008000"/>
                </a:solidFill>
              </a:rPr>
              <a:t>: </a:t>
            </a:r>
            <a:r>
              <a:rPr lang="ru-RU" sz="1700" i="1" dirty="0" err="1">
                <a:solidFill>
                  <a:srgbClr val="008000"/>
                </a:solidFill>
              </a:rPr>
              <a:t>The</a:t>
            </a:r>
            <a:r>
              <a:rPr lang="ru-RU" sz="1700" i="1" dirty="0">
                <a:solidFill>
                  <a:srgbClr val="008000"/>
                </a:solidFill>
              </a:rPr>
              <a:t> </a:t>
            </a:r>
            <a:r>
              <a:rPr lang="ru-RU" sz="1700" i="1" dirty="0" err="1">
                <a:solidFill>
                  <a:srgbClr val="008000"/>
                </a:solidFill>
              </a:rPr>
              <a:t>conjunction</a:t>
            </a:r>
            <a:r>
              <a:rPr lang="ru-RU" sz="1700" i="1" dirty="0">
                <a:solidFill>
                  <a:srgbClr val="008000"/>
                </a:solidFill>
              </a:rPr>
              <a:t> </a:t>
            </a:r>
            <a:r>
              <a:rPr lang="ru-RU" sz="1700" i="1" dirty="0" err="1">
                <a:solidFill>
                  <a:srgbClr val="008000"/>
                </a:solidFill>
              </a:rPr>
              <a:t>fallacy</a:t>
            </a:r>
            <a:r>
              <a:rPr lang="ru-RU" sz="1700" i="1" dirty="0">
                <a:solidFill>
                  <a:srgbClr val="008000"/>
                </a:solidFill>
              </a:rPr>
              <a:t> </a:t>
            </a:r>
            <a:r>
              <a:rPr lang="ru-RU" sz="1700" i="1" dirty="0" err="1">
                <a:solidFill>
                  <a:srgbClr val="008000"/>
                </a:solidFill>
              </a:rPr>
              <a:t>in</a:t>
            </a:r>
            <a:r>
              <a:rPr lang="ru-RU" sz="1700" i="1" dirty="0">
                <a:solidFill>
                  <a:srgbClr val="008000"/>
                </a:solidFill>
              </a:rPr>
              <a:t> </a:t>
            </a:r>
            <a:r>
              <a:rPr lang="ru-RU" sz="1700" i="1" dirty="0" err="1">
                <a:solidFill>
                  <a:srgbClr val="008000"/>
                </a:solidFill>
              </a:rPr>
              <a:t>probability</a:t>
            </a:r>
            <a:r>
              <a:rPr lang="ru-RU" sz="1700" i="1" dirty="0">
                <a:solidFill>
                  <a:srgbClr val="008000"/>
                </a:solidFill>
              </a:rPr>
              <a:t> </a:t>
            </a:r>
            <a:r>
              <a:rPr lang="ru-RU" sz="1700" i="1" dirty="0" err="1">
                <a:solidFill>
                  <a:srgbClr val="008000"/>
                </a:solidFill>
              </a:rPr>
              <a:t>judgment</a:t>
            </a:r>
            <a:r>
              <a:rPr lang="ru-RU" sz="1700" i="1" dirty="0">
                <a:solidFill>
                  <a:srgbClr val="008000"/>
                </a:solidFill>
              </a:rPr>
              <a:t>. </a:t>
            </a:r>
            <a:r>
              <a:rPr lang="ru-RU" sz="1700" i="1" dirty="0" err="1">
                <a:solidFill>
                  <a:srgbClr val="008000"/>
                </a:solidFill>
              </a:rPr>
              <a:t>Psychological</a:t>
            </a:r>
            <a:r>
              <a:rPr lang="ru-RU" sz="1700" i="1" dirty="0">
                <a:solidFill>
                  <a:srgbClr val="008000"/>
                </a:solidFill>
              </a:rPr>
              <a:t> </a:t>
            </a:r>
            <a:r>
              <a:rPr lang="ru-RU" sz="1700" i="1" dirty="0" err="1">
                <a:solidFill>
                  <a:srgbClr val="008000"/>
                </a:solidFill>
              </a:rPr>
              <a:t>Review</a:t>
            </a:r>
            <a:r>
              <a:rPr lang="ru-RU" sz="1700" i="1" dirty="0">
                <a:solidFill>
                  <a:srgbClr val="008000"/>
                </a:solidFill>
              </a:rPr>
              <a:t>, 90(4), 293–315</a:t>
            </a:r>
            <a:r>
              <a:rPr lang="ru-RU" sz="1700" i="1" dirty="0"/>
              <a:t>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 smtClean="0"/>
              <a:t>Н</a:t>
            </a:r>
            <a:r>
              <a:rPr lang="ru-RU" b="1" dirty="0"/>
              <a:t>а</a:t>
            </a:r>
            <a:r>
              <a:rPr lang="ru-RU" b="1" dirty="0" smtClean="0"/>
              <a:t>рушение неравенств Белла </a:t>
            </a:r>
            <a:r>
              <a:rPr lang="en-US" b="1" dirty="0" smtClean="0"/>
              <a:t> (</a:t>
            </a:r>
            <a:r>
              <a:rPr lang="ru-RU" b="1" dirty="0" err="1" smtClean="0"/>
              <a:t>контекстуальности</a:t>
            </a:r>
            <a:r>
              <a:rPr lang="en-US" b="1" dirty="0" smtClean="0"/>
              <a:t>) </a:t>
            </a:r>
            <a:r>
              <a:rPr lang="ru-RU" b="1" dirty="0" smtClean="0"/>
              <a:t>в  психологических экспериментах. </a:t>
            </a:r>
            <a:r>
              <a:rPr lang="en-US" sz="1700" i="1" dirty="0" err="1" smtClean="0">
                <a:solidFill>
                  <a:srgbClr val="008000"/>
                </a:solidFill>
              </a:rPr>
              <a:t>Víctor</a:t>
            </a:r>
            <a:r>
              <a:rPr lang="en-US" sz="1700" i="1" dirty="0" smtClean="0">
                <a:solidFill>
                  <a:srgbClr val="008000"/>
                </a:solidFill>
              </a:rPr>
              <a:t> </a:t>
            </a:r>
            <a:r>
              <a:rPr lang="en-US" sz="1700" i="1" dirty="0">
                <a:solidFill>
                  <a:srgbClr val="008000"/>
                </a:solidFill>
              </a:rPr>
              <a:t>H. Cervantes and </a:t>
            </a:r>
            <a:r>
              <a:rPr lang="en-US" sz="1700" i="1" dirty="0" err="1">
                <a:solidFill>
                  <a:srgbClr val="008000"/>
                </a:solidFill>
              </a:rPr>
              <a:t>Ehtibar</a:t>
            </a:r>
            <a:r>
              <a:rPr lang="en-US" sz="1700" i="1" dirty="0">
                <a:solidFill>
                  <a:srgbClr val="008000"/>
                </a:solidFill>
              </a:rPr>
              <a:t> N. </a:t>
            </a:r>
            <a:r>
              <a:rPr lang="en-US" sz="1700" i="1" dirty="0" err="1">
                <a:solidFill>
                  <a:srgbClr val="008000"/>
                </a:solidFill>
              </a:rPr>
              <a:t>Dzhafarov</a:t>
            </a:r>
            <a:r>
              <a:rPr lang="en-US" sz="1700" i="1" dirty="0">
                <a:solidFill>
                  <a:srgbClr val="008000"/>
                </a:solidFill>
              </a:rPr>
              <a:t> </a:t>
            </a:r>
            <a:r>
              <a:rPr lang="en-US" sz="1700" i="1" dirty="0" smtClean="0">
                <a:solidFill>
                  <a:srgbClr val="008000"/>
                </a:solidFill>
              </a:rPr>
              <a:t>arXiv:1711.00418v4 [q-bio.NC</a:t>
            </a:r>
            <a:r>
              <a:rPr lang="en-US" sz="1700" i="1" dirty="0">
                <a:solidFill>
                  <a:srgbClr val="008000"/>
                </a:solidFill>
              </a:rPr>
              <a:t>] 13 Nov 2017</a:t>
            </a:r>
            <a:r>
              <a:rPr lang="ru-RU" sz="1700" i="1" dirty="0" smtClean="0">
                <a:solidFill>
                  <a:srgbClr val="008000"/>
                </a:solidFill>
              </a:rPr>
              <a:t> ,  </a:t>
            </a:r>
            <a:r>
              <a:rPr lang="en-US" sz="1700" i="1" dirty="0" smtClean="0">
                <a:solidFill>
                  <a:srgbClr val="008000"/>
                </a:solidFill>
              </a:rPr>
              <a:t>D. </a:t>
            </a:r>
            <a:r>
              <a:rPr lang="en-US" sz="1700" i="1" dirty="0" err="1" smtClean="0">
                <a:solidFill>
                  <a:srgbClr val="008000"/>
                </a:solidFill>
              </a:rPr>
              <a:t>Aerts</a:t>
            </a:r>
            <a:r>
              <a:rPr lang="en-US" sz="1700" i="1" dirty="0" smtClean="0">
                <a:solidFill>
                  <a:srgbClr val="008000"/>
                </a:solidFill>
              </a:rPr>
              <a:t>, et al, </a:t>
            </a:r>
            <a:r>
              <a:rPr lang="en-US" sz="1700" i="1" dirty="0">
                <a:solidFill>
                  <a:srgbClr val="008000"/>
                </a:solidFill>
              </a:rPr>
              <a:t>Found </a:t>
            </a:r>
            <a:r>
              <a:rPr lang="en-US" sz="1700" i="1" dirty="0" err="1" smtClean="0">
                <a:solidFill>
                  <a:srgbClr val="008000"/>
                </a:solidFill>
              </a:rPr>
              <a:t>Sci</a:t>
            </a:r>
            <a:r>
              <a:rPr lang="en-US" sz="1700" i="1" dirty="0" smtClean="0">
                <a:solidFill>
                  <a:srgbClr val="008000"/>
                </a:solidFill>
              </a:rPr>
              <a:t>, 2017</a:t>
            </a:r>
            <a:endParaRPr lang="ru-RU" sz="1700" i="1" dirty="0" smtClean="0">
              <a:solidFill>
                <a:srgbClr val="008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 smtClean="0"/>
              <a:t>Принятие </a:t>
            </a:r>
            <a:r>
              <a:rPr lang="ru-RU" b="1" dirty="0"/>
              <a:t>нерациональных решений (</a:t>
            </a:r>
            <a:r>
              <a:rPr lang="ru-RU" b="1" dirty="0" err="1"/>
              <a:t>wishful</a:t>
            </a:r>
            <a:r>
              <a:rPr lang="ru-RU" b="1" dirty="0"/>
              <a:t> </a:t>
            </a:r>
            <a:r>
              <a:rPr lang="ru-RU" b="1" dirty="0" err="1"/>
              <a:t>thinking</a:t>
            </a:r>
            <a:r>
              <a:rPr lang="ru-RU" b="1" dirty="0"/>
              <a:t>)</a:t>
            </a:r>
            <a:r>
              <a:rPr lang="ru-RU" dirty="0"/>
              <a:t/>
            </a:r>
            <a:br>
              <a:rPr lang="ru-RU" dirty="0"/>
            </a:br>
            <a:r>
              <a:rPr lang="ru-RU" sz="1700" dirty="0"/>
              <a:t>Уровень кооперации в игре «Дилемма заключённого» не объясняется классически (равновесие </a:t>
            </a:r>
            <a:r>
              <a:rPr lang="ru-RU" sz="1700" dirty="0" err="1"/>
              <a:t>Нэша</a:t>
            </a:r>
            <a:r>
              <a:rPr lang="ru-RU" sz="1700" dirty="0"/>
              <a:t> = взаимное предательство</a:t>
            </a:r>
            <a:r>
              <a:rPr lang="ru-RU" sz="1700" dirty="0" smtClean="0"/>
              <a:t>). Процесс </a:t>
            </a:r>
            <a:r>
              <a:rPr lang="ru-RU" sz="1700" dirty="0"/>
              <a:t>принятия решения необходимо моделировать квантово-подобным образом, чтобы учесть суперпозицию когнитивных состояний</a:t>
            </a:r>
            <a:br>
              <a:rPr lang="ru-RU" sz="1700" dirty="0"/>
            </a:br>
            <a:r>
              <a:rPr lang="ru-RU" sz="1700" i="1" dirty="0" err="1">
                <a:solidFill>
                  <a:srgbClr val="008000"/>
                </a:solidFill>
              </a:rPr>
              <a:t>Pothos</a:t>
            </a:r>
            <a:r>
              <a:rPr lang="ru-RU" sz="1700" i="1" dirty="0">
                <a:solidFill>
                  <a:srgbClr val="008000"/>
                </a:solidFill>
              </a:rPr>
              <a:t>, E. M., &amp; </a:t>
            </a:r>
            <a:r>
              <a:rPr lang="ru-RU" sz="1700" i="1" dirty="0" err="1">
                <a:solidFill>
                  <a:srgbClr val="008000"/>
                </a:solidFill>
              </a:rPr>
              <a:t>Busemeyer</a:t>
            </a:r>
            <a:r>
              <a:rPr lang="ru-RU" sz="1700" i="1" dirty="0">
                <a:solidFill>
                  <a:srgbClr val="008000"/>
                </a:solidFill>
              </a:rPr>
              <a:t>, J. R. (2009). A </a:t>
            </a:r>
            <a:r>
              <a:rPr lang="ru-RU" sz="1700" i="1" dirty="0" err="1">
                <a:solidFill>
                  <a:srgbClr val="008000"/>
                </a:solidFill>
              </a:rPr>
              <a:t>quantum</a:t>
            </a:r>
            <a:r>
              <a:rPr lang="ru-RU" sz="1700" i="1" dirty="0">
                <a:solidFill>
                  <a:srgbClr val="008000"/>
                </a:solidFill>
              </a:rPr>
              <a:t> </a:t>
            </a:r>
            <a:r>
              <a:rPr lang="ru-RU" sz="1700" i="1" dirty="0" err="1">
                <a:solidFill>
                  <a:srgbClr val="008000"/>
                </a:solidFill>
              </a:rPr>
              <a:t>probability</a:t>
            </a:r>
            <a:r>
              <a:rPr lang="ru-RU" sz="1700" i="1" dirty="0">
                <a:solidFill>
                  <a:srgbClr val="008000"/>
                </a:solidFill>
              </a:rPr>
              <a:t> </a:t>
            </a:r>
            <a:r>
              <a:rPr lang="ru-RU" sz="1700" i="1" dirty="0" err="1">
                <a:solidFill>
                  <a:srgbClr val="008000"/>
                </a:solidFill>
              </a:rPr>
              <a:t>explanation</a:t>
            </a:r>
            <a:r>
              <a:rPr lang="ru-RU" sz="1700" i="1" dirty="0">
                <a:solidFill>
                  <a:srgbClr val="008000"/>
                </a:solidFill>
              </a:rPr>
              <a:t> </a:t>
            </a:r>
            <a:r>
              <a:rPr lang="ru-RU" sz="1700" i="1" dirty="0" err="1">
                <a:solidFill>
                  <a:srgbClr val="008000"/>
                </a:solidFill>
              </a:rPr>
              <a:t>for</a:t>
            </a:r>
            <a:r>
              <a:rPr lang="ru-RU" sz="1700" i="1" dirty="0">
                <a:solidFill>
                  <a:srgbClr val="008000"/>
                </a:solidFill>
              </a:rPr>
              <a:t> </a:t>
            </a:r>
            <a:r>
              <a:rPr lang="ru-RU" sz="1700" i="1" dirty="0" err="1">
                <a:solidFill>
                  <a:srgbClr val="008000"/>
                </a:solidFill>
              </a:rPr>
              <a:t>violations</a:t>
            </a:r>
            <a:r>
              <a:rPr lang="ru-RU" sz="1700" i="1" dirty="0">
                <a:solidFill>
                  <a:srgbClr val="008000"/>
                </a:solidFill>
              </a:rPr>
              <a:t> </a:t>
            </a:r>
            <a:r>
              <a:rPr lang="ru-RU" sz="1700" i="1" dirty="0" err="1">
                <a:solidFill>
                  <a:srgbClr val="008000"/>
                </a:solidFill>
              </a:rPr>
              <a:t>of</a:t>
            </a:r>
            <a:r>
              <a:rPr lang="ru-RU" sz="1700" i="1" dirty="0">
                <a:solidFill>
                  <a:srgbClr val="008000"/>
                </a:solidFill>
              </a:rPr>
              <a:t> “</a:t>
            </a:r>
            <a:r>
              <a:rPr lang="ru-RU" sz="1700" i="1" dirty="0" err="1">
                <a:solidFill>
                  <a:srgbClr val="008000"/>
                </a:solidFill>
              </a:rPr>
              <a:t>rational</a:t>
            </a:r>
            <a:r>
              <a:rPr lang="ru-RU" sz="1700" i="1" dirty="0">
                <a:solidFill>
                  <a:srgbClr val="008000"/>
                </a:solidFill>
              </a:rPr>
              <a:t>” </a:t>
            </a:r>
            <a:r>
              <a:rPr lang="ru-RU" sz="1700" i="1" dirty="0" err="1">
                <a:solidFill>
                  <a:srgbClr val="008000"/>
                </a:solidFill>
              </a:rPr>
              <a:t>decision</a:t>
            </a:r>
            <a:r>
              <a:rPr lang="ru-RU" sz="1700" i="1" dirty="0">
                <a:solidFill>
                  <a:srgbClr val="008000"/>
                </a:solidFill>
              </a:rPr>
              <a:t> </a:t>
            </a:r>
            <a:r>
              <a:rPr lang="ru-RU" sz="1700" i="1" dirty="0" err="1">
                <a:solidFill>
                  <a:srgbClr val="008000"/>
                </a:solidFill>
              </a:rPr>
              <a:t>theory</a:t>
            </a:r>
            <a:r>
              <a:rPr lang="ru-RU" sz="1700" i="1" dirty="0">
                <a:solidFill>
                  <a:srgbClr val="008000"/>
                </a:solidFill>
              </a:rPr>
              <a:t>. </a:t>
            </a:r>
            <a:r>
              <a:rPr lang="ru-RU" sz="1700" i="1" dirty="0" err="1">
                <a:solidFill>
                  <a:srgbClr val="008000"/>
                </a:solidFill>
              </a:rPr>
              <a:t>Proceedings</a:t>
            </a:r>
            <a:r>
              <a:rPr lang="ru-RU" sz="1700" i="1" dirty="0">
                <a:solidFill>
                  <a:srgbClr val="008000"/>
                </a:solidFill>
              </a:rPr>
              <a:t> </a:t>
            </a:r>
            <a:r>
              <a:rPr lang="ru-RU" sz="1700" i="1" dirty="0" err="1">
                <a:solidFill>
                  <a:srgbClr val="008000"/>
                </a:solidFill>
              </a:rPr>
              <a:t>of</a:t>
            </a:r>
            <a:r>
              <a:rPr lang="ru-RU" sz="1700" i="1" dirty="0">
                <a:solidFill>
                  <a:srgbClr val="008000"/>
                </a:solidFill>
              </a:rPr>
              <a:t> </a:t>
            </a:r>
            <a:r>
              <a:rPr lang="ru-RU" sz="1700" i="1" dirty="0" err="1">
                <a:solidFill>
                  <a:srgbClr val="008000"/>
                </a:solidFill>
              </a:rPr>
              <a:t>the</a:t>
            </a:r>
            <a:r>
              <a:rPr lang="ru-RU" sz="1700" i="1" dirty="0">
                <a:solidFill>
                  <a:srgbClr val="008000"/>
                </a:solidFill>
              </a:rPr>
              <a:t> </a:t>
            </a:r>
            <a:r>
              <a:rPr lang="ru-RU" sz="1700" i="1" dirty="0" err="1">
                <a:solidFill>
                  <a:srgbClr val="008000"/>
                </a:solidFill>
              </a:rPr>
              <a:t>Royal</a:t>
            </a:r>
            <a:r>
              <a:rPr lang="ru-RU" sz="1700" i="1" dirty="0">
                <a:solidFill>
                  <a:srgbClr val="008000"/>
                </a:solidFill>
              </a:rPr>
              <a:t> </a:t>
            </a:r>
            <a:r>
              <a:rPr lang="ru-RU" sz="1700" i="1" dirty="0" err="1">
                <a:solidFill>
                  <a:srgbClr val="008000"/>
                </a:solidFill>
              </a:rPr>
              <a:t>Society</a:t>
            </a:r>
            <a:r>
              <a:rPr lang="ru-RU" sz="1700" i="1" dirty="0">
                <a:solidFill>
                  <a:srgbClr val="008000"/>
                </a:solidFill>
              </a:rPr>
              <a:t> B: </a:t>
            </a:r>
            <a:r>
              <a:rPr lang="ru-RU" sz="1700" i="1" dirty="0" err="1">
                <a:solidFill>
                  <a:srgbClr val="008000"/>
                </a:solidFill>
              </a:rPr>
              <a:t>Biological</a:t>
            </a:r>
            <a:r>
              <a:rPr lang="ru-RU" sz="1700" i="1" dirty="0">
                <a:solidFill>
                  <a:srgbClr val="008000"/>
                </a:solidFill>
              </a:rPr>
              <a:t> </a:t>
            </a:r>
            <a:r>
              <a:rPr lang="ru-RU" sz="1700" i="1" dirty="0" err="1">
                <a:solidFill>
                  <a:srgbClr val="008000"/>
                </a:solidFill>
              </a:rPr>
              <a:t>Sciences</a:t>
            </a:r>
            <a:r>
              <a:rPr lang="ru-RU" sz="1700" i="1" dirty="0">
                <a:solidFill>
                  <a:srgbClr val="008000"/>
                </a:solidFill>
              </a:rPr>
              <a:t>, 276(1665), 2171–2178. </a:t>
            </a:r>
            <a:endParaRPr lang="ru-RU" sz="1700" i="1" dirty="0" smtClean="0">
              <a:solidFill>
                <a:srgbClr val="008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 smtClean="0"/>
              <a:t> Квантовый </a:t>
            </a:r>
            <a:r>
              <a:rPr lang="ru-RU" b="1" dirty="0"/>
              <a:t>эффект Зенона </a:t>
            </a:r>
            <a:br>
              <a:rPr lang="ru-RU" b="1" dirty="0"/>
            </a:br>
            <a:r>
              <a:rPr lang="ru-RU" sz="1700" i="1" dirty="0" err="1" smtClean="0">
                <a:solidFill>
                  <a:srgbClr val="008000"/>
                </a:solidFill>
              </a:rPr>
              <a:t>Yearsley</a:t>
            </a:r>
            <a:r>
              <a:rPr lang="ru-RU" sz="1700" i="1" dirty="0">
                <a:solidFill>
                  <a:srgbClr val="008000"/>
                </a:solidFill>
              </a:rPr>
              <a:t>, J. M., &amp; </a:t>
            </a:r>
            <a:r>
              <a:rPr lang="ru-RU" sz="1700" i="1" dirty="0" err="1">
                <a:solidFill>
                  <a:srgbClr val="008000"/>
                </a:solidFill>
              </a:rPr>
              <a:t>Pothos</a:t>
            </a:r>
            <a:r>
              <a:rPr lang="ru-RU" sz="1700" i="1" dirty="0">
                <a:solidFill>
                  <a:srgbClr val="008000"/>
                </a:solidFill>
              </a:rPr>
              <a:t>, E. M. (2016). </a:t>
            </a:r>
            <a:r>
              <a:rPr lang="ru-RU" sz="1700" i="1" dirty="0" err="1">
                <a:solidFill>
                  <a:srgbClr val="008000"/>
                </a:solidFill>
              </a:rPr>
              <a:t>Zeno’s</a:t>
            </a:r>
            <a:r>
              <a:rPr lang="ru-RU" sz="1700" i="1" dirty="0">
                <a:solidFill>
                  <a:srgbClr val="008000"/>
                </a:solidFill>
              </a:rPr>
              <a:t> </a:t>
            </a:r>
            <a:r>
              <a:rPr lang="ru-RU" sz="1700" i="1" dirty="0" err="1">
                <a:solidFill>
                  <a:srgbClr val="008000"/>
                </a:solidFill>
              </a:rPr>
              <a:t>paradox</a:t>
            </a:r>
            <a:r>
              <a:rPr lang="ru-RU" sz="1700" i="1" dirty="0">
                <a:solidFill>
                  <a:srgbClr val="008000"/>
                </a:solidFill>
              </a:rPr>
              <a:t> </a:t>
            </a:r>
            <a:r>
              <a:rPr lang="ru-RU" sz="1700" i="1" dirty="0" err="1">
                <a:solidFill>
                  <a:srgbClr val="008000"/>
                </a:solidFill>
              </a:rPr>
              <a:t>in</a:t>
            </a:r>
            <a:r>
              <a:rPr lang="ru-RU" sz="1700" i="1" dirty="0">
                <a:solidFill>
                  <a:srgbClr val="008000"/>
                </a:solidFill>
              </a:rPr>
              <a:t> </a:t>
            </a:r>
            <a:r>
              <a:rPr lang="ru-RU" sz="1700" i="1" dirty="0" err="1">
                <a:solidFill>
                  <a:srgbClr val="008000"/>
                </a:solidFill>
              </a:rPr>
              <a:t>decision-making</a:t>
            </a:r>
            <a:r>
              <a:rPr lang="ru-RU" sz="1700" i="1" dirty="0">
                <a:solidFill>
                  <a:srgbClr val="008000"/>
                </a:solidFill>
              </a:rPr>
              <a:t>, 2–8. </a:t>
            </a:r>
          </a:p>
          <a:p>
            <a:endParaRPr lang="en-US" sz="1600" i="1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0021" y="814197"/>
            <a:ext cx="7511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Квантово-подобные эффекты в когнитивистике</a:t>
            </a:r>
            <a:endParaRPr lang="en-US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4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3"/>
          </p:nvPr>
        </p:nvSpPr>
        <p:spPr>
          <a:xfrm>
            <a:off x="-2576958" y="853927"/>
            <a:ext cx="8395854" cy="365125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ЦПЛ </a:t>
            </a:r>
            <a:r>
              <a:rPr lang="ru-RU" sz="2400" b="1" dirty="0" err="1" smtClean="0">
                <a:solidFill>
                  <a:srgbClr val="C00000"/>
                </a:solidFill>
              </a:rPr>
              <a:t>ККиИС</a:t>
            </a:r>
            <a:endParaRPr lang="en-US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455" y="3953786"/>
            <a:ext cx="1660387" cy="201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846" y="3851589"/>
            <a:ext cx="1688624" cy="198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846" y="987242"/>
            <a:ext cx="1332364" cy="197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18896" y="2979508"/>
            <a:ext cx="3111493" cy="78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rgbClr val="FF0000"/>
                </a:solidFill>
              </a:rPr>
              <a:t>Лосев Александр Сергеевич</a:t>
            </a:r>
            <a:r>
              <a:rPr lang="ru-RU" dirty="0"/>
              <a:t>, </a:t>
            </a:r>
            <a:endParaRPr lang="ru-RU" dirty="0" smtClean="0"/>
          </a:p>
          <a:p>
            <a:pPr>
              <a:lnSpc>
                <a:spcPts val="1800"/>
              </a:lnSpc>
            </a:pPr>
            <a:r>
              <a:rPr lang="ru-RU" dirty="0" smtClean="0"/>
              <a:t>кандидат </a:t>
            </a:r>
            <a:r>
              <a:rPr lang="ru-RU" dirty="0" err="1"/>
              <a:t>физ.мат</a:t>
            </a:r>
            <a:r>
              <a:rPr lang="ru-RU" dirty="0"/>
              <a:t>. наук</a:t>
            </a:r>
            <a:r>
              <a:rPr lang="ru-RU" dirty="0" smtClean="0"/>
              <a:t>,</a:t>
            </a:r>
          </a:p>
          <a:p>
            <a:pPr>
              <a:lnSpc>
                <a:spcPts val="1800"/>
              </a:lnSpc>
            </a:pPr>
            <a:r>
              <a:rPr lang="ru-RU" dirty="0" smtClean="0"/>
              <a:t> </a:t>
            </a:r>
            <a:r>
              <a:rPr lang="ru-RU" dirty="0"/>
              <a:t>Физический факультет СПбГУ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5437" y="6139004"/>
            <a:ext cx="5193538" cy="557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rgbClr val="FF0000"/>
                </a:solidFill>
              </a:rPr>
              <a:t>Суров Илья Алексеевич</a:t>
            </a:r>
            <a:r>
              <a:rPr lang="ru-RU" dirty="0"/>
              <a:t>, </a:t>
            </a:r>
            <a:r>
              <a:rPr lang="ru-RU" dirty="0" smtClean="0"/>
              <a:t>кандидат </a:t>
            </a:r>
            <a:r>
              <a:rPr lang="ru-RU" dirty="0" err="1" smtClean="0"/>
              <a:t>физ.мат</a:t>
            </a:r>
            <a:r>
              <a:rPr lang="ru-RU" dirty="0" smtClean="0"/>
              <a:t>. наук, </a:t>
            </a:r>
          </a:p>
          <a:p>
            <a:pPr>
              <a:lnSpc>
                <a:spcPts val="1800"/>
              </a:lnSpc>
            </a:pPr>
            <a:r>
              <a:rPr lang="ru-RU" dirty="0" smtClean="0"/>
              <a:t>научный </a:t>
            </a:r>
            <a:r>
              <a:rPr lang="ru-RU" dirty="0"/>
              <a:t>сотрудник </a:t>
            </a:r>
            <a:r>
              <a:rPr lang="ru-RU" dirty="0" smtClean="0"/>
              <a:t>ЦПЛ </a:t>
            </a:r>
            <a:r>
              <a:rPr lang="ru-RU" dirty="0"/>
              <a:t>ККИС </a:t>
            </a:r>
            <a:r>
              <a:rPr lang="ru-RU" dirty="0" smtClean="0"/>
              <a:t>, университет </a:t>
            </a:r>
            <a:r>
              <a:rPr lang="ru-RU" dirty="0"/>
              <a:t>ИТМО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3716" y="3021186"/>
            <a:ext cx="3827843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dirty="0" smtClean="0">
                <a:solidFill>
                  <a:srgbClr val="FF0000"/>
                </a:solidFill>
              </a:rPr>
              <a:t>Хмелевский Сергей Владимирович</a:t>
            </a:r>
            <a:r>
              <a:rPr lang="ru-RU" dirty="0" smtClean="0"/>
              <a:t>, </a:t>
            </a:r>
          </a:p>
          <a:p>
            <a:pPr>
              <a:lnSpc>
                <a:spcPts val="1700"/>
              </a:lnSpc>
            </a:pPr>
            <a:r>
              <a:rPr lang="ru-RU" dirty="0" smtClean="0"/>
              <a:t>Руководитель лаборатории</a:t>
            </a:r>
          </a:p>
          <a:p>
            <a:pPr>
              <a:lnSpc>
                <a:spcPts val="1700"/>
              </a:lnSpc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18896" y="5944786"/>
            <a:ext cx="2867580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dirty="0">
                <a:solidFill>
                  <a:srgbClr val="FF0000"/>
                </a:solidFill>
              </a:rPr>
              <a:t>Суетин Даниил Петрович</a:t>
            </a:r>
            <a:r>
              <a:rPr lang="ru-RU" dirty="0"/>
              <a:t>,  </a:t>
            </a:r>
            <a:endParaRPr lang="ru-RU" dirty="0" smtClean="0"/>
          </a:p>
          <a:p>
            <a:pPr>
              <a:lnSpc>
                <a:spcPts val="1700"/>
              </a:lnSpc>
            </a:pPr>
            <a:r>
              <a:rPr lang="ru-RU" dirty="0" err="1" smtClean="0"/>
              <a:t>кадидат</a:t>
            </a:r>
            <a:r>
              <a:rPr lang="ru-RU" dirty="0" smtClean="0"/>
              <a:t> </a:t>
            </a:r>
            <a:r>
              <a:rPr lang="ru-RU" dirty="0"/>
              <a:t>физ.-мат. </a:t>
            </a:r>
            <a:r>
              <a:rPr lang="ru-RU" dirty="0" smtClean="0"/>
              <a:t>наук</a:t>
            </a:r>
            <a:r>
              <a:rPr lang="ru-RU" dirty="0"/>
              <a:t>, </a:t>
            </a:r>
            <a:endParaRPr lang="ru-RU" dirty="0" smtClean="0"/>
          </a:p>
          <a:p>
            <a:pPr>
              <a:lnSpc>
                <a:spcPts val="1700"/>
              </a:lnSpc>
            </a:pPr>
            <a:r>
              <a:rPr lang="ru-RU" dirty="0" smtClean="0"/>
              <a:t>программист-разработчик</a:t>
            </a:r>
            <a:endParaRPr lang="en-US" dirty="0"/>
          </a:p>
        </p:txBody>
      </p:sp>
      <p:pic>
        <p:nvPicPr>
          <p:cNvPr id="11" name="Изображение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451" y="1022410"/>
            <a:ext cx="1775391" cy="190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32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0316" y="1620506"/>
            <a:ext cx="8627424" cy="4914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000"/>
              </a:lnSpc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000" dirty="0" smtClean="0"/>
              <a:t>фундаментальные </a:t>
            </a:r>
            <a:r>
              <a:rPr lang="ru-RU" sz="2000" dirty="0"/>
              <a:t>проблемы  квантовой теории и квантовых измерений применительно к   </a:t>
            </a:r>
            <a:r>
              <a:rPr lang="ru-RU" sz="2000" dirty="0" err="1"/>
              <a:t>социогуманитарным</a:t>
            </a:r>
            <a:r>
              <a:rPr lang="ru-RU" sz="2000" dirty="0"/>
              <a:t> и экономическим наукам</a:t>
            </a:r>
            <a:r>
              <a:rPr lang="ru-RU" sz="2000" dirty="0" smtClean="0"/>
              <a:t>;</a:t>
            </a:r>
            <a:endParaRPr lang="ru-RU" sz="2000" dirty="0"/>
          </a:p>
          <a:p>
            <a:pPr marL="285750" indent="-285750" algn="just">
              <a:lnSpc>
                <a:spcPts val="2000"/>
              </a:lnSpc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000" dirty="0" smtClean="0"/>
              <a:t>вероятностные </a:t>
            </a:r>
            <a:r>
              <a:rPr lang="ru-RU" sz="2000" dirty="0"/>
              <a:t>и квантово-подобные  модели принятия решения  в теории игр</a:t>
            </a:r>
            <a:r>
              <a:rPr lang="ru-RU" sz="2000" dirty="0" smtClean="0"/>
              <a:t>,</a:t>
            </a:r>
            <a:endParaRPr lang="ru-RU" sz="2000" dirty="0"/>
          </a:p>
          <a:p>
            <a:pPr marL="285750" indent="-285750" algn="just">
              <a:lnSpc>
                <a:spcPts val="2000"/>
              </a:lnSpc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000" dirty="0" smtClean="0"/>
              <a:t>фазовые </a:t>
            </a:r>
            <a:r>
              <a:rPr lang="ru-RU" sz="2000" dirty="0"/>
              <a:t>переходы  в сложных  системах  в экономике и финансах</a:t>
            </a:r>
            <a:r>
              <a:rPr lang="ru-RU" sz="2000" dirty="0" smtClean="0"/>
              <a:t>,</a:t>
            </a:r>
            <a:endParaRPr lang="ru-RU" sz="2000" dirty="0"/>
          </a:p>
          <a:p>
            <a:pPr marL="285750" indent="-285750" algn="just">
              <a:lnSpc>
                <a:spcPts val="2000"/>
              </a:lnSpc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000" dirty="0" smtClean="0"/>
              <a:t>моделирование </a:t>
            </a:r>
            <a:r>
              <a:rPr lang="ru-RU" sz="2000" dirty="0"/>
              <a:t>«</a:t>
            </a:r>
            <a:r>
              <a:rPr lang="ru-RU" sz="2000" dirty="0" err="1"/>
              <a:t>многочастичных</a:t>
            </a:r>
            <a:r>
              <a:rPr lang="ru-RU" sz="2000" dirty="0"/>
              <a:t>» задач  в </a:t>
            </a:r>
            <a:r>
              <a:rPr lang="ru-RU" sz="2000" dirty="0" err="1"/>
              <a:t>социогуманитарных</a:t>
            </a:r>
            <a:r>
              <a:rPr lang="ru-RU" sz="2000" dirty="0"/>
              <a:t> </a:t>
            </a:r>
            <a:r>
              <a:rPr lang="ru-RU" sz="2000" dirty="0" smtClean="0"/>
              <a:t>науках и выявление новых алгоритмов решения,</a:t>
            </a:r>
            <a:endParaRPr lang="ru-RU" sz="2000" dirty="0"/>
          </a:p>
          <a:p>
            <a:pPr marL="285750" indent="-285750" algn="just">
              <a:lnSpc>
                <a:spcPts val="2000"/>
              </a:lnSpc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000" dirty="0" smtClean="0"/>
              <a:t>теория </a:t>
            </a:r>
            <a:r>
              <a:rPr lang="ru-RU" sz="2000" dirty="0"/>
              <a:t>сложности квантовых и квантово-подобных алгоритмов,  </a:t>
            </a:r>
          </a:p>
          <a:p>
            <a:pPr marL="285750" indent="-285750" algn="just">
              <a:lnSpc>
                <a:spcPts val="2000"/>
              </a:lnSpc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000" dirty="0" smtClean="0"/>
              <a:t>вероятностные</a:t>
            </a:r>
            <a:r>
              <a:rPr lang="ru-RU" sz="2000" dirty="0"/>
              <a:t>, а также  квантовые методы исследования  задач машинного обучения и искусственного интеллекта</a:t>
            </a:r>
            <a:r>
              <a:rPr lang="ru-RU" sz="2000" dirty="0" smtClean="0"/>
              <a:t>,</a:t>
            </a:r>
            <a:endParaRPr lang="ru-RU" sz="2000" dirty="0"/>
          </a:p>
          <a:p>
            <a:pPr marL="285750" indent="-285750" algn="just">
              <a:lnSpc>
                <a:spcPts val="2000"/>
              </a:lnSpc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000" dirty="0" smtClean="0"/>
              <a:t>вероятностные </a:t>
            </a:r>
            <a:r>
              <a:rPr lang="ru-RU" sz="2000" dirty="0"/>
              <a:t>процессы в когнитивных вычислениях,</a:t>
            </a:r>
          </a:p>
          <a:p>
            <a:pPr marL="285750" indent="-285750" algn="just">
              <a:lnSpc>
                <a:spcPts val="2000"/>
              </a:lnSpc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000" dirty="0" smtClean="0"/>
              <a:t>квантовые </a:t>
            </a:r>
            <a:r>
              <a:rPr lang="ru-RU" sz="2000" dirty="0"/>
              <a:t>и квантово-подобные симуляторы на основе графов  и сетей,  </a:t>
            </a:r>
          </a:p>
          <a:p>
            <a:pPr marL="285750" indent="-285750" algn="just">
              <a:lnSpc>
                <a:spcPts val="2000"/>
              </a:lnSpc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000" dirty="0" smtClean="0"/>
              <a:t>аналоговые </a:t>
            </a:r>
            <a:r>
              <a:rPr lang="ru-RU" sz="2000" dirty="0"/>
              <a:t>модели распространения информации в социуме на основе нелинейной динамики, а также методов </a:t>
            </a:r>
            <a:r>
              <a:rPr lang="ru-RU" sz="2000" dirty="0" err="1"/>
              <a:t>фотоники</a:t>
            </a:r>
            <a:r>
              <a:rPr lang="ru-RU" sz="2000" dirty="0"/>
              <a:t> и лазерной физики.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7408" y="980452"/>
            <a:ext cx="6016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Основные направления исследований</a:t>
            </a:r>
            <a:endParaRPr lang="en-US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5763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5671" y="925078"/>
            <a:ext cx="6609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Comic Sans MS" pitchFamily="66" charset="0"/>
              </a:rPr>
              <a:t>Автоматическое понимание текстов</a:t>
            </a:r>
            <a:endParaRPr lang="en-US"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007" y="1687493"/>
            <a:ext cx="48807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Автоматическое понимание текста</a:t>
            </a:r>
          </a:p>
          <a:p>
            <a:r>
              <a:rPr lang="ru-RU" sz="2000" dirty="0"/>
              <a:t>Выделение концептов (понятий)</a:t>
            </a:r>
          </a:p>
          <a:p>
            <a:r>
              <a:rPr lang="ru-RU" sz="2000" dirty="0"/>
              <a:t>Выделение связей между концептами</a:t>
            </a:r>
          </a:p>
          <a:p>
            <a:r>
              <a:rPr lang="ru-RU" sz="2000" dirty="0"/>
              <a:t>Пополнение базы знаний (онтологии)</a:t>
            </a:r>
          </a:p>
          <a:p>
            <a:r>
              <a:rPr lang="ru-RU" sz="2000" dirty="0"/>
              <a:t>Может быть использовано для решения</a:t>
            </a:r>
          </a:p>
          <a:p>
            <a:r>
              <a:rPr lang="ru-RU" sz="2000" dirty="0"/>
              <a:t>большого круга </a:t>
            </a:r>
            <a:r>
              <a:rPr lang="ru-RU" sz="2000" dirty="0" smtClean="0"/>
              <a:t>задач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892633" y="1651867"/>
            <a:ext cx="43589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1A9437"/>
                </a:solidFill>
              </a:rPr>
              <a:t>Автоматическая обработка текста</a:t>
            </a:r>
          </a:p>
          <a:p>
            <a:r>
              <a:rPr lang="ru-RU" sz="2000" dirty="0">
                <a:solidFill>
                  <a:srgbClr val="1A9437"/>
                </a:solidFill>
              </a:rPr>
              <a:t>Построение модели:</a:t>
            </a:r>
          </a:p>
          <a:p>
            <a:r>
              <a:rPr lang="ru-RU" sz="2000" dirty="0">
                <a:solidFill>
                  <a:srgbClr val="1A9437"/>
                </a:solidFill>
              </a:rPr>
              <a:t>- статистической</a:t>
            </a:r>
          </a:p>
          <a:p>
            <a:r>
              <a:rPr lang="ru-RU" sz="2000" dirty="0">
                <a:solidFill>
                  <a:srgbClr val="1A9437"/>
                </a:solidFill>
              </a:rPr>
              <a:t>- нейронной сети</a:t>
            </a:r>
          </a:p>
          <a:p>
            <a:r>
              <a:rPr lang="en-US" sz="2000" dirty="0">
                <a:solidFill>
                  <a:srgbClr val="1A9437"/>
                </a:solidFill>
              </a:rPr>
              <a:t>- ???</a:t>
            </a:r>
          </a:p>
          <a:p>
            <a:r>
              <a:rPr lang="ru-RU" sz="2000" dirty="0">
                <a:solidFill>
                  <a:srgbClr val="1A9437"/>
                </a:solidFill>
              </a:rPr>
              <a:t>для решения определенной задачи</a:t>
            </a:r>
            <a:endParaRPr lang="en-US" sz="2000" dirty="0">
              <a:solidFill>
                <a:srgbClr val="1A9437"/>
              </a:solidFill>
            </a:endParaRPr>
          </a:p>
          <a:p>
            <a:endParaRPr lang="en-US" sz="2000" dirty="0">
              <a:solidFill>
                <a:srgbClr val="1A943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4390" y="5697925"/>
            <a:ext cx="8146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Ф</a:t>
            </a:r>
            <a:r>
              <a:rPr lang="ru-RU" sz="2400" dirty="0" smtClean="0"/>
              <a:t>акториальная </a:t>
            </a:r>
            <a:r>
              <a:rPr lang="ru-RU" sz="2400" dirty="0"/>
              <a:t>сложность синтаксической интерпретации</a:t>
            </a:r>
          </a:p>
          <a:p>
            <a:r>
              <a:rPr lang="ru-RU" sz="2400" dirty="0"/>
              <a:t>делает вычислительную сложность более, чем</a:t>
            </a:r>
          </a:p>
          <a:p>
            <a:r>
              <a:rPr lang="ru-RU" sz="2400" dirty="0"/>
              <a:t>экспоненциальной, или </a:t>
            </a:r>
            <a:r>
              <a:rPr lang="en-US" sz="2400" b="1" i="1" dirty="0"/>
              <a:t> </a:t>
            </a:r>
            <a:r>
              <a:rPr lang="en-US" sz="2400" b="1" i="1" dirty="0" smtClean="0">
                <a:solidFill>
                  <a:srgbClr val="000000"/>
                </a:solidFill>
              </a:rPr>
              <a:t>O(       )</a:t>
            </a:r>
            <a:r>
              <a:rPr lang="en-US" sz="2400" dirty="0" smtClean="0">
                <a:solidFill>
                  <a:srgbClr val="000000"/>
                </a:solidFill>
              </a:rPr>
              <a:t>!</a:t>
            </a:r>
            <a:endParaRPr lang="en-US" sz="2400" dirty="0">
              <a:solidFill>
                <a:srgbClr val="000000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017338"/>
              </p:ext>
            </p:extLst>
          </p:nvPr>
        </p:nvGraphicFramePr>
        <p:xfrm>
          <a:off x="4165232" y="6454691"/>
          <a:ext cx="442394" cy="349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42" name="Equation" r:id="rId3" imgW="241200" imgH="190440" progId="Equation.DSMT4">
                  <p:embed/>
                </p:oleObj>
              </mc:Choice>
              <mc:Fallback>
                <p:oleObj name="Equation" r:id="rId3" imgW="2412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65232" y="6454691"/>
                        <a:ext cx="442394" cy="3492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82830" y="4468666"/>
            <a:ext cx="79980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A94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Морфологический </a:t>
            </a:r>
            <a:r>
              <a:rPr lang="ru-RU" sz="2000" b="1" dirty="0" smtClean="0">
                <a:solidFill>
                  <a:srgbClr val="1A94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Синтаксический                      </a:t>
            </a:r>
            <a:r>
              <a:rPr lang="ru-RU" sz="2000" b="1" dirty="0">
                <a:solidFill>
                  <a:srgbClr val="1A94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Семантический </a:t>
            </a:r>
            <a:r>
              <a:rPr lang="ru-RU" sz="2000" b="1" dirty="0" smtClean="0">
                <a:solidFill>
                  <a:srgbClr val="1A94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                                              </a:t>
            </a:r>
            <a:r>
              <a:rPr lang="ru-RU" sz="2000" b="1" dirty="0" err="1" smtClean="0">
                <a:solidFill>
                  <a:srgbClr val="1A94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</a:t>
            </a:r>
            <a:r>
              <a:rPr lang="ru-RU" sz="2000" b="1" dirty="0" smtClean="0">
                <a:solidFill>
                  <a:srgbClr val="1A94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</a:t>
            </a:r>
            <a:r>
              <a:rPr lang="ru-RU" sz="2000" b="1" dirty="0" err="1" smtClean="0">
                <a:solidFill>
                  <a:srgbClr val="1A94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</a:t>
            </a:r>
            <a:endParaRPr lang="en-US" sz="2000" b="1" dirty="0">
              <a:solidFill>
                <a:srgbClr val="1A943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2980706" y="4940135"/>
            <a:ext cx="4512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888181" y="4822609"/>
            <a:ext cx="4512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0479" y="4068556"/>
            <a:ext cx="3662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Конвейер АПТ: уровни анализа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209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659" y="2106609"/>
            <a:ext cx="5227293" cy="432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893603" y="906280"/>
            <a:ext cx="5521063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  <a:cs typeface="Aharoni" pitchFamily="2" charset="-79"/>
              </a:rPr>
              <a:t>Закон Мура; </a:t>
            </a:r>
            <a:endParaRPr lang="ru-RU" sz="2400" b="1" dirty="0" smtClean="0">
              <a:solidFill>
                <a:srgbClr val="C00000"/>
              </a:solidFill>
              <a:latin typeface="Comic Sans MS" pitchFamily="66" charset="0"/>
              <a:cs typeface="Aharoni" pitchFamily="2" charset="-79"/>
            </a:endParaRPr>
          </a:p>
          <a:p>
            <a:pPr>
              <a:defRPr/>
            </a:pPr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  <a:cs typeface="Aharoni" pitchFamily="2" charset="-79"/>
              </a:rPr>
              <a:t>Р</a:t>
            </a: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  <a:cs typeface="Aharoni" pitchFamily="2" charset="-79"/>
              </a:rPr>
              <a:t>азвитие </a:t>
            </a:r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  <a:cs typeface="Aharoni" pitchFamily="2" charset="-79"/>
              </a:rPr>
              <a:t>в</a:t>
            </a: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  <a:cs typeface="Aharoni" pitchFamily="2" charset="-79"/>
              </a:rPr>
              <a:t>ычислительной </a:t>
            </a:r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  <a:cs typeface="Aharoni" pitchFamily="2" charset="-79"/>
              </a:rPr>
              <a:t>т</a:t>
            </a: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  <a:cs typeface="Aharoni" pitchFamily="2" charset="-79"/>
              </a:rPr>
              <a:t>ехники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  <a:cs typeface="Aharoni" pitchFamily="2" charset="-79"/>
            </a:endParaRPr>
          </a:p>
          <a:p>
            <a:pPr>
              <a:defRPr/>
            </a:pPr>
            <a:endParaRPr lang="ru-RU" sz="2400" b="1" dirty="0">
              <a:latin typeface="Arial" charset="0"/>
            </a:endParaRPr>
          </a:p>
        </p:txBody>
      </p:sp>
      <p:pic>
        <p:nvPicPr>
          <p:cNvPr id="4" name="Picture 14" descr="114936"/>
          <p:cNvPicPr>
            <a:picLocks noChangeAspect="1" noChangeArrowheads="1"/>
          </p:cNvPicPr>
          <p:nvPr/>
        </p:nvPicPr>
        <p:blipFill>
          <a:blip r:embed="rId3" cstate="print"/>
          <a:srcRect l="7878" t="25186" b="13947"/>
          <a:stretch>
            <a:fillRect/>
          </a:stretch>
        </p:blipFill>
        <p:spPr bwMode="auto">
          <a:xfrm>
            <a:off x="110863" y="5997128"/>
            <a:ext cx="1373281" cy="681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 rot="16200000">
            <a:off x="-1070847" y="3021323"/>
            <a:ext cx="3319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Число  транзисторов  на  кристалле микропроцессора</a:t>
            </a:r>
            <a:endParaRPr lang="en-US" sz="1600" b="1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1" r="82418"/>
          <a:stretch/>
        </p:blipFill>
        <p:spPr bwMode="auto">
          <a:xfrm>
            <a:off x="4750316" y="4172887"/>
            <a:ext cx="1172366" cy="135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7" t="4686" r="980"/>
          <a:stretch/>
        </p:blipFill>
        <p:spPr bwMode="auto">
          <a:xfrm>
            <a:off x="5862688" y="3740728"/>
            <a:ext cx="3107163" cy="18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90137"/>
          <a:stretch/>
        </p:blipFill>
        <p:spPr bwMode="auto">
          <a:xfrm>
            <a:off x="6271218" y="5539494"/>
            <a:ext cx="1862605" cy="44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50316" y="3538853"/>
            <a:ext cx="4286798" cy="2464659"/>
          </a:xfrm>
          <a:prstGeom prst="rect">
            <a:avLst/>
          </a:prstGeom>
          <a:noFill/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7" r="4013" b="6832"/>
          <a:stretch/>
        </p:blipFill>
        <p:spPr bwMode="auto">
          <a:xfrm>
            <a:off x="7552698" y="906280"/>
            <a:ext cx="1484416" cy="178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497262" y="2752725"/>
            <a:ext cx="1668918" cy="483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dirty="0" smtClean="0">
                <a:solidFill>
                  <a:srgbClr val="FF0000"/>
                </a:solidFill>
              </a:rPr>
              <a:t>Гордон </a:t>
            </a:r>
            <a:r>
              <a:rPr lang="ru-RU" sz="1600" dirty="0" err="1" smtClean="0">
                <a:solidFill>
                  <a:srgbClr val="FF0000"/>
                </a:solidFill>
              </a:rPr>
              <a:t>Мур</a:t>
            </a:r>
            <a:r>
              <a:rPr lang="ru-RU" sz="1600" dirty="0" smtClean="0">
                <a:solidFill>
                  <a:srgbClr val="FF0000"/>
                </a:solidFill>
              </a:rPr>
              <a:t>, </a:t>
            </a:r>
          </a:p>
          <a:p>
            <a:pPr algn="ctr">
              <a:lnSpc>
                <a:spcPts val="1500"/>
              </a:lnSpc>
            </a:pPr>
            <a:r>
              <a:rPr lang="ru-RU" sz="1600" dirty="0" smtClean="0">
                <a:solidFill>
                  <a:srgbClr val="FF0000"/>
                </a:solidFill>
              </a:rPr>
              <a:t>основатель  </a:t>
            </a:r>
            <a:r>
              <a:rPr lang="en-US" sz="1600" dirty="0" smtClean="0">
                <a:solidFill>
                  <a:srgbClr val="FF0000"/>
                </a:solidFill>
              </a:rPr>
              <a:t>Intel</a:t>
            </a:r>
            <a:endParaRPr lang="ru-RU" sz="1600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0168" y="2054441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17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50" y="1597192"/>
            <a:ext cx="8785534" cy="415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79432" y="926282"/>
            <a:ext cx="6803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Comic Sans MS" pitchFamily="66" charset="0"/>
              </a:rPr>
              <a:t>Пространство концептов (онтология)</a:t>
            </a:r>
            <a:endParaRPr lang="en-US" sz="2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0625" y="6424549"/>
            <a:ext cx="8573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1A9437"/>
                </a:solidFill>
              </a:rPr>
              <a:t>Онтология -  </a:t>
            </a:r>
            <a:r>
              <a:rPr lang="ru-RU" sz="1600" b="1" dirty="0">
                <a:solidFill>
                  <a:srgbClr val="1A9437"/>
                </a:solidFill>
              </a:rPr>
              <a:t>явное описание множества объектов и связей между ними (</a:t>
            </a:r>
            <a:r>
              <a:rPr lang="ru-RU" sz="1600" b="1" i="1" dirty="0">
                <a:solidFill>
                  <a:srgbClr val="1A9437"/>
                </a:solidFill>
              </a:rPr>
              <a:t>концептуализация</a:t>
            </a:r>
            <a:r>
              <a:rPr lang="ru-RU" sz="1600" b="1" dirty="0" smtClean="0">
                <a:solidFill>
                  <a:srgbClr val="1A9437"/>
                </a:solidFill>
              </a:rPr>
              <a:t>)</a:t>
            </a:r>
            <a:endParaRPr lang="en-US" sz="1600" b="1" dirty="0">
              <a:solidFill>
                <a:srgbClr val="1A94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398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6009" y="856011"/>
            <a:ext cx="87703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Comic Sans MS" pitchFamily="66" charset="0"/>
              </a:rPr>
              <a:t>Новая образовательная программа ИТМО для магистрантов </a:t>
            </a:r>
            <a:endParaRPr lang="en-US" sz="2200" b="1" dirty="0">
              <a:solidFill>
                <a:srgbClr val="C00000"/>
              </a:solidFill>
            </a:endParaRP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t="1234" r="9309"/>
          <a:stretch/>
        </p:blipFill>
        <p:spPr bwMode="auto">
          <a:xfrm>
            <a:off x="35625" y="1247775"/>
            <a:ext cx="9031119" cy="543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7228" y="1702655"/>
            <a:ext cx="2753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Когнитивные Технологии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64940" y="2987273"/>
            <a:ext cx="303115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2000" b="1" dirty="0" smtClean="0">
                <a:solidFill>
                  <a:srgbClr val="008000"/>
                </a:solidFill>
              </a:rPr>
              <a:t>ОП «Когнитивные </a:t>
            </a:r>
          </a:p>
          <a:p>
            <a:pPr algn="ctr">
              <a:lnSpc>
                <a:spcPts val="1500"/>
              </a:lnSpc>
            </a:pPr>
            <a:r>
              <a:rPr lang="ru-RU" sz="2000" b="1" dirty="0" smtClean="0">
                <a:solidFill>
                  <a:srgbClr val="008000"/>
                </a:solidFill>
              </a:rPr>
              <a:t>технологии  и квантовый </a:t>
            </a:r>
          </a:p>
          <a:p>
            <a:pPr algn="ctr">
              <a:lnSpc>
                <a:spcPts val="1500"/>
              </a:lnSpc>
            </a:pPr>
            <a:r>
              <a:rPr lang="ru-RU" sz="2000" b="1" dirty="0" smtClean="0">
                <a:solidFill>
                  <a:srgbClr val="008000"/>
                </a:solidFill>
              </a:rPr>
              <a:t>интеллект»</a:t>
            </a:r>
            <a:endParaRPr lang="en-US" sz="2000" b="1" dirty="0">
              <a:solidFill>
                <a:srgbClr val="008000"/>
              </a:solidFill>
            </a:endParaRPr>
          </a:p>
          <a:p>
            <a:pPr algn="ctr">
              <a:lnSpc>
                <a:spcPts val="1500"/>
              </a:lnSpc>
            </a:pP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8773" y="2232412"/>
            <a:ext cx="2705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Информационные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и Квантовые Технологии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93292" y="2397471"/>
            <a:ext cx="24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Экономика и Финансы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3750" y="5532550"/>
            <a:ext cx="2803653" cy="964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dirty="0" smtClean="0"/>
              <a:t>Системы искусственного </a:t>
            </a:r>
          </a:p>
          <a:p>
            <a:pPr>
              <a:lnSpc>
                <a:spcPts val="1700"/>
              </a:lnSpc>
            </a:pPr>
            <a:r>
              <a:rPr lang="ru-RU" dirty="0"/>
              <a:t> </a:t>
            </a:r>
            <a:r>
              <a:rPr lang="ru-RU" dirty="0" smtClean="0"/>
              <a:t>интеллекта с элементами </a:t>
            </a:r>
          </a:p>
          <a:p>
            <a:pPr>
              <a:lnSpc>
                <a:spcPts val="1700"/>
              </a:lnSpc>
            </a:pPr>
            <a:r>
              <a:rPr lang="ru-RU" dirty="0" smtClean="0"/>
              <a:t>Когнитивных и квантовых </a:t>
            </a:r>
          </a:p>
          <a:p>
            <a:pPr>
              <a:lnSpc>
                <a:spcPts val="1700"/>
              </a:lnSpc>
            </a:pPr>
            <a:r>
              <a:rPr lang="ru-RU" dirty="0" smtClean="0"/>
              <a:t>вычислений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00708" y="6374697"/>
            <a:ext cx="391132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dirty="0" smtClean="0"/>
              <a:t>новые формы экономики </a:t>
            </a:r>
          </a:p>
          <a:p>
            <a:pPr>
              <a:lnSpc>
                <a:spcPts val="1700"/>
              </a:lnSpc>
            </a:pPr>
            <a:r>
              <a:rPr lang="ru-RU" dirty="0" smtClean="0"/>
              <a:t>и финансов (когнитивная экономика)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06895" y="4053177"/>
            <a:ext cx="268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Специалисты в областях: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47666" y="5288919"/>
            <a:ext cx="2074992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dirty="0" smtClean="0"/>
              <a:t>Разработка нового </a:t>
            </a:r>
          </a:p>
          <a:p>
            <a:pPr>
              <a:lnSpc>
                <a:spcPts val="1700"/>
              </a:lnSpc>
            </a:pPr>
            <a:r>
              <a:rPr lang="ru-RU" dirty="0" smtClean="0"/>
              <a:t>программного </a:t>
            </a:r>
          </a:p>
          <a:p>
            <a:pPr>
              <a:lnSpc>
                <a:spcPts val="1700"/>
              </a:lnSpc>
            </a:pPr>
            <a:r>
              <a:rPr lang="ru-RU" dirty="0" smtClean="0"/>
              <a:t>обеспечения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" y="4225660"/>
            <a:ext cx="23778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dirty="0"/>
              <a:t>А</a:t>
            </a:r>
            <a:r>
              <a:rPr lang="ru-RU" dirty="0" smtClean="0"/>
              <a:t>налитики процессов </a:t>
            </a:r>
          </a:p>
          <a:p>
            <a:pPr>
              <a:lnSpc>
                <a:spcPts val="1600"/>
              </a:lnSpc>
            </a:pPr>
            <a:r>
              <a:rPr lang="ru-RU" dirty="0" smtClean="0"/>
              <a:t>в социальных  сетях и </a:t>
            </a:r>
          </a:p>
          <a:p>
            <a:pPr>
              <a:lnSpc>
                <a:spcPts val="1600"/>
              </a:lnSpc>
            </a:pPr>
            <a:r>
              <a:rPr lang="ru-RU" dirty="0" err="1" smtClean="0"/>
              <a:t>коммуникаиях</a:t>
            </a:r>
            <a:r>
              <a:rPr lang="ru-RU" dirty="0" smtClean="0"/>
              <a:t>   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418109" y="3790278"/>
            <a:ext cx="1858650" cy="7175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600"/>
              </a:lnSpc>
            </a:pPr>
            <a:r>
              <a:rPr lang="ru-RU" dirty="0" smtClean="0"/>
              <a:t>Моделирование </a:t>
            </a:r>
          </a:p>
          <a:p>
            <a:pPr algn="r">
              <a:lnSpc>
                <a:spcPts val="1600"/>
              </a:lnSpc>
            </a:pPr>
            <a:r>
              <a:rPr lang="ru-RU" dirty="0" smtClean="0"/>
              <a:t>Соц.-эконом. </a:t>
            </a:r>
          </a:p>
          <a:p>
            <a:pPr algn="r">
              <a:lnSpc>
                <a:spcPts val="1600"/>
              </a:lnSpc>
            </a:pPr>
            <a:r>
              <a:rPr lang="ru-RU" dirty="0" smtClean="0"/>
              <a:t>процессов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56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4465" y="760031"/>
            <a:ext cx="1739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Выводы </a:t>
            </a:r>
            <a:endParaRPr lang="ru-RU" sz="2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141" y="1365838"/>
            <a:ext cx="90014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rgbClr val="1A9437"/>
                </a:solidFill>
              </a:rPr>
              <a:t>Квантовые компьютеры и симуляторы </a:t>
            </a:r>
            <a:r>
              <a:rPr lang="en-US" b="1" i="1" dirty="0" smtClean="0">
                <a:solidFill>
                  <a:srgbClr val="1A9437"/>
                </a:solidFill>
              </a:rPr>
              <a:t>(</a:t>
            </a:r>
            <a:r>
              <a:rPr lang="ru-RU" b="1" i="1" dirty="0" smtClean="0">
                <a:solidFill>
                  <a:srgbClr val="1A9437"/>
                </a:solidFill>
              </a:rPr>
              <a:t>фон </a:t>
            </a:r>
            <a:r>
              <a:rPr lang="ru-RU" b="1" i="1" dirty="0" smtClean="0">
                <a:solidFill>
                  <a:srgbClr val="1A9437"/>
                </a:solidFill>
              </a:rPr>
              <a:t>Неймановской </a:t>
            </a:r>
            <a:r>
              <a:rPr lang="ru-RU" b="1" i="1" dirty="0" smtClean="0">
                <a:solidFill>
                  <a:srgbClr val="1A9437"/>
                </a:solidFill>
              </a:rPr>
              <a:t>архитектуры</a:t>
            </a:r>
            <a:r>
              <a:rPr lang="en-US" b="1" i="1" dirty="0" smtClean="0">
                <a:solidFill>
                  <a:srgbClr val="1A9437"/>
                </a:solidFill>
              </a:rPr>
              <a:t>) </a:t>
            </a:r>
            <a:r>
              <a:rPr lang="ru-RU" b="1" i="1" dirty="0" smtClean="0">
                <a:solidFill>
                  <a:srgbClr val="1A9437"/>
                </a:solidFill>
              </a:rPr>
              <a:t>представляют </a:t>
            </a:r>
            <a:r>
              <a:rPr lang="ru-RU" b="1" i="1" dirty="0" smtClean="0">
                <a:solidFill>
                  <a:srgbClr val="1A9437"/>
                </a:solidFill>
              </a:rPr>
              <a:t>одно (но , не единственное!) решение для развития современных вычислительных ресурсов. </a:t>
            </a:r>
            <a:r>
              <a:rPr lang="ru-RU" b="1" i="1" dirty="0">
                <a:solidFill>
                  <a:srgbClr val="1A9437"/>
                </a:solidFill>
              </a:rPr>
              <a:t>Современные симуляторы являются пока гибридными и не в состоянии обеспечить в полной мере параллельную обработку информации.  </a:t>
            </a:r>
            <a:endParaRPr lang="en-US" b="1" i="1" dirty="0">
              <a:solidFill>
                <a:srgbClr val="1A9437"/>
              </a:solidFill>
            </a:endParaRPr>
          </a:p>
          <a:p>
            <a:pPr algn="just"/>
            <a:endParaRPr lang="ru-RU" b="1" i="1" dirty="0" smtClean="0">
              <a:solidFill>
                <a:srgbClr val="1A943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2548" y="2728794"/>
            <a:ext cx="8656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/>
              <a:t>Возможным решением для рынка симуляторов являются экситон-</a:t>
            </a:r>
            <a:r>
              <a:rPr lang="ru-RU" b="1" i="1" dirty="0" err="1" smtClean="0"/>
              <a:t>поляритонные</a:t>
            </a:r>
            <a:r>
              <a:rPr lang="ru-RU" b="1" i="1" dirty="0" smtClean="0"/>
              <a:t> системы. Однако, достижение ими квантового режима </a:t>
            </a:r>
            <a:r>
              <a:rPr lang="ru-RU" b="1" i="1" dirty="0" smtClean="0"/>
              <a:t>при </a:t>
            </a:r>
            <a:r>
              <a:rPr lang="ru-RU" b="1" i="1" dirty="0" smtClean="0"/>
              <a:t>относительно высоких (выше гелиевых)  температурах  выглядит пока спорным и требует дополнительных исследований. </a:t>
            </a:r>
          </a:p>
          <a:p>
            <a:pPr algn="just"/>
            <a:r>
              <a:rPr lang="ru-RU" b="1" i="1" dirty="0" smtClean="0"/>
              <a:t> </a:t>
            </a:r>
            <a:endParaRPr lang="en-US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42526" y="4066849"/>
            <a:ext cx="87045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rgbClr val="008000"/>
                </a:solidFill>
              </a:rPr>
              <a:t>В общем контексте развития современных информационных ресурсов особое место должны занять когнитивные вычисления с отходом от фон Неймановской архитектуры, целью которых является создание антропоморфных   интеллектуальных систем.  В перспективе  неизбежно объединение  таких систем с квантовыми методами параллельной обработки информации .</a:t>
            </a:r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904" y="5902048"/>
            <a:ext cx="8547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На сегодняшний день алгоритмическая сложность таких вычислений является </a:t>
            </a:r>
          </a:p>
          <a:p>
            <a:r>
              <a:rPr lang="ru-RU" b="1" i="1" dirty="0" smtClean="0"/>
              <a:t>открытым </a:t>
            </a:r>
            <a:r>
              <a:rPr lang="ru-RU" b="1" i="1" dirty="0" smtClean="0"/>
              <a:t>вопросом вследствие отхода от модели МТ и фон </a:t>
            </a:r>
            <a:r>
              <a:rPr lang="en-US" b="1" i="1" dirty="0" smtClean="0"/>
              <a:t> </a:t>
            </a:r>
            <a:r>
              <a:rPr lang="ru-RU" b="1" i="1" dirty="0" smtClean="0"/>
              <a:t>Неймановской </a:t>
            </a:r>
            <a:endParaRPr lang="en-US" b="1" i="1" dirty="0" smtClean="0"/>
          </a:p>
          <a:p>
            <a:r>
              <a:rPr lang="ru-RU" b="1" i="1" dirty="0" smtClean="0"/>
              <a:t>архитектуры 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96793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3" name="TextBox 19"/>
          <p:cNvSpPr txBox="1">
            <a:spLocks noChangeArrowheads="1"/>
          </p:cNvSpPr>
          <p:nvPr/>
        </p:nvSpPr>
        <p:spPr bwMode="auto">
          <a:xfrm>
            <a:off x="3570571" y="3578159"/>
            <a:ext cx="18966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1A9437"/>
                </a:solidFill>
                <a:latin typeface="Comic Sans MS" pitchFamily="66" charset="0"/>
              </a:rPr>
              <a:t>Publications</a:t>
            </a:r>
            <a:endParaRPr lang="ru-RU" sz="2400" b="1" dirty="0">
              <a:solidFill>
                <a:srgbClr val="1A9437"/>
              </a:solidFill>
              <a:latin typeface="Comic Sans MS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5993" y="1415305"/>
            <a:ext cx="9194226" cy="2157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300"/>
              </a:lnSpc>
              <a:buFont typeface="Wingdings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M. E. </a:t>
            </a:r>
            <a:r>
              <a:rPr lang="en-US" sz="2000" b="1" dirty="0" err="1">
                <a:solidFill>
                  <a:srgbClr val="FF0000"/>
                </a:solidFill>
              </a:rPr>
              <a:t>Lebedev</a:t>
            </a:r>
            <a:r>
              <a:rPr lang="en-US" sz="2000" b="1" dirty="0">
                <a:solidFill>
                  <a:srgbClr val="FF0000"/>
                </a:solidFill>
              </a:rPr>
              <a:t>, D. A. </a:t>
            </a:r>
            <a:r>
              <a:rPr lang="en-US" sz="2000" b="1" dirty="0" err="1" smtClean="0">
                <a:solidFill>
                  <a:srgbClr val="FF0000"/>
                </a:solidFill>
              </a:rPr>
              <a:t>Dolinina</a:t>
            </a:r>
            <a:r>
              <a:rPr lang="en-US" sz="2000" dirty="0" smtClean="0">
                <a:solidFill>
                  <a:srgbClr val="FF0000"/>
                </a:solidFill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</a:rPr>
              <a:t>D. </a:t>
            </a:r>
            <a:r>
              <a:rPr lang="en-US" sz="2000" b="1" dirty="0" err="1" smtClean="0">
                <a:solidFill>
                  <a:srgbClr val="FF0000"/>
                </a:solidFill>
              </a:rPr>
              <a:t>Gulevich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  <a:r>
              <a:rPr lang="en-US" sz="2000" dirty="0" smtClean="0">
                <a:solidFill>
                  <a:srgbClr val="FF0000"/>
                </a:solidFill>
              </a:rPr>
              <a:t>, ITMO University, Russia</a:t>
            </a:r>
          </a:p>
          <a:p>
            <a:pPr marL="342900" indent="-342900">
              <a:lnSpc>
                <a:spcPts val="2300"/>
              </a:lnSpc>
              <a:buFont typeface="Wingdings" pitchFamily="2" charset="2"/>
              <a:buChar char="Ø"/>
            </a:pPr>
            <a:r>
              <a:rPr lang="en-US" sz="2000" b="1" dirty="0" err="1" smtClean="0">
                <a:solidFill>
                  <a:srgbClr val="FF0000"/>
                </a:solidFill>
              </a:rPr>
              <a:t>Misha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Glazov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</a:rPr>
              <a:t>Ioffe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Phys.Tech</a:t>
            </a:r>
            <a:r>
              <a:rPr lang="en-US" sz="2000" dirty="0" smtClean="0">
                <a:solidFill>
                  <a:srgbClr val="FF0000"/>
                </a:solidFill>
              </a:rPr>
              <a:t>. institute, Saint Petersburg, Russia</a:t>
            </a:r>
          </a:p>
          <a:p>
            <a:pPr marL="342900" indent="-342900">
              <a:lnSpc>
                <a:spcPts val="2300"/>
              </a:lnSpc>
              <a:buFont typeface="Wingdings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D. </a:t>
            </a:r>
            <a:r>
              <a:rPr lang="en-US" sz="2000" b="1" dirty="0" err="1" smtClean="0">
                <a:solidFill>
                  <a:srgbClr val="FF0000"/>
                </a:solidFill>
              </a:rPr>
              <a:t>Skryabin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dirty="0" smtClean="0">
                <a:solidFill>
                  <a:srgbClr val="FF0000"/>
                </a:solidFill>
              </a:rPr>
              <a:t>Bath University, UK</a:t>
            </a:r>
            <a:endParaRPr lang="en-US" sz="2000" dirty="0">
              <a:solidFill>
                <a:srgbClr val="FF0000"/>
              </a:solidFill>
            </a:endParaRPr>
          </a:p>
          <a:p>
            <a:pPr marL="342900" indent="-342900">
              <a:lnSpc>
                <a:spcPts val="2300"/>
              </a:lnSpc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FF0000"/>
                </a:solidFill>
              </a:rPr>
              <a:t>Alexey </a:t>
            </a:r>
            <a:r>
              <a:rPr lang="en-US" sz="2000" b="1" dirty="0" err="1" smtClean="0">
                <a:solidFill>
                  <a:srgbClr val="FF0000"/>
                </a:solidFill>
              </a:rPr>
              <a:t>Kavokin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</a:rPr>
              <a:t>Sauthampton</a:t>
            </a:r>
            <a:r>
              <a:rPr lang="en-US" sz="2000" dirty="0" smtClean="0">
                <a:solidFill>
                  <a:srgbClr val="FF0000"/>
                </a:solidFill>
              </a:rPr>
              <a:t> University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  <a:r>
              <a:rPr lang="en-US" sz="2000" dirty="0" smtClean="0">
                <a:solidFill>
                  <a:srgbClr val="FF0000"/>
                </a:solidFill>
              </a:rPr>
              <a:t> UK</a:t>
            </a:r>
          </a:p>
          <a:p>
            <a:pPr marL="342900" indent="-342900">
              <a:lnSpc>
                <a:spcPts val="2300"/>
              </a:lnSpc>
              <a:buFont typeface="Wingdings" pitchFamily="2" charset="2"/>
              <a:buChar char="Ø"/>
            </a:pPr>
            <a:r>
              <a:rPr lang="en-US" sz="2000" b="1" dirty="0" err="1">
                <a:solidFill>
                  <a:srgbClr val="FF0000"/>
                </a:solidFill>
              </a:rPr>
              <a:t>Kuo</a:t>
            </a:r>
            <a:r>
              <a:rPr lang="en-US" sz="2000" b="1" dirty="0">
                <a:solidFill>
                  <a:srgbClr val="FF0000"/>
                </a:solidFill>
              </a:rPr>
              <a:t>-Bin </a:t>
            </a:r>
            <a:r>
              <a:rPr lang="en-US" sz="2000" b="1" dirty="0" smtClean="0">
                <a:solidFill>
                  <a:srgbClr val="FF0000"/>
                </a:solidFill>
              </a:rPr>
              <a:t>Hong,  </a:t>
            </a:r>
            <a:r>
              <a:rPr lang="en-US" sz="2000" b="1" dirty="0" err="1" smtClean="0">
                <a:solidFill>
                  <a:srgbClr val="FF0000"/>
                </a:solidFill>
              </a:rPr>
              <a:t>Tien</a:t>
            </a:r>
            <a:r>
              <a:rPr lang="en-US" sz="2000" b="1" dirty="0" smtClean="0">
                <a:solidFill>
                  <a:srgbClr val="FF0000"/>
                </a:solidFill>
              </a:rPr>
              <a:t>-Chang </a:t>
            </a:r>
            <a:r>
              <a:rPr lang="en-US" sz="2000" b="1" dirty="0">
                <a:solidFill>
                  <a:srgbClr val="FF0000"/>
                </a:solidFill>
              </a:rPr>
              <a:t>Lu 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dirty="0">
                <a:solidFill>
                  <a:srgbClr val="FF0000"/>
                </a:solidFill>
              </a:rPr>
              <a:t>National </a:t>
            </a:r>
            <a:r>
              <a:rPr lang="en-US" sz="2000" dirty="0" err="1">
                <a:solidFill>
                  <a:srgbClr val="FF0000"/>
                </a:solidFill>
              </a:rPr>
              <a:t>Chiao</a:t>
            </a:r>
            <a:r>
              <a:rPr lang="en-US" sz="2000" dirty="0">
                <a:solidFill>
                  <a:srgbClr val="FF0000"/>
                </a:solidFill>
              </a:rPr>
              <a:t> Tung University</a:t>
            </a:r>
            <a:r>
              <a:rPr lang="en-US" sz="2000" dirty="0" smtClean="0">
                <a:solidFill>
                  <a:srgbClr val="FF0000"/>
                </a:solidFill>
              </a:rPr>
              <a:t>, Taiwan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342900" indent="-342900">
              <a:lnSpc>
                <a:spcPts val="2300"/>
              </a:lnSpc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FF0000"/>
                </a:solidFill>
              </a:rPr>
              <a:t>Yuri </a:t>
            </a:r>
            <a:r>
              <a:rPr lang="en-US" sz="2000" b="1" dirty="0" err="1" smtClean="0">
                <a:solidFill>
                  <a:srgbClr val="FF0000"/>
                </a:solidFill>
              </a:rPr>
              <a:t>Rubo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s-ES" sz="2000" dirty="0" smtClean="0">
                <a:solidFill>
                  <a:srgbClr val="FF0000"/>
                </a:solidFill>
              </a:rPr>
              <a:t>Universidad Nacional Autónoma de México, Temixco,  Mexico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342900" indent="-342900">
              <a:lnSpc>
                <a:spcPts val="2300"/>
              </a:lnSpc>
              <a:buFont typeface="Wingdings" pitchFamily="2" charset="2"/>
              <a:buChar char="Ø"/>
            </a:pPr>
            <a:r>
              <a:rPr lang="en-US" sz="2000" b="1" dirty="0" err="1" smtClean="0">
                <a:solidFill>
                  <a:srgbClr val="FF0000"/>
                </a:solidFill>
                <a:cs typeface="Times New Roman" pitchFamily="18" charset="0"/>
              </a:rPr>
              <a:t>Sevak</a:t>
            </a:r>
            <a:r>
              <a:rPr lang="en-US" sz="2000" b="1" dirty="0" smtClean="0">
                <a:solidFill>
                  <a:srgbClr val="FF0000"/>
                </a:solidFill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  <a:cs typeface="Times New Roman" pitchFamily="18" charset="0"/>
              </a:rPr>
              <a:t>Demirchyan</a:t>
            </a:r>
            <a:r>
              <a:rPr 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cs typeface="Times New Roman" pitchFamily="18" charset="0"/>
              </a:rPr>
              <a:t>,  </a:t>
            </a:r>
            <a:r>
              <a:rPr lang="en-US" sz="2000" b="1" dirty="0" smtClean="0">
                <a:solidFill>
                  <a:srgbClr val="FF0000"/>
                </a:solidFill>
              </a:rPr>
              <a:t>Igor </a:t>
            </a:r>
            <a:r>
              <a:rPr lang="en-US" sz="2000" b="1" dirty="0">
                <a:solidFill>
                  <a:srgbClr val="FF0000"/>
                </a:solidFill>
              </a:rPr>
              <a:t>Yu. </a:t>
            </a:r>
            <a:r>
              <a:rPr lang="en-US" sz="2000" b="1" dirty="0" err="1" smtClean="0">
                <a:solidFill>
                  <a:srgbClr val="FF0000"/>
                </a:solidFill>
              </a:rPr>
              <a:t>Chestnov</a:t>
            </a:r>
            <a:r>
              <a:rPr lang="en-US" sz="2000" b="1" dirty="0" smtClean="0">
                <a:solidFill>
                  <a:srgbClr val="FF0000"/>
                </a:solidFill>
              </a:rPr>
              <a:t>,  Sergei </a:t>
            </a:r>
            <a:r>
              <a:rPr lang="en-US" sz="2000" b="1" dirty="0" err="1">
                <a:solidFill>
                  <a:srgbClr val="FF0000"/>
                </a:solidFill>
              </a:rPr>
              <a:t>Arakelian</a:t>
            </a:r>
            <a:r>
              <a:rPr lang="en-US" sz="2000" b="1" dirty="0">
                <a:solidFill>
                  <a:srgbClr val="FF0000"/>
                </a:solidFill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VlSU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smtClean="0">
                <a:solidFill>
                  <a:srgbClr val="FF0000"/>
                </a:solidFill>
              </a:rPr>
              <a:t>Russia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48838" y="870873"/>
            <a:ext cx="2145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A9437"/>
                </a:solidFill>
                <a:latin typeface="Comic Sans MS" pitchFamily="66" charset="0"/>
              </a:rPr>
              <a:t>Collaborators</a:t>
            </a:r>
            <a:endParaRPr lang="en-US" sz="2400" b="1" dirty="0">
              <a:solidFill>
                <a:srgbClr val="1A9437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994" y="4024496"/>
            <a:ext cx="8829586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M. E. </a:t>
            </a:r>
            <a:r>
              <a:rPr lang="en-US" dirty="0" err="1" smtClean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Lebedev</a:t>
            </a:r>
            <a:r>
              <a:rPr lang="en-US" dirty="0" smtClean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D. A. </a:t>
            </a:r>
            <a:r>
              <a:rPr lang="en-US" dirty="0" err="1" smtClean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Dolinina</a:t>
            </a:r>
            <a:r>
              <a:rPr lang="en-US" dirty="0" smtClean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Kuo</a:t>
            </a:r>
            <a:r>
              <a:rPr lang="en-US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-Bin </a:t>
            </a:r>
            <a:r>
              <a:rPr lang="en-US" dirty="0" smtClean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Hong, </a:t>
            </a:r>
            <a:r>
              <a:rPr lang="en-US" dirty="0" err="1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Tien</a:t>
            </a:r>
            <a:r>
              <a:rPr lang="en-US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-Chang </a:t>
            </a:r>
            <a:r>
              <a:rPr lang="en-US" dirty="0" smtClean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Lu, </a:t>
            </a:r>
            <a:r>
              <a:rPr lang="en-US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A. V. </a:t>
            </a:r>
            <a:r>
              <a:rPr lang="en-US" dirty="0" err="1" smtClean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Kavokin</a:t>
            </a:r>
            <a:r>
              <a:rPr lang="en-US" dirty="0" smtClean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. P. </a:t>
            </a:r>
            <a:r>
              <a:rPr lang="en-US" dirty="0" err="1" smtClean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Alodjants</a:t>
            </a:r>
            <a:r>
              <a:rPr lang="en-US" dirty="0" smtClean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Exciton-polariton</a:t>
            </a:r>
            <a:r>
              <a:rPr lang="en-US" i="1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Josephson junctions </a:t>
            </a:r>
            <a:r>
              <a:rPr lang="en-US" i="1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at finite </a:t>
            </a:r>
            <a:r>
              <a:rPr lang="en-US" i="1" dirty="0" smtClean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temperatures</a:t>
            </a:r>
            <a:r>
              <a:rPr lang="en-US" dirty="0" smtClean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Scientific </a:t>
            </a:r>
            <a:r>
              <a:rPr lang="en-US" b="1" dirty="0" smtClean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Reports</a:t>
            </a:r>
            <a:r>
              <a:rPr lang="en-US" dirty="0" smtClean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, Vol. 7,  </a:t>
            </a:r>
            <a:r>
              <a:rPr lang="en-US" i="1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9515 </a:t>
            </a:r>
            <a:r>
              <a:rPr lang="en-US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(2017)</a:t>
            </a:r>
          </a:p>
          <a:p>
            <a:pPr algn="just"/>
            <a:endParaRPr lang="en-US" sz="1000" dirty="0" smtClean="0">
              <a:solidFill>
                <a:srgbClr val="0086EA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n-US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I. Yu. </a:t>
            </a:r>
            <a:r>
              <a:rPr lang="en-US" dirty="0" err="1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Chestnov</a:t>
            </a:r>
            <a:r>
              <a:rPr lang="en-US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, S. S. </a:t>
            </a:r>
            <a:r>
              <a:rPr lang="en-US" dirty="0" err="1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Demirchyan</a:t>
            </a:r>
            <a:r>
              <a:rPr lang="en-US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, A. P. </a:t>
            </a:r>
            <a:r>
              <a:rPr lang="en-US" dirty="0" err="1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Alodjants</a:t>
            </a:r>
            <a:r>
              <a:rPr lang="en-US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, Yuri G. </a:t>
            </a:r>
            <a:r>
              <a:rPr lang="en-US" dirty="0" err="1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Rubo</a:t>
            </a:r>
            <a:r>
              <a:rPr lang="en-US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, A. V. </a:t>
            </a:r>
            <a:r>
              <a:rPr lang="en-US" dirty="0" err="1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Kavokin</a:t>
            </a:r>
            <a:r>
              <a:rPr lang="en-US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Permanent Rabi oscillations in coupled </a:t>
            </a:r>
            <a:r>
              <a:rPr lang="en-US" i="1" dirty="0" err="1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exciton</a:t>
            </a:r>
            <a:r>
              <a:rPr lang="en-US" i="1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-photon systems with PT –</a:t>
            </a:r>
            <a:r>
              <a:rPr lang="en-US" i="1" dirty="0" smtClean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symmetry</a:t>
            </a:r>
            <a:r>
              <a:rPr lang="en-US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 smtClean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Scientific </a:t>
            </a:r>
            <a:r>
              <a:rPr lang="en-US" b="1" dirty="0" smtClean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Reports</a:t>
            </a:r>
            <a:r>
              <a:rPr lang="en-US" dirty="0" smtClean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,   </a:t>
            </a:r>
            <a:r>
              <a:rPr lang="en-US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Vol.6, </a:t>
            </a:r>
            <a:r>
              <a:rPr lang="en-US" dirty="0" smtClean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p.9551 (2016)</a:t>
            </a:r>
          </a:p>
          <a:p>
            <a:pPr lvl="0" algn="just"/>
            <a:endParaRPr lang="en-US" sz="900" dirty="0">
              <a:solidFill>
                <a:srgbClr val="0086EA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n-US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S. S. </a:t>
            </a:r>
            <a:r>
              <a:rPr lang="en-US" dirty="0" err="1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Demirchyan</a:t>
            </a:r>
            <a:r>
              <a:rPr lang="en-US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, I. Yu. </a:t>
            </a:r>
            <a:r>
              <a:rPr lang="en-US" dirty="0" err="1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Chestnov</a:t>
            </a:r>
            <a:r>
              <a:rPr lang="en-US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, A. P. </a:t>
            </a:r>
            <a:r>
              <a:rPr lang="en-US" dirty="0" err="1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Alodjants</a:t>
            </a:r>
            <a:r>
              <a:rPr lang="en-US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, M. M. </a:t>
            </a:r>
            <a:r>
              <a:rPr lang="en-US" dirty="0" err="1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Glazov</a:t>
            </a:r>
            <a:r>
              <a:rPr lang="en-US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, and A. V. </a:t>
            </a:r>
            <a:r>
              <a:rPr lang="en-US" dirty="0" err="1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Kavokin</a:t>
            </a:r>
            <a:r>
              <a:rPr lang="en-US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Qubits</a:t>
            </a:r>
            <a:r>
              <a:rPr lang="en-US" i="1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 Based on </a:t>
            </a:r>
            <a:r>
              <a:rPr lang="en-US" i="1" dirty="0" err="1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Polariton</a:t>
            </a:r>
            <a:r>
              <a:rPr lang="en-US" i="1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 Rabi </a:t>
            </a:r>
            <a:r>
              <a:rPr lang="en-US" i="1" dirty="0" smtClean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Oscillators</a:t>
            </a:r>
            <a:r>
              <a:rPr lang="en-US" dirty="0" smtClean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b="1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Physical Review Letters</a:t>
            </a:r>
            <a:r>
              <a:rPr lang="en-US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Vol.112, p.196403</a:t>
            </a:r>
            <a:r>
              <a:rPr lang="en-US" dirty="0" smtClean="0">
                <a:solidFill>
                  <a:srgbClr val="0086EA"/>
                </a:solidFill>
                <a:latin typeface="Times New Roman" pitchFamily="18" charset="0"/>
                <a:cs typeface="Times New Roman" pitchFamily="18" charset="0"/>
              </a:rPr>
              <a:t>. (2014)</a:t>
            </a:r>
            <a:endParaRPr lang="en-US" dirty="0">
              <a:solidFill>
                <a:srgbClr val="0086E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35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25" y="2880396"/>
            <a:ext cx="8229600" cy="827311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Thank You!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84700" y="4164614"/>
            <a:ext cx="8229600" cy="792162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lexander_AP@list.ru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60655" y="4935310"/>
            <a:ext cx="6246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Первая международная междисциплинарная конференция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«</a:t>
            </a:r>
            <a:r>
              <a:rPr lang="ru-RU" b="1" i="1" dirty="0">
                <a:solidFill>
                  <a:schemeClr val="bg1"/>
                </a:solidFill>
              </a:rPr>
              <a:t>Когнитивные технологии и квантовый интеллект</a:t>
            </a:r>
            <a:r>
              <a:rPr lang="ru-RU" b="1" dirty="0" smtClean="0">
                <a:solidFill>
                  <a:schemeClr val="bg1"/>
                </a:solidFill>
              </a:rPr>
              <a:t>», 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17-18 </a:t>
            </a:r>
            <a:r>
              <a:rPr lang="ru-RU" b="1" dirty="0">
                <a:solidFill>
                  <a:schemeClr val="bg1"/>
                </a:solidFill>
              </a:rPr>
              <a:t>мая 2018 </a:t>
            </a:r>
            <a:r>
              <a:rPr lang="ru-RU" b="1" dirty="0" smtClean="0">
                <a:solidFill>
                  <a:schemeClr val="bg1"/>
                </a:solidFill>
              </a:rPr>
              <a:t>года, университет ИТМО, Санкт Петербург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90718" y="4831771"/>
            <a:ext cx="6180728" cy="100584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2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21" y="4241121"/>
            <a:ext cx="3559963" cy="261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6207" y="819432"/>
            <a:ext cx="8137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1A9437"/>
                </a:solidFill>
                <a:latin typeface="Comic Sans MS" pitchFamily="66" charset="0"/>
              </a:rPr>
              <a:t> Josephson junction Problem at Finite Temperatures </a:t>
            </a:r>
            <a:endParaRPr lang="en-US" sz="2400" b="1" dirty="0">
              <a:solidFill>
                <a:srgbClr val="1A9437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87" y="1246932"/>
            <a:ext cx="4702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Josephson junctions in atomic BEC at (T=0)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0016" y="1638824"/>
            <a:ext cx="5720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86EA"/>
                </a:solidFill>
              </a:rPr>
              <a:t>Anthony J. </a:t>
            </a:r>
            <a:r>
              <a:rPr lang="en-US" sz="1600" dirty="0" smtClean="0">
                <a:solidFill>
                  <a:srgbClr val="0086EA"/>
                </a:solidFill>
              </a:rPr>
              <a:t>Leggett , Rev</a:t>
            </a:r>
            <a:r>
              <a:rPr lang="en-US" sz="1600" dirty="0">
                <a:solidFill>
                  <a:srgbClr val="0086EA"/>
                </a:solidFill>
              </a:rPr>
              <a:t>. Mod. Phys. 73, 307 (2001) </a:t>
            </a:r>
            <a:endParaRPr lang="en-US" sz="1600" dirty="0" smtClean="0">
              <a:solidFill>
                <a:srgbClr val="0086EA"/>
              </a:solidFill>
            </a:endParaRPr>
          </a:p>
          <a:p>
            <a:r>
              <a:rPr lang="en-US" sz="1600" dirty="0" smtClean="0">
                <a:solidFill>
                  <a:srgbClr val="0086EA"/>
                </a:solidFill>
              </a:rPr>
              <a:t>Oliver </a:t>
            </a:r>
            <a:r>
              <a:rPr lang="en-US" sz="1600" dirty="0" err="1" smtClean="0">
                <a:solidFill>
                  <a:srgbClr val="0086EA"/>
                </a:solidFill>
              </a:rPr>
              <a:t>Morsch</a:t>
            </a:r>
            <a:r>
              <a:rPr lang="en-US" sz="1600" dirty="0" smtClean="0">
                <a:solidFill>
                  <a:srgbClr val="0086EA"/>
                </a:solidFill>
              </a:rPr>
              <a:t>, Markus </a:t>
            </a:r>
            <a:r>
              <a:rPr lang="en-US" sz="1600" dirty="0" err="1" smtClean="0">
                <a:solidFill>
                  <a:srgbClr val="0086EA"/>
                </a:solidFill>
              </a:rPr>
              <a:t>Oberthaler</a:t>
            </a:r>
            <a:r>
              <a:rPr lang="en-US" sz="1600" dirty="0" smtClean="0">
                <a:solidFill>
                  <a:srgbClr val="0086EA"/>
                </a:solidFill>
              </a:rPr>
              <a:t>, </a:t>
            </a:r>
            <a:r>
              <a:rPr lang="en-US" sz="1600" dirty="0">
                <a:solidFill>
                  <a:srgbClr val="0086EA"/>
                </a:solidFill>
              </a:rPr>
              <a:t>Rev. Mod. Phys., Vol. </a:t>
            </a:r>
            <a:r>
              <a:rPr lang="en-US" sz="1600" dirty="0" smtClean="0">
                <a:solidFill>
                  <a:srgbClr val="0086EA"/>
                </a:solidFill>
              </a:rPr>
              <a:t>78</a:t>
            </a:r>
            <a:r>
              <a:rPr lang="en-US" sz="1600" dirty="0">
                <a:solidFill>
                  <a:srgbClr val="0086EA"/>
                </a:solidFill>
              </a:rPr>
              <a:t> </a:t>
            </a:r>
            <a:r>
              <a:rPr lang="en-US" sz="1600" dirty="0" smtClean="0">
                <a:solidFill>
                  <a:srgbClr val="0086EA"/>
                </a:solidFill>
              </a:rPr>
              <a:t> </a:t>
            </a:r>
            <a:r>
              <a:rPr lang="en-US" sz="1600" dirty="0">
                <a:solidFill>
                  <a:srgbClr val="0086EA"/>
                </a:solidFill>
              </a:rPr>
              <a:t>(</a:t>
            </a:r>
            <a:r>
              <a:rPr lang="en-US" sz="1600" dirty="0" smtClean="0">
                <a:solidFill>
                  <a:srgbClr val="0086EA"/>
                </a:solidFill>
              </a:rPr>
              <a:t>2006)</a:t>
            </a:r>
            <a:endParaRPr lang="en-US" sz="1600" dirty="0">
              <a:solidFill>
                <a:srgbClr val="0086E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536" y="2703468"/>
            <a:ext cx="51540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D97FF"/>
                </a:solidFill>
              </a:rPr>
              <a:t>I. </a:t>
            </a:r>
            <a:r>
              <a:rPr lang="en-US" sz="1600" dirty="0" err="1" smtClean="0">
                <a:solidFill>
                  <a:srgbClr val="0D97FF"/>
                </a:solidFill>
              </a:rPr>
              <a:t>Aleiner</a:t>
            </a:r>
            <a:r>
              <a:rPr lang="en-US" sz="1600" dirty="0">
                <a:solidFill>
                  <a:srgbClr val="0D97FF"/>
                </a:solidFill>
              </a:rPr>
              <a:t>, </a:t>
            </a:r>
            <a:r>
              <a:rPr lang="en-US" sz="1600" dirty="0" smtClean="0">
                <a:solidFill>
                  <a:srgbClr val="0D97FF"/>
                </a:solidFill>
              </a:rPr>
              <a:t>B. </a:t>
            </a:r>
            <a:r>
              <a:rPr lang="en-US" sz="1600" dirty="0" err="1">
                <a:solidFill>
                  <a:srgbClr val="0D97FF"/>
                </a:solidFill>
              </a:rPr>
              <a:t>Altshuler</a:t>
            </a:r>
            <a:r>
              <a:rPr lang="en-US" sz="1600" dirty="0" smtClean="0">
                <a:solidFill>
                  <a:srgbClr val="0D97FF"/>
                </a:solidFill>
              </a:rPr>
              <a:t>, Y. </a:t>
            </a:r>
            <a:r>
              <a:rPr lang="en-US" sz="1600" dirty="0" err="1">
                <a:solidFill>
                  <a:srgbClr val="0D97FF"/>
                </a:solidFill>
              </a:rPr>
              <a:t>Rubo</a:t>
            </a:r>
            <a:r>
              <a:rPr lang="en-US" sz="1600" dirty="0">
                <a:solidFill>
                  <a:srgbClr val="0D97FF"/>
                </a:solidFill>
              </a:rPr>
              <a:t>, </a:t>
            </a:r>
            <a:r>
              <a:rPr lang="en-US" sz="1600" dirty="0" smtClean="0">
                <a:solidFill>
                  <a:srgbClr val="0D97FF"/>
                </a:solidFill>
              </a:rPr>
              <a:t> </a:t>
            </a:r>
            <a:r>
              <a:rPr lang="en-US" sz="1600" dirty="0">
                <a:solidFill>
                  <a:srgbClr val="0D97FF"/>
                </a:solidFill>
              </a:rPr>
              <a:t>Phys. </a:t>
            </a:r>
            <a:r>
              <a:rPr lang="en-US" sz="1600" dirty="0" smtClean="0">
                <a:solidFill>
                  <a:srgbClr val="0D97FF"/>
                </a:solidFill>
              </a:rPr>
              <a:t>Rev. B </a:t>
            </a:r>
            <a:r>
              <a:rPr lang="en-US" sz="1600" dirty="0">
                <a:solidFill>
                  <a:srgbClr val="0D97FF"/>
                </a:solidFill>
              </a:rPr>
              <a:t>85 (2012</a:t>
            </a:r>
            <a:r>
              <a:rPr lang="en-US" sz="1600" dirty="0" smtClean="0">
                <a:solidFill>
                  <a:srgbClr val="0D97FF"/>
                </a:solidFill>
              </a:rPr>
              <a:t>).</a:t>
            </a:r>
          </a:p>
          <a:p>
            <a:r>
              <a:rPr lang="en-US" sz="1600" dirty="0" smtClean="0">
                <a:solidFill>
                  <a:srgbClr val="0D97FF"/>
                </a:solidFill>
              </a:rPr>
              <a:t>M. </a:t>
            </a:r>
            <a:r>
              <a:rPr lang="en-US" sz="1600" dirty="0" err="1" smtClean="0">
                <a:solidFill>
                  <a:srgbClr val="0D97FF"/>
                </a:solidFill>
              </a:rPr>
              <a:t>Abbarchi</a:t>
            </a:r>
            <a:r>
              <a:rPr lang="en-US" sz="1600" dirty="0" smtClean="0">
                <a:solidFill>
                  <a:srgbClr val="0D97FF"/>
                </a:solidFill>
              </a:rPr>
              <a:t>,  </a:t>
            </a:r>
            <a:r>
              <a:rPr lang="en-US" sz="1600" dirty="0">
                <a:solidFill>
                  <a:srgbClr val="0D97FF"/>
                </a:solidFill>
              </a:rPr>
              <a:t>et al. </a:t>
            </a:r>
            <a:r>
              <a:rPr lang="en-US" sz="1600" dirty="0" smtClean="0">
                <a:solidFill>
                  <a:srgbClr val="0D97FF"/>
                </a:solidFill>
              </a:rPr>
              <a:t> </a:t>
            </a:r>
            <a:r>
              <a:rPr lang="en-US" sz="1600" dirty="0">
                <a:solidFill>
                  <a:srgbClr val="0D97FF"/>
                </a:solidFill>
              </a:rPr>
              <a:t>Nat. Phys. 9, </a:t>
            </a:r>
            <a:r>
              <a:rPr lang="en-US" sz="1600" dirty="0" smtClean="0">
                <a:solidFill>
                  <a:srgbClr val="0D97FF"/>
                </a:solidFill>
              </a:rPr>
              <a:t>275 (</a:t>
            </a:r>
            <a:r>
              <a:rPr lang="en-US" sz="1600" dirty="0">
                <a:solidFill>
                  <a:srgbClr val="0D97FF"/>
                </a:solidFill>
              </a:rPr>
              <a:t>2013).</a:t>
            </a:r>
          </a:p>
          <a:p>
            <a:r>
              <a:rPr lang="en-US" sz="1600" dirty="0" smtClean="0">
                <a:solidFill>
                  <a:srgbClr val="0D97FF"/>
                </a:solidFill>
              </a:rPr>
              <a:t> K. </a:t>
            </a:r>
            <a:r>
              <a:rPr lang="en-US" sz="1600" dirty="0" err="1" smtClean="0">
                <a:solidFill>
                  <a:srgbClr val="0D97FF"/>
                </a:solidFill>
              </a:rPr>
              <a:t>Lagoudakis</a:t>
            </a:r>
            <a:r>
              <a:rPr lang="en-US" sz="1600" dirty="0">
                <a:solidFill>
                  <a:srgbClr val="0D97FF"/>
                </a:solidFill>
              </a:rPr>
              <a:t>, </a:t>
            </a:r>
            <a:r>
              <a:rPr lang="en-US" sz="1600" dirty="0" smtClean="0">
                <a:solidFill>
                  <a:srgbClr val="0D97FF"/>
                </a:solidFill>
              </a:rPr>
              <a:t> et al, </a:t>
            </a:r>
            <a:r>
              <a:rPr lang="en-US" sz="1600" dirty="0">
                <a:solidFill>
                  <a:srgbClr val="0D97FF"/>
                </a:solidFill>
              </a:rPr>
              <a:t>Phys. Rev. </a:t>
            </a:r>
            <a:r>
              <a:rPr lang="en-US" sz="1600" dirty="0" err="1">
                <a:solidFill>
                  <a:srgbClr val="0D97FF"/>
                </a:solidFill>
              </a:rPr>
              <a:t>Lett</a:t>
            </a:r>
            <a:r>
              <a:rPr lang="en-US" sz="1600" dirty="0">
                <a:solidFill>
                  <a:srgbClr val="0D97FF"/>
                </a:solidFill>
              </a:rPr>
              <a:t>. 105, 120403 (2010).</a:t>
            </a:r>
          </a:p>
          <a:p>
            <a:r>
              <a:rPr lang="it-IT" sz="1600" dirty="0" smtClean="0">
                <a:solidFill>
                  <a:srgbClr val="0D97FF"/>
                </a:solidFill>
              </a:rPr>
              <a:t>L.  </a:t>
            </a:r>
            <a:r>
              <a:rPr lang="it-IT" sz="1600" dirty="0">
                <a:solidFill>
                  <a:srgbClr val="0D97FF"/>
                </a:solidFill>
              </a:rPr>
              <a:t>Dominici, </a:t>
            </a:r>
            <a:r>
              <a:rPr lang="it-IT" sz="1600" dirty="0" smtClean="0">
                <a:solidFill>
                  <a:srgbClr val="0D97FF"/>
                </a:solidFill>
              </a:rPr>
              <a:t> et al, </a:t>
            </a:r>
            <a:r>
              <a:rPr lang="fr-FR" sz="1600" dirty="0" smtClean="0">
                <a:solidFill>
                  <a:srgbClr val="0D97FF"/>
                </a:solidFill>
              </a:rPr>
              <a:t> </a:t>
            </a:r>
            <a:r>
              <a:rPr lang="fr-FR" sz="1600" dirty="0">
                <a:solidFill>
                  <a:srgbClr val="0D97FF"/>
                </a:solidFill>
              </a:rPr>
              <a:t>Phys. Rev. B 78 (2008).</a:t>
            </a:r>
          </a:p>
          <a:p>
            <a:r>
              <a:rPr lang="en-US" sz="1600" dirty="0" smtClean="0">
                <a:solidFill>
                  <a:srgbClr val="0D97FF"/>
                </a:solidFill>
              </a:rPr>
              <a:t>M. </a:t>
            </a:r>
            <a:r>
              <a:rPr lang="en-US" sz="1600" dirty="0" err="1" smtClean="0">
                <a:solidFill>
                  <a:srgbClr val="0D97FF"/>
                </a:solidFill>
              </a:rPr>
              <a:t>Borgh</a:t>
            </a:r>
            <a:r>
              <a:rPr lang="en-US" sz="1600" dirty="0">
                <a:solidFill>
                  <a:srgbClr val="0D97FF"/>
                </a:solidFill>
              </a:rPr>
              <a:t>, </a:t>
            </a:r>
            <a:r>
              <a:rPr lang="en-US" sz="1600" dirty="0" smtClean="0">
                <a:solidFill>
                  <a:srgbClr val="0D97FF"/>
                </a:solidFill>
              </a:rPr>
              <a:t> J. </a:t>
            </a:r>
            <a:r>
              <a:rPr lang="en-US" sz="1600" dirty="0">
                <a:solidFill>
                  <a:srgbClr val="0D97FF"/>
                </a:solidFill>
              </a:rPr>
              <a:t>Keeling, J. &amp; </a:t>
            </a:r>
            <a:r>
              <a:rPr lang="en-US" sz="1600" dirty="0" smtClean="0">
                <a:solidFill>
                  <a:srgbClr val="0D97FF"/>
                </a:solidFill>
              </a:rPr>
              <a:t>N. </a:t>
            </a:r>
            <a:r>
              <a:rPr lang="en-US" sz="1600" dirty="0" err="1" smtClean="0">
                <a:solidFill>
                  <a:srgbClr val="0D97FF"/>
                </a:solidFill>
              </a:rPr>
              <a:t>Berloff</a:t>
            </a:r>
            <a:r>
              <a:rPr lang="en-US" sz="1600" dirty="0">
                <a:solidFill>
                  <a:srgbClr val="0D97FF"/>
                </a:solidFill>
              </a:rPr>
              <a:t>, </a:t>
            </a:r>
            <a:r>
              <a:rPr lang="en-US" sz="1600" dirty="0" smtClean="0">
                <a:solidFill>
                  <a:srgbClr val="0D97FF"/>
                </a:solidFill>
              </a:rPr>
              <a:t>  </a:t>
            </a:r>
            <a:r>
              <a:rPr lang="en-US" sz="1600" dirty="0">
                <a:solidFill>
                  <a:srgbClr val="0D97FF"/>
                </a:solidFill>
              </a:rPr>
              <a:t>Phys. Rev. B 81 (2010).</a:t>
            </a:r>
            <a:endParaRPr lang="en-US" sz="1600" dirty="0" smtClean="0">
              <a:solidFill>
                <a:srgbClr val="0D97FF"/>
              </a:solidFill>
            </a:endParaRPr>
          </a:p>
          <a:p>
            <a:endParaRPr lang="en-US" sz="1600" dirty="0">
              <a:solidFill>
                <a:srgbClr val="0D97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187" y="2254332"/>
            <a:ext cx="6783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Josephson junctions in non-equilibrium </a:t>
            </a:r>
            <a:r>
              <a:rPr lang="en-US" sz="2000" b="1" dirty="0" err="1" smtClean="0"/>
              <a:t>Exiton-polariton</a:t>
            </a:r>
            <a:r>
              <a:rPr lang="en-US" sz="2000" b="1" dirty="0" smtClean="0"/>
              <a:t> BECs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200580" y="4236887"/>
            <a:ext cx="3489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What is happen at equilibrium and 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at 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relatively high temperatures ? 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55951" y="5968589"/>
            <a:ext cx="3641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1600" dirty="0" smtClean="0">
                <a:solidFill>
                  <a:srgbClr val="0D97FF"/>
                </a:solidFill>
              </a:rPr>
              <a:t>Larkin</a:t>
            </a:r>
            <a:r>
              <a:rPr lang="en-US" sz="1600" dirty="0">
                <a:solidFill>
                  <a:srgbClr val="0D97FF"/>
                </a:solidFill>
              </a:rPr>
              <a:t>, </a:t>
            </a:r>
            <a:r>
              <a:rPr lang="en-US" sz="1600" dirty="0" smtClean="0">
                <a:solidFill>
                  <a:srgbClr val="0D97FF"/>
                </a:solidFill>
              </a:rPr>
              <a:t> </a:t>
            </a:r>
            <a:r>
              <a:rPr lang="en-US" sz="1600" dirty="0">
                <a:solidFill>
                  <a:srgbClr val="0D97FF"/>
                </a:solidFill>
              </a:rPr>
              <a:t>&amp; </a:t>
            </a:r>
            <a:r>
              <a:rPr lang="en-US" sz="1600" dirty="0" smtClean="0">
                <a:solidFill>
                  <a:srgbClr val="0D97FF"/>
                </a:solidFill>
              </a:rPr>
              <a:t>Y. </a:t>
            </a:r>
            <a:r>
              <a:rPr lang="en-US" sz="1600" dirty="0" err="1" smtClean="0">
                <a:solidFill>
                  <a:srgbClr val="0D97FF"/>
                </a:solidFill>
              </a:rPr>
              <a:t>Ovchinnikov</a:t>
            </a:r>
            <a:r>
              <a:rPr lang="en-US" sz="1600" dirty="0" smtClean="0">
                <a:solidFill>
                  <a:srgbClr val="0D97FF"/>
                </a:solidFill>
              </a:rPr>
              <a:t>. </a:t>
            </a:r>
          </a:p>
          <a:p>
            <a:r>
              <a:rPr lang="en-US" sz="1600" dirty="0" err="1" smtClean="0">
                <a:solidFill>
                  <a:srgbClr val="0D97FF"/>
                </a:solidFill>
              </a:rPr>
              <a:t>Sov</a:t>
            </a:r>
            <a:r>
              <a:rPr lang="en-US" sz="1600" dirty="0">
                <a:solidFill>
                  <a:srgbClr val="0D97FF"/>
                </a:solidFill>
              </a:rPr>
              <a:t>. JETP Letts., issue 37/7, p. 322 </a:t>
            </a:r>
            <a:r>
              <a:rPr lang="en-US" sz="1600" dirty="0" smtClean="0">
                <a:solidFill>
                  <a:srgbClr val="0D97FF"/>
                </a:solidFill>
              </a:rPr>
              <a:t>(1983).</a:t>
            </a:r>
            <a:endParaRPr lang="en-US" sz="1600" dirty="0">
              <a:solidFill>
                <a:srgbClr val="0D97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79534" y="5582523"/>
            <a:ext cx="307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Dissipative tunneling problem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09161" y="4909193"/>
            <a:ext cx="3446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86EA"/>
                </a:solidFill>
              </a:rPr>
              <a:t>M. E. </a:t>
            </a:r>
            <a:r>
              <a:rPr lang="en-US" sz="1600" dirty="0" err="1" smtClean="0">
                <a:solidFill>
                  <a:srgbClr val="0086EA"/>
                </a:solidFill>
              </a:rPr>
              <a:t>Lebedev</a:t>
            </a:r>
            <a:r>
              <a:rPr lang="en-US" sz="1600" dirty="0" smtClean="0">
                <a:solidFill>
                  <a:srgbClr val="0086EA"/>
                </a:solidFill>
              </a:rPr>
              <a:t>, A </a:t>
            </a:r>
            <a:r>
              <a:rPr lang="en-US" sz="1600" dirty="0" err="1" smtClean="0">
                <a:solidFill>
                  <a:srgbClr val="0086EA"/>
                </a:solidFill>
              </a:rPr>
              <a:t>Kavokin</a:t>
            </a:r>
            <a:r>
              <a:rPr lang="en-US" sz="1600" dirty="0" smtClean="0">
                <a:solidFill>
                  <a:srgbClr val="0086EA"/>
                </a:solidFill>
              </a:rPr>
              <a:t>,  A. </a:t>
            </a:r>
            <a:r>
              <a:rPr lang="en-US" sz="1600" dirty="0" err="1" smtClean="0">
                <a:solidFill>
                  <a:srgbClr val="0086EA"/>
                </a:solidFill>
              </a:rPr>
              <a:t>Alodjants</a:t>
            </a:r>
            <a:r>
              <a:rPr lang="en-US" sz="1600" dirty="0" smtClean="0">
                <a:solidFill>
                  <a:srgbClr val="0086EA"/>
                </a:solidFill>
              </a:rPr>
              <a:t>,</a:t>
            </a:r>
          </a:p>
          <a:p>
            <a:r>
              <a:rPr lang="en-US" sz="1600" dirty="0" smtClean="0">
                <a:solidFill>
                  <a:srgbClr val="0086EA"/>
                </a:solidFill>
              </a:rPr>
              <a:t>  et al,  Scientific Reports, 2017</a:t>
            </a:r>
            <a:endParaRPr lang="en-US" sz="1600" dirty="0">
              <a:solidFill>
                <a:srgbClr val="0086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26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0" y="635000"/>
            <a:ext cx="7620000" cy="715962"/>
          </a:xfrm>
        </p:spPr>
        <p:txBody>
          <a:bodyPr>
            <a:normAutofit/>
          </a:bodyPr>
          <a:lstStyle/>
          <a:p>
            <a:pPr algn="ctr"/>
            <a:r>
              <a:rPr lang="en-US" sz="2400" spc="0" dirty="0" smtClean="0">
                <a:ln w="1905"/>
                <a:solidFill>
                  <a:srgbClr val="1A9437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Rabi-Oscillations in </a:t>
            </a:r>
            <a:r>
              <a:rPr lang="en-US" sz="2400" spc="0" dirty="0" err="1" smtClean="0">
                <a:ln w="1905"/>
                <a:solidFill>
                  <a:srgbClr val="1A9437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Polariton</a:t>
            </a:r>
            <a:r>
              <a:rPr lang="en-US" sz="2400" spc="0" dirty="0" smtClean="0">
                <a:ln w="1905"/>
                <a:solidFill>
                  <a:srgbClr val="1A9437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System </a:t>
            </a:r>
            <a:endParaRPr lang="ru-RU" sz="2400" spc="0" dirty="0">
              <a:ln w="1905"/>
              <a:solidFill>
                <a:srgbClr val="1A9437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5" name="Picture 2" descr="F:\работа\конференции и семинары\Школа-2014\только ветк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33500"/>
            <a:ext cx="285044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688" y="1779646"/>
            <a:ext cx="1133823" cy="45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401" y="3009899"/>
            <a:ext cx="1079110" cy="433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4495800" y="1779646"/>
          <a:ext cx="13716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589" name="Equation" r:id="rId6" imgW="1447560" imgH="380880" progId="Equation.DSMT4">
                  <p:embed/>
                </p:oleObj>
              </mc:Choice>
              <mc:Fallback>
                <p:oleObj name="Equation" r:id="rId6" imgW="144756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779646"/>
                        <a:ext cx="13716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4495800" y="3009899"/>
          <a:ext cx="13716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590" name="Equation" r:id="rId8" imgW="1434960" imgH="368280" progId="Equation.DSMT4">
                  <p:embed/>
                </p:oleObj>
              </mc:Choice>
              <mc:Fallback>
                <p:oleObj name="Equation" r:id="rId8" imgW="143496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3009899"/>
                        <a:ext cx="13716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Группа 9"/>
          <p:cNvGrpSpPr/>
          <p:nvPr/>
        </p:nvGrpSpPr>
        <p:grpSpPr>
          <a:xfrm>
            <a:off x="611560" y="3733800"/>
            <a:ext cx="7846641" cy="1896308"/>
            <a:chOff x="765023" y="3765813"/>
            <a:chExt cx="7846641" cy="1896308"/>
          </a:xfrm>
        </p:grpSpPr>
        <p:graphicFrame>
          <p:nvGraphicFramePr>
            <p:cNvPr id="11" name="Объект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64959740"/>
                </p:ext>
              </p:extLst>
            </p:nvPr>
          </p:nvGraphicFramePr>
          <p:xfrm>
            <a:off x="2263614" y="3765813"/>
            <a:ext cx="2385649" cy="406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591" name="Equation" r:id="rId10" imgW="1562040" imgH="266400" progId="Equation.DSMT4">
                    <p:embed/>
                  </p:oleObj>
                </mc:Choice>
                <mc:Fallback>
                  <p:oleObj name="Equation" r:id="rId10" imgW="156204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3614" y="3765813"/>
                          <a:ext cx="2385649" cy="4061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Объект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76997005"/>
                </p:ext>
              </p:extLst>
            </p:nvPr>
          </p:nvGraphicFramePr>
          <p:xfrm>
            <a:off x="765023" y="5185077"/>
            <a:ext cx="5311090" cy="4770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592" name="Equation" r:id="rId12" imgW="4241520" imgH="380880" progId="Equation.DSMT4">
                    <p:embed/>
                  </p:oleObj>
                </mc:Choice>
                <mc:Fallback>
                  <p:oleObj name="Equation" r:id="rId12" imgW="4241520" imgH="380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5023" y="5185077"/>
                          <a:ext cx="5311090" cy="47704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Объект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76374963"/>
                </p:ext>
              </p:extLst>
            </p:nvPr>
          </p:nvGraphicFramePr>
          <p:xfrm>
            <a:off x="808923" y="4375413"/>
            <a:ext cx="2538941" cy="7219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593" name="Equation" r:id="rId14" imgW="2679480" imgH="761760" progId="Equation.DSMT4">
                    <p:embed/>
                  </p:oleObj>
                </mc:Choice>
                <mc:Fallback>
                  <p:oleObj name="Equation" r:id="rId14" imgW="2679480" imgH="7617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8923" y="4375413"/>
                          <a:ext cx="2538941" cy="72197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>
              <a:off x="3420568" y="4586198"/>
              <a:ext cx="16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- </a:t>
              </a:r>
              <a:r>
                <a:rPr lang="en-US" dirty="0" smtClean="0"/>
                <a:t>Density matrix</a:t>
              </a:r>
              <a:endParaRPr lang="ru-RU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20863" y="4530545"/>
              <a:ext cx="2590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Rabi oscillations </a:t>
              </a:r>
              <a:endParaRPr lang="ru-RU" dirty="0"/>
            </a:p>
          </p:txBody>
        </p:sp>
        <p:cxnSp>
          <p:nvCxnSpPr>
            <p:cNvPr id="17" name="Прямая со стрелкой 16"/>
            <p:cNvCxnSpPr/>
            <p:nvPr/>
          </p:nvCxnSpPr>
          <p:spPr>
            <a:xfrm flipH="1">
              <a:off x="6097002" y="5003065"/>
              <a:ext cx="490686" cy="2880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Группа 17"/>
          <p:cNvGrpSpPr/>
          <p:nvPr/>
        </p:nvGrpSpPr>
        <p:grpSpPr>
          <a:xfrm>
            <a:off x="457200" y="5637500"/>
            <a:ext cx="7924800" cy="925225"/>
            <a:chOff x="861723" y="5528885"/>
            <a:chExt cx="7924800" cy="925225"/>
          </a:xfrm>
        </p:grpSpPr>
        <p:sp>
          <p:nvSpPr>
            <p:cNvPr id="19" name="TextBox 18"/>
            <p:cNvSpPr txBox="1"/>
            <p:nvPr/>
          </p:nvSpPr>
          <p:spPr>
            <a:xfrm>
              <a:off x="1376073" y="5695156"/>
              <a:ext cx="2969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The </a:t>
              </a:r>
              <a:r>
                <a:rPr lang="en-US" dirty="0" err="1" smtClean="0"/>
                <a:t>polariton</a:t>
              </a:r>
              <a:r>
                <a:rPr lang="en-US" dirty="0" smtClean="0"/>
                <a:t> state relaxes as </a:t>
              </a:r>
              <a:endParaRPr lang="ru-RU" dirty="0"/>
            </a:p>
          </p:txBody>
        </p:sp>
        <p:graphicFrame>
          <p:nvGraphicFramePr>
            <p:cNvPr id="20" name="Объект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78491688"/>
                </p:ext>
              </p:extLst>
            </p:nvPr>
          </p:nvGraphicFramePr>
          <p:xfrm>
            <a:off x="4505093" y="5528885"/>
            <a:ext cx="1219200" cy="523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594" name="Equation" r:id="rId16" imgW="825142" imgH="355446" progId="Equation.DSMT4">
                    <p:embed/>
                  </p:oleObj>
                </mc:Choice>
                <mc:Fallback>
                  <p:oleObj name="Equation" r:id="rId16" imgW="825142" imgH="355446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05093" y="5528885"/>
                          <a:ext cx="1219200" cy="5238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Прямоугольник 20"/>
            <p:cNvSpPr/>
            <p:nvPr/>
          </p:nvSpPr>
          <p:spPr>
            <a:xfrm>
              <a:off x="2608965" y="6115556"/>
              <a:ext cx="617755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/>
                <a:t>.</a:t>
              </a:r>
              <a:endParaRPr lang="ru-RU" sz="1600" dirty="0"/>
            </a:p>
          </p:txBody>
        </p:sp>
        <p:graphicFrame>
          <p:nvGraphicFramePr>
            <p:cNvPr id="22" name="Объект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83078579"/>
                </p:ext>
              </p:extLst>
            </p:nvPr>
          </p:nvGraphicFramePr>
          <p:xfrm>
            <a:off x="861723" y="6114256"/>
            <a:ext cx="914400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595" name="Equation" r:id="rId18" imgW="914400" imgH="330120" progId="Equation.DSMT4">
                    <p:embed/>
                  </p:oleObj>
                </mc:Choice>
                <mc:Fallback>
                  <p:oleObj name="Equation" r:id="rId18" imgW="914400" imgH="3301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1723" y="6114256"/>
                          <a:ext cx="914400" cy="330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5" name="Прямоугольник 24"/>
          <p:cNvSpPr/>
          <p:nvPr/>
        </p:nvSpPr>
        <p:spPr>
          <a:xfrm>
            <a:off x="1085499" y="6205954"/>
            <a:ext cx="701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	-  time of  decay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972217" y="76095"/>
            <a:ext cx="5130839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500"/>
              </a:lnSpc>
            </a:pPr>
            <a:r>
              <a:rPr lang="en-US" sz="1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9th Russian-French </a:t>
            </a:r>
            <a:r>
              <a:rPr lang="en-US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Workshop on </a:t>
            </a:r>
          </a:p>
          <a:p>
            <a:pPr algn="r">
              <a:lnSpc>
                <a:spcPts val="1500"/>
              </a:lnSpc>
            </a:pPr>
            <a:r>
              <a:rPr lang="en-US" sz="14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Nanosciences</a:t>
            </a:r>
            <a:r>
              <a:rPr lang="en-US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and  Nanotechnologies </a:t>
            </a:r>
          </a:p>
          <a:p>
            <a:pPr algn="r">
              <a:lnSpc>
                <a:spcPts val="1500"/>
              </a:lnSpc>
            </a:pPr>
            <a:r>
              <a:rPr lang="en-US" sz="14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Suzdal</a:t>
            </a:r>
            <a:r>
              <a:rPr lang="en-US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3-7 October,   2017</a:t>
            </a:r>
            <a:endParaRPr lang="en-US" sz="1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171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2569" y="3921647"/>
            <a:ext cx="2339323" cy="711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281" y="5534438"/>
            <a:ext cx="2959408" cy="439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742013" y="4866261"/>
            <a:ext cx="1662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Excitonic</a:t>
            </a:r>
            <a:r>
              <a:rPr lang="en-US" sz="2000" dirty="0" smtClean="0"/>
              <a:t> Field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314212" y="4146467"/>
            <a:ext cx="1781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Photonic  Field 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107964" y="5494012"/>
            <a:ext cx="3934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Excitonic</a:t>
            </a:r>
            <a:r>
              <a:rPr lang="en-US" sz="2000" dirty="0" smtClean="0"/>
              <a:t> Reservoir Particle Number </a:t>
            </a:r>
            <a:endParaRPr lang="ru-RU" sz="2000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6127856" y="4820534"/>
            <a:ext cx="382137" cy="3548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6730077" y="4147363"/>
            <a:ext cx="382137" cy="3548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4219408" y="5539429"/>
            <a:ext cx="382137" cy="3548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47869" y="6049274"/>
            <a:ext cx="3691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A9437"/>
                </a:solidFill>
              </a:rPr>
              <a:t>Stimulated scattering from </a:t>
            </a:r>
            <a:r>
              <a:rPr lang="en-US" dirty="0" err="1" smtClean="0">
                <a:solidFill>
                  <a:srgbClr val="1A9437"/>
                </a:solidFill>
              </a:rPr>
              <a:t>reservour</a:t>
            </a:r>
            <a:r>
              <a:rPr lang="en-US" dirty="0" smtClean="0">
                <a:solidFill>
                  <a:srgbClr val="1A9437"/>
                </a:solidFill>
              </a:rPr>
              <a:t> </a:t>
            </a:r>
            <a:endParaRPr lang="ru-RU" dirty="0">
              <a:solidFill>
                <a:srgbClr val="1A9437"/>
              </a:solidFill>
            </a:endParaRPr>
          </a:p>
        </p:txBody>
      </p:sp>
      <p:pic>
        <p:nvPicPr>
          <p:cNvPr id="5428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504" y="4795051"/>
            <a:ext cx="5323822" cy="56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трелка вправо 20"/>
          <p:cNvSpPr/>
          <p:nvPr/>
        </p:nvSpPr>
        <p:spPr>
          <a:xfrm rot="16200000">
            <a:off x="1285490" y="5945008"/>
            <a:ext cx="382137" cy="3548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1136633" y="6414454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Pump</a:t>
            </a:r>
            <a:endParaRPr lang="ru-RU" dirty="0"/>
          </a:p>
        </p:txBody>
      </p:sp>
      <p:pic>
        <p:nvPicPr>
          <p:cNvPr id="54283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89420" y="6387159"/>
            <a:ext cx="18023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4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56260" y="6376280"/>
            <a:ext cx="1871595" cy="343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03" y="1868396"/>
            <a:ext cx="3968728" cy="252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59129" y="844261"/>
            <a:ext cx="79576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635"/>
                </a:solidFill>
                <a:latin typeface="Comic Sans MS" pitchFamily="66" charset="0"/>
              </a:rPr>
              <a:t>Permanent Rabi Oscillations with </a:t>
            </a:r>
            <a:r>
              <a:rPr lang="en-US" sz="2400" b="1" dirty="0" err="1">
                <a:solidFill>
                  <a:srgbClr val="007635"/>
                </a:solidFill>
                <a:latin typeface="Comic Sans MS" pitchFamily="66" charset="0"/>
              </a:rPr>
              <a:t>E</a:t>
            </a:r>
            <a:r>
              <a:rPr lang="en-US" sz="2400" b="1" dirty="0" err="1" smtClean="0">
                <a:solidFill>
                  <a:srgbClr val="007635"/>
                </a:solidFill>
                <a:latin typeface="Comic Sans MS" pitchFamily="66" charset="0"/>
              </a:rPr>
              <a:t>xciton</a:t>
            </a:r>
            <a:r>
              <a:rPr lang="en-US" sz="2400" b="1" dirty="0" smtClean="0">
                <a:solidFill>
                  <a:srgbClr val="007635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007635"/>
                </a:solidFill>
                <a:latin typeface="Comic Sans MS" pitchFamily="66" charset="0"/>
              </a:rPr>
              <a:t>P</a:t>
            </a:r>
            <a:r>
              <a:rPr lang="en-US" sz="2400" b="1" dirty="0" err="1" smtClean="0">
                <a:solidFill>
                  <a:srgbClr val="007635"/>
                </a:solidFill>
                <a:latin typeface="Comic Sans MS" pitchFamily="66" charset="0"/>
              </a:rPr>
              <a:t>olaritons</a:t>
            </a:r>
            <a:r>
              <a:rPr lang="en-US" sz="2400" b="1" dirty="0" smtClean="0">
                <a:solidFill>
                  <a:srgbClr val="007635"/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007635"/>
                </a:solidFill>
                <a:latin typeface="Comic Sans MS" pitchFamily="66" charset="0"/>
              </a:rPr>
              <a:t>Possessing   Dynamical PT-symmetry </a:t>
            </a:r>
            <a:endParaRPr lang="en-US" sz="2400" b="1" dirty="0">
              <a:solidFill>
                <a:srgbClr val="007635"/>
              </a:solidFill>
              <a:latin typeface="Comic Sans MS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7097" y="1886939"/>
            <a:ext cx="5272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Sketch </a:t>
            </a:r>
            <a:endParaRPr lang="ru-RU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00858" y="4229723"/>
            <a:ext cx="2094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00"/>
                </a:solidFill>
              </a:rPr>
              <a:t>Exciton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Reservour</a:t>
            </a:r>
            <a:endParaRPr lang="ru-RU" sz="2000" b="1" dirty="0">
              <a:solidFill>
                <a:srgbClr val="0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718247" y="3226839"/>
            <a:ext cx="5272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Basic 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Equations</a:t>
            </a:r>
            <a:endParaRPr lang="ru-RU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" name="Правая фигурная скобка 25"/>
          <p:cNvSpPr/>
          <p:nvPr/>
        </p:nvSpPr>
        <p:spPr>
          <a:xfrm rot="17221112">
            <a:off x="3102840" y="1966636"/>
            <a:ext cx="287673" cy="831388"/>
          </a:xfrm>
          <a:prstGeom prst="rightBrace">
            <a:avLst>
              <a:gd name="adj1" fmla="val 8333"/>
              <a:gd name="adj2" fmla="val 46831"/>
            </a:avLst>
          </a:prstGeom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 rotWithShape="1">
          <a:blip r:embed="rId2"/>
          <a:srcRect l="82280" t="28422" r="7948" b="35789"/>
          <a:stretch/>
        </p:blipFill>
        <p:spPr bwMode="auto">
          <a:xfrm>
            <a:off x="3193727" y="1934897"/>
            <a:ext cx="333376" cy="371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708420" y="1946306"/>
            <a:ext cx="3972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rgbClr val="0086EA"/>
                </a:solidFill>
              </a:rPr>
              <a:t>I. Yu. </a:t>
            </a:r>
            <a:r>
              <a:rPr lang="en-US" dirty="0" err="1">
                <a:solidFill>
                  <a:srgbClr val="0086EA"/>
                </a:solidFill>
              </a:rPr>
              <a:t>Chestnov</a:t>
            </a:r>
            <a:r>
              <a:rPr lang="en-US" dirty="0">
                <a:solidFill>
                  <a:srgbClr val="0086EA"/>
                </a:solidFill>
              </a:rPr>
              <a:t>, S. S. </a:t>
            </a:r>
            <a:r>
              <a:rPr lang="en-US" dirty="0" err="1">
                <a:solidFill>
                  <a:srgbClr val="0086EA"/>
                </a:solidFill>
              </a:rPr>
              <a:t>Demirchyan</a:t>
            </a:r>
            <a:r>
              <a:rPr lang="en-US" dirty="0">
                <a:solidFill>
                  <a:srgbClr val="0086EA"/>
                </a:solidFill>
              </a:rPr>
              <a:t>, A. P. </a:t>
            </a:r>
            <a:r>
              <a:rPr lang="en-US" dirty="0" err="1">
                <a:solidFill>
                  <a:srgbClr val="0086EA"/>
                </a:solidFill>
              </a:rPr>
              <a:t>Alodjants</a:t>
            </a:r>
            <a:r>
              <a:rPr lang="en-US" dirty="0">
                <a:solidFill>
                  <a:srgbClr val="0086EA"/>
                </a:solidFill>
              </a:rPr>
              <a:t>, Yuri G. </a:t>
            </a:r>
            <a:r>
              <a:rPr lang="en-US" dirty="0" err="1">
                <a:solidFill>
                  <a:srgbClr val="0086EA"/>
                </a:solidFill>
              </a:rPr>
              <a:t>Rubo</a:t>
            </a:r>
            <a:r>
              <a:rPr lang="en-US" dirty="0">
                <a:solidFill>
                  <a:srgbClr val="0086EA"/>
                </a:solidFill>
              </a:rPr>
              <a:t>, A. V. </a:t>
            </a:r>
            <a:r>
              <a:rPr lang="en-US" dirty="0" err="1">
                <a:solidFill>
                  <a:srgbClr val="0086EA"/>
                </a:solidFill>
              </a:rPr>
              <a:t>Kavokin</a:t>
            </a:r>
            <a:r>
              <a:rPr lang="en-US" dirty="0">
                <a:solidFill>
                  <a:srgbClr val="0086EA"/>
                </a:solidFill>
              </a:rPr>
              <a:t>, </a:t>
            </a:r>
            <a:r>
              <a:rPr lang="en-US" dirty="0" smtClean="0">
                <a:solidFill>
                  <a:srgbClr val="0086EA"/>
                </a:solidFill>
              </a:rPr>
              <a:t> </a:t>
            </a:r>
            <a:r>
              <a:rPr lang="en-US" dirty="0">
                <a:solidFill>
                  <a:srgbClr val="0086EA"/>
                </a:solidFill>
              </a:rPr>
              <a:t>Scientific Reports </a:t>
            </a:r>
            <a:r>
              <a:rPr lang="en-US" dirty="0" smtClean="0">
                <a:solidFill>
                  <a:srgbClr val="0086EA"/>
                </a:solidFill>
              </a:rPr>
              <a:t>  </a:t>
            </a:r>
            <a:r>
              <a:rPr lang="en-US" dirty="0">
                <a:solidFill>
                  <a:srgbClr val="0086EA"/>
                </a:solidFill>
              </a:rPr>
              <a:t>Vol.6, </a:t>
            </a:r>
            <a:r>
              <a:rPr lang="en-US" dirty="0" smtClean="0">
                <a:solidFill>
                  <a:srgbClr val="0086EA"/>
                </a:solidFill>
              </a:rPr>
              <a:t>p.9551</a:t>
            </a:r>
            <a:r>
              <a:rPr lang="en-US" dirty="0">
                <a:solidFill>
                  <a:srgbClr val="0086EA"/>
                </a:solidFill>
              </a:rPr>
              <a:t> </a:t>
            </a:r>
            <a:r>
              <a:rPr lang="en-US" dirty="0" smtClean="0">
                <a:solidFill>
                  <a:srgbClr val="0086EA"/>
                </a:solidFill>
              </a:rPr>
              <a:t> (</a:t>
            </a:r>
            <a:r>
              <a:rPr lang="ru-RU" dirty="0" smtClean="0">
                <a:solidFill>
                  <a:srgbClr val="0086EA"/>
                </a:solidFill>
              </a:rPr>
              <a:t>2016</a:t>
            </a:r>
            <a:r>
              <a:rPr lang="en-US" dirty="0" smtClean="0">
                <a:solidFill>
                  <a:srgbClr val="0086EA"/>
                </a:solidFill>
              </a:rPr>
              <a:t>)</a:t>
            </a:r>
            <a:r>
              <a:rPr lang="ru-RU" dirty="0" smtClean="0">
                <a:solidFill>
                  <a:srgbClr val="0086EA"/>
                </a:solidFill>
              </a:rPr>
              <a:t> </a:t>
            </a:r>
            <a:endParaRPr lang="en-US" dirty="0">
              <a:solidFill>
                <a:srgbClr val="0086EA"/>
              </a:solidFill>
            </a:endParaRPr>
          </a:p>
          <a:p>
            <a:endParaRPr lang="en-US" dirty="0">
              <a:solidFill>
                <a:srgbClr val="0086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9354" y="773011"/>
            <a:ext cx="3643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635"/>
                </a:solidFill>
                <a:latin typeface="Comic Sans MS" pitchFamily="66" charset="0"/>
              </a:rPr>
              <a:t>PT-symmetry in Optics</a:t>
            </a:r>
            <a:endParaRPr lang="en-US" sz="2400" b="1" dirty="0">
              <a:solidFill>
                <a:srgbClr val="007635"/>
              </a:solidFill>
              <a:latin typeface="Comic Sans MS" pitchFamily="66" charset="0"/>
            </a:endParaRPr>
          </a:p>
        </p:txBody>
      </p:sp>
      <p:pic>
        <p:nvPicPr>
          <p:cNvPr id="385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62" y="1684966"/>
            <a:ext cx="2541222" cy="224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05" y="1160873"/>
            <a:ext cx="3851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Tunnely</a:t>
            </a:r>
            <a:r>
              <a:rPr lang="en-US" sz="2400" b="1" dirty="0" smtClean="0">
                <a:solidFill>
                  <a:srgbClr val="0000FF"/>
                </a:solidFill>
              </a:rPr>
              <a:t> coupled waveguides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27479" y="1662585"/>
            <a:ext cx="60894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 </a:t>
            </a:r>
            <a:r>
              <a:rPr lang="en-US" dirty="0"/>
              <a:t>illustration of PT -symmetric dimer waveguide. </a:t>
            </a:r>
            <a:r>
              <a:rPr lang="en-US" dirty="0">
                <a:solidFill>
                  <a:srgbClr val="00CC00"/>
                </a:solidFill>
              </a:rPr>
              <a:t>The green </a:t>
            </a:r>
            <a:r>
              <a:rPr lang="en-US" dirty="0" smtClean="0">
                <a:solidFill>
                  <a:srgbClr val="00CC00"/>
                </a:solidFill>
              </a:rPr>
              <a:t>waveguide indicates </a:t>
            </a:r>
            <a:r>
              <a:rPr lang="en-US" dirty="0">
                <a:solidFill>
                  <a:srgbClr val="00CC00"/>
                </a:solidFill>
              </a:rPr>
              <a:t>associated </a:t>
            </a:r>
            <a:r>
              <a:rPr lang="en-US" b="1" dirty="0">
                <a:solidFill>
                  <a:srgbClr val="00CC00"/>
                </a:solidFill>
              </a:rPr>
              <a:t>optical loss</a:t>
            </a:r>
            <a:r>
              <a:rPr lang="en-US" b="1" dirty="0"/>
              <a:t> </a:t>
            </a:r>
            <a:r>
              <a:rPr lang="en-US" b="1" dirty="0" smtClean="0"/>
              <a:t>     </a:t>
            </a:r>
            <a:r>
              <a:rPr lang="en-US" dirty="0"/>
              <a:t>while </a:t>
            </a:r>
            <a:r>
              <a:rPr lang="en-US" dirty="0">
                <a:solidFill>
                  <a:srgbClr val="FF0000"/>
                </a:solidFill>
              </a:rPr>
              <a:t>the red waveguide involves an equivalent </a:t>
            </a:r>
            <a:r>
              <a:rPr lang="en-US" dirty="0" smtClean="0">
                <a:solidFill>
                  <a:srgbClr val="FF0000"/>
                </a:solidFill>
              </a:rPr>
              <a:t>amount of </a:t>
            </a:r>
            <a:r>
              <a:rPr lang="en-US" dirty="0">
                <a:solidFill>
                  <a:srgbClr val="FF0000"/>
                </a:solidFill>
              </a:rPr>
              <a:t>optical </a:t>
            </a:r>
            <a:r>
              <a:rPr lang="en-US" b="1" dirty="0" smtClean="0">
                <a:solidFill>
                  <a:srgbClr val="FF0000"/>
                </a:solidFill>
              </a:rPr>
              <a:t>gain</a:t>
            </a:r>
            <a:r>
              <a:rPr lang="en-US" dirty="0" smtClean="0">
                <a:solidFill>
                  <a:srgbClr val="FF0000"/>
                </a:solidFill>
              </a:rPr>
              <a:t>   </a:t>
            </a:r>
            <a:r>
              <a:rPr lang="en-US" dirty="0" smtClean="0"/>
              <a:t>-  . </a:t>
            </a:r>
            <a:r>
              <a:rPr lang="en-US" dirty="0"/>
              <a:t>Light is transferred from one waveguide to the other via </a:t>
            </a:r>
            <a:r>
              <a:rPr lang="en-US" dirty="0" smtClean="0"/>
              <a:t>evanescent coupling </a:t>
            </a:r>
            <a:r>
              <a:rPr lang="en-US" dirty="0"/>
              <a:t>.</a:t>
            </a:r>
          </a:p>
        </p:txBody>
      </p:sp>
      <p:pic>
        <p:nvPicPr>
          <p:cNvPr id="385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127" y="2221951"/>
            <a:ext cx="184638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5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882" y="2717006"/>
            <a:ext cx="316523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205" y="1964776"/>
            <a:ext cx="184638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6" y="3572806"/>
            <a:ext cx="350811" cy="48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5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4" y="3321701"/>
            <a:ext cx="498517" cy="36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5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652" y="2858906"/>
            <a:ext cx="2329962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76449" y="3212060"/>
            <a:ext cx="2348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Hamiltonian is 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385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27" y="3287701"/>
            <a:ext cx="334108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83935" y="339208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pic>
        <p:nvPicPr>
          <p:cNvPr id="385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45" y="4157166"/>
            <a:ext cx="8933407" cy="903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3865" y="5287281"/>
            <a:ext cx="1647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Eigenvalues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385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390" y="5096129"/>
            <a:ext cx="2836655" cy="771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3865" y="6047375"/>
            <a:ext cx="7881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sharp transition from a real to a complex spectrum that takes place at</a:t>
            </a:r>
          </a:p>
        </p:txBody>
      </p:sp>
      <p:pic>
        <p:nvPicPr>
          <p:cNvPr id="38503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79" y="6452421"/>
            <a:ext cx="7256073" cy="38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17693" y="5952376"/>
            <a:ext cx="8183986" cy="945105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Правая фигурная скобка 12"/>
          <p:cNvSpPr/>
          <p:nvPr/>
        </p:nvSpPr>
        <p:spPr>
          <a:xfrm rot="17221112">
            <a:off x="1607415" y="1904184"/>
            <a:ext cx="287673" cy="831388"/>
          </a:xfrm>
          <a:prstGeom prst="rightBrace">
            <a:avLst>
              <a:gd name="adj1" fmla="val 8333"/>
              <a:gd name="adj2" fmla="val 46831"/>
            </a:avLst>
          </a:prstGeom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14" y="1745701"/>
            <a:ext cx="316523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489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45588" y="785460"/>
            <a:ext cx="589456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1A9437"/>
                </a:solidFill>
                <a:latin typeface="Comic Sans MS" pitchFamily="66" charset="0"/>
              </a:rPr>
              <a:t>Rabi Oscillations Below </a:t>
            </a:r>
            <a:r>
              <a:rPr lang="en-US" sz="2600" b="1" dirty="0">
                <a:solidFill>
                  <a:srgbClr val="1A9437"/>
                </a:solidFill>
                <a:latin typeface="Comic Sans MS" pitchFamily="66" charset="0"/>
              </a:rPr>
              <a:t>T</a:t>
            </a:r>
            <a:r>
              <a:rPr lang="en-US" sz="2600" b="1" dirty="0" smtClean="0">
                <a:solidFill>
                  <a:srgbClr val="1A9437"/>
                </a:solidFill>
                <a:latin typeface="Comic Sans MS" pitchFamily="66" charset="0"/>
              </a:rPr>
              <a:t>hreshold  </a:t>
            </a:r>
            <a:endParaRPr lang="ru-RU" sz="2600" b="1" dirty="0">
              <a:solidFill>
                <a:srgbClr val="1A9437"/>
              </a:solidFill>
              <a:latin typeface="Comic Sans MS" pitchFamily="66" charset="0"/>
            </a:endParaRP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/>
          <a:srcRect l="50275"/>
          <a:stretch>
            <a:fillRect/>
          </a:stretch>
        </p:blipFill>
        <p:spPr bwMode="auto">
          <a:xfrm>
            <a:off x="5379630" y="1244425"/>
            <a:ext cx="3222048" cy="2241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 r="48579"/>
          <a:stretch>
            <a:fillRect/>
          </a:stretch>
        </p:blipFill>
        <p:spPr bwMode="auto">
          <a:xfrm>
            <a:off x="193446" y="1258154"/>
            <a:ext cx="3122622" cy="210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92911" y="3140992"/>
            <a:ext cx="14668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35" y="3454416"/>
            <a:ext cx="2905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5"/>
          <a:srcRect r="58774"/>
          <a:stretch>
            <a:fillRect/>
          </a:stretch>
        </p:blipFill>
        <p:spPr bwMode="auto">
          <a:xfrm>
            <a:off x="2877440" y="3463941"/>
            <a:ext cx="3055032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/>
          <a:srcRect l="40945" r="33478"/>
          <a:stretch>
            <a:fillRect/>
          </a:stretch>
        </p:blipFill>
        <p:spPr bwMode="auto">
          <a:xfrm>
            <a:off x="5941751" y="3471250"/>
            <a:ext cx="1895391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4" name="Picture 8"/>
          <p:cNvPicPr>
            <a:picLocks noChangeAspect="1" noChangeArrowheads="1"/>
          </p:cNvPicPr>
          <p:nvPr/>
        </p:nvPicPr>
        <p:blipFill>
          <a:blip r:embed="rId6"/>
          <a:srcRect l="52587"/>
          <a:stretch>
            <a:fillRect/>
          </a:stretch>
        </p:blipFill>
        <p:spPr bwMode="auto">
          <a:xfrm>
            <a:off x="5719812" y="3796013"/>
            <a:ext cx="3432164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674" y="4143995"/>
            <a:ext cx="29241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6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60114" y="4064220"/>
            <a:ext cx="2266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6"/>
          <a:srcRect r="53071"/>
          <a:stretch>
            <a:fillRect/>
          </a:stretch>
        </p:blipFill>
        <p:spPr bwMode="auto">
          <a:xfrm>
            <a:off x="2242720" y="3807901"/>
            <a:ext cx="3397186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/>
          <a:srcRect l="71060"/>
          <a:stretch>
            <a:fillRect/>
          </a:stretch>
        </p:blipFill>
        <p:spPr bwMode="auto">
          <a:xfrm>
            <a:off x="55602" y="3815044"/>
            <a:ext cx="2144586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18195" y="4580468"/>
            <a:ext cx="227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Eig</a:t>
            </a:r>
            <a:r>
              <a:rPr lang="en-US" dirty="0"/>
              <a:t>e</a:t>
            </a:r>
            <a:r>
              <a:rPr lang="en-US" dirty="0" smtClean="0"/>
              <a:t>n-frequencies are </a:t>
            </a:r>
            <a:endParaRPr lang="en-US" dirty="0"/>
          </a:p>
        </p:txBody>
      </p:sp>
      <p:pic>
        <p:nvPicPr>
          <p:cNvPr id="387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398" y="4324016"/>
            <a:ext cx="4967654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7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6" y="5125371"/>
            <a:ext cx="8591484" cy="82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020" y="6092381"/>
            <a:ext cx="182158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76150" y="6096969"/>
            <a:ext cx="3697334" cy="387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PT-symmetry condition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87077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5" b="26637"/>
          <a:stretch/>
        </p:blipFill>
        <p:spPr bwMode="auto">
          <a:xfrm>
            <a:off x="4479468" y="6429075"/>
            <a:ext cx="900162" cy="33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941312" y="6057065"/>
            <a:ext cx="2011680" cy="731520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6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162579" y="815604"/>
            <a:ext cx="4315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Классические вычисления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523" y="1317969"/>
            <a:ext cx="888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u="sng" dirty="0" smtClean="0"/>
              <a:t>Алгоритм</a:t>
            </a:r>
            <a:r>
              <a:rPr lang="ru-RU" dirty="0" smtClean="0"/>
              <a:t> это </a:t>
            </a:r>
            <a:r>
              <a:rPr lang="ru-RU" dirty="0" smtClean="0">
                <a:solidFill>
                  <a:srgbClr val="000000"/>
                </a:solidFill>
              </a:rPr>
              <a:t>- </a:t>
            </a:r>
            <a:r>
              <a:rPr lang="ru-RU" dirty="0">
                <a:solidFill>
                  <a:srgbClr val="000000"/>
                </a:solidFill>
              </a:rPr>
              <a:t>однозначно определённая </a:t>
            </a:r>
            <a:r>
              <a:rPr lang="ru-RU" dirty="0" smtClean="0">
                <a:solidFill>
                  <a:srgbClr val="000000"/>
                </a:solidFill>
              </a:rPr>
              <a:t>последовательность </a:t>
            </a:r>
            <a:r>
              <a:rPr lang="ru-RU" i="1" u="sng" dirty="0" smtClean="0">
                <a:solidFill>
                  <a:srgbClr val="000000"/>
                </a:solidFill>
              </a:rPr>
              <a:t>элементарных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инструкций по преобразованию </a:t>
            </a:r>
            <a:r>
              <a:rPr lang="ru-RU" dirty="0">
                <a:solidFill>
                  <a:srgbClr val="000000"/>
                </a:solidFill>
              </a:rPr>
              <a:t>исходных данных в </a:t>
            </a:r>
            <a:r>
              <a:rPr lang="ru-RU" dirty="0" smtClean="0">
                <a:solidFill>
                  <a:srgbClr val="000000"/>
                </a:solidFill>
              </a:rPr>
              <a:t>результат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решения задачи.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8" y="3314700"/>
            <a:ext cx="1239077" cy="135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4535" y="2030298"/>
            <a:ext cx="9019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</a:t>
            </a:r>
            <a:r>
              <a:rPr lang="ru-RU" dirty="0" smtClean="0"/>
              <a:t>аждый </a:t>
            </a:r>
            <a:r>
              <a:rPr lang="ru-RU" dirty="0"/>
              <a:t>алгоритм решает </a:t>
            </a:r>
            <a:r>
              <a:rPr lang="ru-RU" dirty="0" smtClean="0"/>
              <a:t>какую-то </a:t>
            </a:r>
            <a:r>
              <a:rPr lang="ru-RU" i="1" dirty="0" smtClean="0"/>
              <a:t>вычислительную задачу</a:t>
            </a:r>
            <a:r>
              <a:rPr lang="en-US" i="1" dirty="0"/>
              <a:t>.</a:t>
            </a:r>
            <a:r>
              <a:rPr lang="ru-RU" i="1" dirty="0" smtClean="0"/>
              <a:t>   </a:t>
            </a:r>
            <a:r>
              <a:rPr lang="ru-RU" dirty="0" smtClean="0"/>
              <a:t>Одни задачи </a:t>
            </a:r>
            <a:r>
              <a:rPr lang="ru-RU" dirty="0"/>
              <a:t>сложнее других</a:t>
            </a:r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1907" y="2669229"/>
            <a:ext cx="832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Машина </a:t>
            </a:r>
            <a:r>
              <a:rPr lang="ru-RU" b="1" dirty="0" smtClean="0">
                <a:solidFill>
                  <a:srgbClr val="FF0000"/>
                </a:solidFill>
              </a:rPr>
              <a:t>Тьюринга – абстрактный «компьютер» ,придуманный  математиками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532" y="3086186"/>
            <a:ext cx="5375574" cy="1852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269550" y="5012173"/>
            <a:ext cx="632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</a:rPr>
              <a:t>Тезис Черча:</a:t>
            </a:r>
            <a:r>
              <a:rPr lang="ru-RU" b="1" dirty="0" smtClean="0">
                <a:solidFill>
                  <a:srgbClr val="FF0000"/>
                </a:solidFill>
              </a:rPr>
              <a:t> Любой алгоритм может быть реализован на МТ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7446" y="5493930"/>
            <a:ext cx="301755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0" b="1" dirty="0" smtClean="0">
                <a:solidFill>
                  <a:srgbClr val="000000"/>
                </a:solidFill>
              </a:rPr>
              <a:t>Архитектура Фон Неймана</a:t>
            </a:r>
            <a:endParaRPr lang="en-US" sz="19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27281" y="5854155"/>
            <a:ext cx="3900876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700" i="1" dirty="0" smtClean="0">
                <a:solidFill>
                  <a:srgbClr val="525252"/>
                </a:solidFill>
              </a:rPr>
              <a:t>Принцип </a:t>
            </a:r>
            <a:r>
              <a:rPr lang="ru-RU" sz="1700" i="1" dirty="0">
                <a:solidFill>
                  <a:srgbClr val="525252"/>
                </a:solidFill>
              </a:rPr>
              <a:t>двоичного кодирования </a:t>
            </a:r>
            <a:endParaRPr lang="ru-RU" sz="1700" i="1" dirty="0" smtClean="0">
              <a:solidFill>
                <a:srgbClr val="525252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700" i="1" dirty="0" smtClean="0">
                <a:solidFill>
                  <a:srgbClr val="525252"/>
                </a:solidFill>
              </a:rPr>
              <a:t>Принцип хранимой программы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700" i="1" dirty="0">
                <a:solidFill>
                  <a:srgbClr val="525252"/>
                </a:solidFill>
              </a:rPr>
              <a:t>Принцип программного управления</a:t>
            </a:r>
            <a:r>
              <a:rPr lang="ru-RU" sz="1700" i="1" dirty="0">
                <a:solidFill>
                  <a:srgbClr val="008000"/>
                </a:solidFill>
              </a:rPr>
              <a:t> 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82929" y="5501460"/>
            <a:ext cx="3870246" cy="127156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8462" y="5686290"/>
            <a:ext cx="1528580" cy="91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705" y="4747616"/>
            <a:ext cx="1543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8000"/>
                </a:solidFill>
              </a:rPr>
              <a:t>Алан Тьюринг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8" name="Picture 24" descr="33953087"/>
          <p:cNvPicPr>
            <a:picLocks noChangeAspect="1" noChangeArrowheads="1"/>
          </p:cNvPicPr>
          <p:nvPr/>
        </p:nvPicPr>
        <p:blipFill>
          <a:blip r:embed="rId5" cstate="print"/>
          <a:srcRect l="8148" t="10265" r="6107" b="6084"/>
          <a:stretch>
            <a:fillRect/>
          </a:stretch>
        </p:blipFill>
        <p:spPr bwMode="auto">
          <a:xfrm>
            <a:off x="611781" y="5196839"/>
            <a:ext cx="975629" cy="123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4535" y="6435827"/>
            <a:ext cx="1851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8000"/>
                </a:solidFill>
              </a:rPr>
              <a:t>Джон фон Нейман</a:t>
            </a:r>
            <a:endParaRPr lang="en-US" sz="16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84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29982" y="916169"/>
            <a:ext cx="5690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1A9437"/>
                </a:solidFill>
                <a:latin typeface="Comic Sans MS" pitchFamily="66" charset="0"/>
              </a:rPr>
              <a:t>Rabi Oscillations above threshold </a:t>
            </a:r>
            <a:endParaRPr lang="ru-RU" sz="2600" b="1" dirty="0">
              <a:solidFill>
                <a:srgbClr val="1A9437"/>
              </a:solidFill>
              <a:latin typeface="Comic Sans MS" pitchFamily="66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 r="49217"/>
          <a:stretch>
            <a:fillRect/>
          </a:stretch>
        </p:blipFill>
        <p:spPr bwMode="auto">
          <a:xfrm>
            <a:off x="-28356" y="1596079"/>
            <a:ext cx="3309218" cy="2346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50963"/>
          <a:stretch>
            <a:fillRect/>
          </a:stretch>
        </p:blipFill>
        <p:spPr bwMode="auto">
          <a:xfrm>
            <a:off x="3884838" y="1670545"/>
            <a:ext cx="2908880" cy="2135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7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951" y="1289683"/>
            <a:ext cx="1275407" cy="25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986" y="2671615"/>
            <a:ext cx="17716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27528" y="2071219"/>
            <a:ext cx="1875898" cy="6822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PT-symmetry</a:t>
            </a:r>
          </a:p>
          <a:p>
            <a:pPr algn="ctr">
              <a:lnSpc>
                <a:spcPts val="23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condition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81499" y="1874748"/>
            <a:ext cx="2072625" cy="1496291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9816" y="4025002"/>
            <a:ext cx="19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Eigen frequencies </a:t>
            </a:r>
            <a:endParaRPr lang="en-US" dirty="0"/>
          </a:p>
        </p:txBody>
      </p:sp>
      <p:pic>
        <p:nvPicPr>
          <p:cNvPr id="388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215" y="3901392"/>
            <a:ext cx="2365131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8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62" y="4795743"/>
            <a:ext cx="1445611" cy="69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8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881" y="4935088"/>
            <a:ext cx="5735387" cy="317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536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2537" y="789876"/>
            <a:ext cx="866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Comic Sans MS" pitchFamily="66" charset="0"/>
              </a:rPr>
              <a:t>Polarization properties in the presence of magnetic field</a:t>
            </a:r>
            <a:endParaRPr lang="en-US" sz="2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389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0" y="1634515"/>
            <a:ext cx="4989374" cy="4275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0176" y="1237430"/>
            <a:ext cx="4406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Time evolution of the Stokes parameters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389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024" y="5605005"/>
            <a:ext cx="7384000" cy="126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336" y="4955395"/>
            <a:ext cx="306851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81424" y="3764486"/>
            <a:ext cx="3591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6EA"/>
                </a:solidFill>
              </a:rPr>
              <a:t>David </a:t>
            </a:r>
            <a:r>
              <a:rPr lang="en-US" dirty="0" err="1" smtClean="0">
                <a:solidFill>
                  <a:srgbClr val="0086EA"/>
                </a:solidFill>
              </a:rPr>
              <a:t>Colas,et</a:t>
            </a:r>
            <a:r>
              <a:rPr lang="en-US" dirty="0" smtClean="0">
                <a:solidFill>
                  <a:srgbClr val="0086EA"/>
                </a:solidFill>
              </a:rPr>
              <a:t> al, </a:t>
            </a:r>
          </a:p>
          <a:p>
            <a:r>
              <a:rPr lang="en-US" dirty="0" smtClean="0">
                <a:solidFill>
                  <a:srgbClr val="0086EA"/>
                </a:solidFill>
              </a:rPr>
              <a:t>Light</a:t>
            </a:r>
            <a:r>
              <a:rPr lang="en-US" dirty="0">
                <a:solidFill>
                  <a:srgbClr val="0086EA"/>
                </a:solidFill>
              </a:rPr>
              <a:t>: Science &amp; Applications (2015) </a:t>
            </a: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768" y="1698175"/>
            <a:ext cx="3353934" cy="1931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17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1058" y="876552"/>
            <a:ext cx="4955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635"/>
                </a:solidFill>
                <a:latin typeface="Comic Sans MS" pitchFamily="66" charset="0"/>
              </a:rPr>
              <a:t>Parity-Time (PT) symmetry</a:t>
            </a:r>
            <a:endParaRPr lang="en-US" sz="2800" b="1" dirty="0">
              <a:solidFill>
                <a:srgbClr val="007635"/>
              </a:solidFill>
              <a:latin typeface="Comic Sans MS" pitchFamily="66" charset="0"/>
            </a:endParaRPr>
          </a:p>
        </p:txBody>
      </p:sp>
      <p:pic>
        <p:nvPicPr>
          <p:cNvPr id="384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4" y="2438891"/>
            <a:ext cx="3024074" cy="609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8494" y="1268761"/>
            <a:ext cx="65222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Rigorous definition 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is </a:t>
            </a:r>
            <a:r>
              <a:rPr lang="en-US" dirty="0"/>
              <a:t>a linear </a:t>
            </a:r>
            <a:r>
              <a:rPr lang="en-US" dirty="0" smtClean="0"/>
              <a:t>operator which </a:t>
            </a:r>
            <a:r>
              <a:rPr lang="en-US" dirty="0"/>
              <a:t>inverses space and momentum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840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77" y="3474005"/>
            <a:ext cx="3169702" cy="586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0"/>
          <a:stretch/>
        </p:blipFill>
        <p:spPr bwMode="auto">
          <a:xfrm>
            <a:off x="291386" y="1853826"/>
            <a:ext cx="387690" cy="609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9236" y="3014663"/>
            <a:ext cx="8431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 </a:t>
            </a:r>
            <a:r>
              <a:rPr lang="en-US" dirty="0"/>
              <a:t>an anti-linear operator (that is, complex conjugation) </a:t>
            </a:r>
            <a:r>
              <a:rPr lang="en-US" dirty="0" smtClean="0"/>
              <a:t>which reverses </a:t>
            </a:r>
            <a:r>
              <a:rPr lang="en-US" dirty="0"/>
              <a:t>the time </a:t>
            </a:r>
            <a:r>
              <a:rPr lang="en-US" dirty="0" smtClean="0"/>
              <a:t>t</a:t>
            </a: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07" r="88126" b="-1"/>
          <a:stretch/>
        </p:blipFill>
        <p:spPr bwMode="auto">
          <a:xfrm>
            <a:off x="165966" y="2843935"/>
            <a:ext cx="376356" cy="63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6891" y="4184793"/>
            <a:ext cx="36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system posses  PT-symmetry  if </a:t>
            </a:r>
            <a:endParaRPr lang="en-US" dirty="0"/>
          </a:p>
        </p:txBody>
      </p:sp>
      <p:pic>
        <p:nvPicPr>
          <p:cNvPr id="3840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181" y="4118958"/>
            <a:ext cx="1912250" cy="480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9977" y="4694075"/>
            <a:ext cx="8055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In this case </a:t>
            </a:r>
            <a:r>
              <a:rPr lang="en-US" sz="2000" b="1" dirty="0" smtClean="0">
                <a:solidFill>
                  <a:srgbClr val="FF0000"/>
                </a:solidFill>
              </a:rPr>
              <a:t>non-</a:t>
            </a:r>
            <a:r>
              <a:rPr lang="en-US" sz="2000" b="1" dirty="0" err="1" smtClean="0">
                <a:solidFill>
                  <a:srgbClr val="FF0000"/>
                </a:solidFill>
              </a:rPr>
              <a:t>Hermitia</a:t>
            </a:r>
            <a:r>
              <a:rPr lang="en-US" sz="2000" b="1" dirty="0" err="1" smtClean="0"/>
              <a:t>n</a:t>
            </a:r>
            <a:r>
              <a:rPr lang="en-US" sz="2000" b="1" dirty="0" smtClean="0"/>
              <a:t> Hamiltonian     posses </a:t>
            </a:r>
            <a:r>
              <a:rPr lang="en-US" sz="2000" b="1" dirty="0" smtClean="0">
                <a:solidFill>
                  <a:srgbClr val="FF0000"/>
                </a:solidFill>
              </a:rPr>
              <a:t>real energy </a:t>
            </a:r>
            <a:r>
              <a:rPr lang="en-US" sz="2000" b="1" dirty="0" err="1" smtClean="0">
                <a:solidFill>
                  <a:srgbClr val="FF0000"/>
                </a:solidFill>
              </a:rPr>
              <a:t>eigen</a:t>
            </a:r>
            <a:r>
              <a:rPr lang="en-US" sz="2000" b="1" dirty="0" smtClean="0">
                <a:solidFill>
                  <a:srgbClr val="FF0000"/>
                </a:solidFill>
              </a:rPr>
              <a:t>-</a:t>
            </a:r>
            <a:r>
              <a:rPr lang="en-US" sz="2000" b="1" dirty="0" smtClean="0"/>
              <a:t>values </a:t>
            </a:r>
            <a:endParaRPr lang="en-US" sz="2000" b="1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3" t="462" r="42861" b="-462"/>
          <a:stretch/>
        </p:blipFill>
        <p:spPr bwMode="auto">
          <a:xfrm>
            <a:off x="4447371" y="4644136"/>
            <a:ext cx="398010" cy="480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23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3"/>
          <p:cNvSpPr txBox="1">
            <a:spLocks/>
          </p:cNvSpPr>
          <p:nvPr/>
        </p:nvSpPr>
        <p:spPr>
          <a:xfrm>
            <a:off x="4386368" y="887356"/>
            <a:ext cx="4656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b="0" i="0" kern="1200" cap="none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mtClean="0">
                <a:latin typeface="Georgia" pitchFamily="18" charset="0"/>
                <a:cs typeface="Times New Roman" pitchFamily="18" charset="0"/>
              </a:rPr>
              <a:t>International  Laboratory </a:t>
            </a:r>
          </a:p>
          <a:p>
            <a:r>
              <a:rPr lang="ru-RU" sz="1600" smtClean="0">
                <a:latin typeface="Georgia" pitchFamily="18" charset="0"/>
                <a:cs typeface="Times New Roman" pitchFamily="18" charset="0"/>
              </a:rPr>
              <a:t>«</a:t>
            </a:r>
            <a:r>
              <a:rPr lang="en-US" sz="1600" smtClean="0">
                <a:latin typeface="Georgia" pitchFamily="18" charset="0"/>
                <a:cs typeface="Times New Roman" pitchFamily="18" charset="0"/>
              </a:rPr>
              <a:t>Light-Matter </a:t>
            </a:r>
            <a:r>
              <a:rPr lang="ru-RU" sz="160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smtClean="0">
                <a:latin typeface="Georgia" pitchFamily="18" charset="0"/>
                <a:cs typeface="Times New Roman" pitchFamily="18" charset="0"/>
              </a:rPr>
              <a:t>Coupling</a:t>
            </a:r>
            <a:r>
              <a:rPr lang="ru-RU" sz="160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smtClean="0">
                <a:latin typeface="Georgia" pitchFamily="18" charset="0"/>
                <a:cs typeface="Times New Roman" pitchFamily="18" charset="0"/>
              </a:rPr>
              <a:t>in Nanostructures</a:t>
            </a:r>
            <a:r>
              <a:rPr lang="ru-RU" sz="1600" smtClean="0">
                <a:latin typeface="Georgia" pitchFamily="18" charset="0"/>
                <a:cs typeface="Times New Roman" pitchFamily="18" charset="0"/>
              </a:rPr>
              <a:t>»   </a:t>
            </a:r>
            <a:endParaRPr lang="en-US" sz="1600" dirty="0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6825" y="1037277"/>
            <a:ext cx="8685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rgbClr val="1A9437"/>
                </a:solidFill>
                <a:latin typeface="Comic Sans MS" pitchFamily="66" charset="0"/>
              </a:rPr>
              <a:t>Motivation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:  How low should be temperature  for  current </a:t>
            </a:r>
          </a:p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                 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 annealing   simulators?</a:t>
            </a:r>
            <a:endParaRPr lang="ru-RU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8" b="50000"/>
          <a:stretch/>
        </p:blipFill>
        <p:spPr>
          <a:xfrm>
            <a:off x="34605" y="2339436"/>
            <a:ext cx="4534658" cy="26193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t="56620" r="-113" b="-6620"/>
          <a:stretch/>
        </p:blipFill>
        <p:spPr>
          <a:xfrm>
            <a:off x="4569263" y="2280059"/>
            <a:ext cx="4574737" cy="304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7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1" name="Group 16"/>
          <p:cNvGrpSpPr>
            <a:grpSpLocks/>
          </p:cNvGrpSpPr>
          <p:nvPr/>
        </p:nvGrpSpPr>
        <p:grpSpPr bwMode="auto">
          <a:xfrm>
            <a:off x="202729" y="2420340"/>
            <a:ext cx="2976563" cy="2908300"/>
            <a:chOff x="157" y="1779"/>
            <a:chExt cx="2438" cy="2170"/>
          </a:xfrm>
        </p:grpSpPr>
        <p:sp>
          <p:nvSpPr>
            <p:cNvPr id="7181" name="Freeform 10"/>
            <p:cNvSpPr>
              <a:spLocks/>
            </p:cNvSpPr>
            <p:nvPr/>
          </p:nvSpPr>
          <p:spPr bwMode="auto">
            <a:xfrm>
              <a:off x="157" y="1779"/>
              <a:ext cx="2438" cy="2170"/>
            </a:xfrm>
            <a:custGeom>
              <a:avLst/>
              <a:gdLst>
                <a:gd name="T0" fmla="*/ 876 w 3528"/>
                <a:gd name="T1" fmla="*/ 2159 h 2941"/>
                <a:gd name="T2" fmla="*/ 62 w 3528"/>
                <a:gd name="T3" fmla="*/ 1690 h 2941"/>
                <a:gd name="T4" fmla="*/ 502 w 3528"/>
                <a:gd name="T5" fmla="*/ 242 h 2941"/>
                <a:gd name="T6" fmla="*/ 2058 w 3528"/>
                <a:gd name="T7" fmla="*/ 238 h 2941"/>
                <a:gd name="T8" fmla="*/ 2412 w 3528"/>
                <a:gd name="T9" fmla="*/ 1144 h 2941"/>
                <a:gd name="T10" fmla="*/ 1905 w 3528"/>
                <a:gd name="T11" fmla="*/ 1802 h 2941"/>
                <a:gd name="T12" fmla="*/ 1164 w 3528"/>
                <a:gd name="T13" fmla="*/ 2170 h 2941"/>
                <a:gd name="T14" fmla="*/ 876 w 3528"/>
                <a:gd name="T15" fmla="*/ 2159 h 29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28" h="2941">
                  <a:moveTo>
                    <a:pt x="1268" y="2926"/>
                  </a:moveTo>
                  <a:cubicBezTo>
                    <a:pt x="715" y="2810"/>
                    <a:pt x="180" y="2724"/>
                    <a:pt x="90" y="2291"/>
                  </a:cubicBezTo>
                  <a:cubicBezTo>
                    <a:pt x="0" y="1858"/>
                    <a:pt x="245" y="656"/>
                    <a:pt x="726" y="328"/>
                  </a:cubicBezTo>
                  <a:cubicBezTo>
                    <a:pt x="1207" y="0"/>
                    <a:pt x="2517" y="119"/>
                    <a:pt x="2978" y="323"/>
                  </a:cubicBezTo>
                  <a:cubicBezTo>
                    <a:pt x="3439" y="527"/>
                    <a:pt x="3528" y="1198"/>
                    <a:pt x="3491" y="1551"/>
                  </a:cubicBezTo>
                  <a:cubicBezTo>
                    <a:pt x="3397" y="1913"/>
                    <a:pt x="3058" y="2210"/>
                    <a:pt x="2757" y="2442"/>
                  </a:cubicBezTo>
                  <a:cubicBezTo>
                    <a:pt x="2456" y="2674"/>
                    <a:pt x="1933" y="2860"/>
                    <a:pt x="1685" y="2941"/>
                  </a:cubicBezTo>
                  <a:cubicBezTo>
                    <a:pt x="1685" y="2941"/>
                    <a:pt x="1268" y="2926"/>
                    <a:pt x="1268" y="2926"/>
                  </a:cubicBezTo>
                  <a:close/>
                </a:path>
              </a:pathLst>
            </a:custGeom>
            <a:gradFill rotWithShape="0">
              <a:gsLst>
                <a:gs pos="0">
                  <a:srgbClr val="0099FF"/>
                </a:gs>
                <a:gs pos="100000">
                  <a:srgbClr val="3333FF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" name="Freeform 8"/>
            <p:cNvSpPr>
              <a:spLocks/>
            </p:cNvSpPr>
            <p:nvPr/>
          </p:nvSpPr>
          <p:spPr bwMode="auto">
            <a:xfrm>
              <a:off x="476" y="2199"/>
              <a:ext cx="1714" cy="1550"/>
            </a:xfrm>
            <a:custGeom>
              <a:avLst/>
              <a:gdLst>
                <a:gd name="T0" fmla="*/ 142 w 2481"/>
                <a:gd name="T1" fmla="*/ 517 h 2241"/>
                <a:gd name="T2" fmla="*/ 6 w 2481"/>
                <a:gd name="T3" fmla="*/ 993 h 2241"/>
                <a:gd name="T4" fmla="*/ 106 w 2481"/>
                <a:gd name="T5" fmla="*/ 1266 h 2241"/>
                <a:gd name="T6" fmla="*/ 528 w 2481"/>
                <a:gd name="T7" fmla="*/ 1534 h 2241"/>
                <a:gd name="T8" fmla="*/ 1436 w 2481"/>
                <a:gd name="T9" fmla="*/ 1361 h 2241"/>
                <a:gd name="T10" fmla="*/ 1698 w 2481"/>
                <a:gd name="T11" fmla="*/ 553 h 2241"/>
                <a:gd name="T12" fmla="*/ 1342 w 2481"/>
                <a:gd name="T13" fmla="*/ 232 h 2241"/>
                <a:gd name="T14" fmla="*/ 647 w 2481"/>
                <a:gd name="T15" fmla="*/ 48 h 2241"/>
                <a:gd name="T16" fmla="*/ 142 w 2481"/>
                <a:gd name="T17" fmla="*/ 517 h 22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81" h="2241">
                  <a:moveTo>
                    <a:pt x="205" y="748"/>
                  </a:moveTo>
                  <a:cubicBezTo>
                    <a:pt x="10" y="956"/>
                    <a:pt x="16" y="1255"/>
                    <a:pt x="8" y="1435"/>
                  </a:cubicBezTo>
                  <a:cubicBezTo>
                    <a:pt x="0" y="1615"/>
                    <a:pt x="28" y="1701"/>
                    <a:pt x="154" y="1831"/>
                  </a:cubicBezTo>
                  <a:cubicBezTo>
                    <a:pt x="280" y="1961"/>
                    <a:pt x="443" y="2195"/>
                    <a:pt x="764" y="2218"/>
                  </a:cubicBezTo>
                  <a:cubicBezTo>
                    <a:pt x="1085" y="2241"/>
                    <a:pt x="1797" y="2205"/>
                    <a:pt x="2079" y="1968"/>
                  </a:cubicBezTo>
                  <a:cubicBezTo>
                    <a:pt x="2361" y="1731"/>
                    <a:pt x="2481" y="1071"/>
                    <a:pt x="2458" y="799"/>
                  </a:cubicBezTo>
                  <a:cubicBezTo>
                    <a:pt x="2435" y="527"/>
                    <a:pt x="2196" y="457"/>
                    <a:pt x="1942" y="335"/>
                  </a:cubicBezTo>
                  <a:cubicBezTo>
                    <a:pt x="1688" y="213"/>
                    <a:pt x="1225" y="0"/>
                    <a:pt x="936" y="69"/>
                  </a:cubicBezTo>
                  <a:cubicBezTo>
                    <a:pt x="647" y="138"/>
                    <a:pt x="357" y="607"/>
                    <a:pt x="205" y="74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FFCC"/>
                </a:gs>
                <a:gs pos="100000">
                  <a:srgbClr val="3399FF"/>
                </a:gs>
              </a:gsLst>
              <a:path path="rect">
                <a:fillToRect l="50000" t="50000" r="50000" b="50000"/>
              </a:path>
            </a:gradFill>
            <a:ln w="25400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3" name="Freeform 3"/>
            <p:cNvSpPr>
              <a:spLocks/>
            </p:cNvSpPr>
            <p:nvPr/>
          </p:nvSpPr>
          <p:spPr bwMode="auto">
            <a:xfrm>
              <a:off x="990" y="2739"/>
              <a:ext cx="739" cy="657"/>
            </a:xfrm>
            <a:custGeom>
              <a:avLst/>
              <a:gdLst>
                <a:gd name="T0" fmla="*/ 26 w 1069"/>
                <a:gd name="T1" fmla="*/ 208 h 950"/>
                <a:gd name="T2" fmla="*/ 85 w 1069"/>
                <a:gd name="T3" fmla="*/ 595 h 950"/>
                <a:gd name="T4" fmla="*/ 536 w 1069"/>
                <a:gd name="T5" fmla="*/ 583 h 950"/>
                <a:gd name="T6" fmla="*/ 733 w 1069"/>
                <a:gd name="T7" fmla="*/ 292 h 950"/>
                <a:gd name="T8" fmla="*/ 501 w 1069"/>
                <a:gd name="T9" fmla="*/ 36 h 950"/>
                <a:gd name="T10" fmla="*/ 144 w 1069"/>
                <a:gd name="T11" fmla="*/ 77 h 950"/>
                <a:gd name="T12" fmla="*/ 26 w 1069"/>
                <a:gd name="T13" fmla="*/ 208 h 9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69" h="950">
                  <a:moveTo>
                    <a:pt x="37" y="301"/>
                  </a:moveTo>
                  <a:cubicBezTo>
                    <a:pt x="18" y="535"/>
                    <a:pt x="0" y="770"/>
                    <a:pt x="123" y="860"/>
                  </a:cubicBezTo>
                  <a:cubicBezTo>
                    <a:pt x="246" y="950"/>
                    <a:pt x="620" y="916"/>
                    <a:pt x="776" y="843"/>
                  </a:cubicBezTo>
                  <a:cubicBezTo>
                    <a:pt x="932" y="770"/>
                    <a:pt x="1069" y="554"/>
                    <a:pt x="1060" y="422"/>
                  </a:cubicBezTo>
                  <a:cubicBezTo>
                    <a:pt x="1051" y="290"/>
                    <a:pt x="866" y="104"/>
                    <a:pt x="724" y="52"/>
                  </a:cubicBezTo>
                  <a:cubicBezTo>
                    <a:pt x="582" y="0"/>
                    <a:pt x="286" y="61"/>
                    <a:pt x="209" y="112"/>
                  </a:cubicBezTo>
                  <a:cubicBezTo>
                    <a:pt x="132" y="163"/>
                    <a:pt x="73" y="262"/>
                    <a:pt x="37" y="30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FF99"/>
                </a:gs>
              </a:gsLst>
              <a:path path="rect">
                <a:fillToRect l="50000" t="50000" r="50000" b="50000"/>
              </a:path>
            </a:gra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Text Box 5"/>
            <p:cNvSpPr txBox="1">
              <a:spLocks noChangeArrowheads="1"/>
            </p:cNvSpPr>
            <p:nvPr/>
          </p:nvSpPr>
          <p:spPr bwMode="auto">
            <a:xfrm>
              <a:off x="1187" y="2911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400" dirty="0"/>
                <a:t>P</a:t>
              </a:r>
            </a:p>
          </p:txBody>
        </p:sp>
        <p:sp>
          <p:nvSpPr>
            <p:cNvPr id="7185" name="Rectangle 9"/>
            <p:cNvSpPr>
              <a:spLocks noChangeArrowheads="1"/>
            </p:cNvSpPr>
            <p:nvPr/>
          </p:nvSpPr>
          <p:spPr bwMode="auto">
            <a:xfrm>
              <a:off x="1187" y="2448"/>
              <a:ext cx="444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NP</a:t>
              </a:r>
            </a:p>
          </p:txBody>
        </p:sp>
        <p:sp>
          <p:nvSpPr>
            <p:cNvPr id="7186" name="Text Box 12"/>
            <p:cNvSpPr txBox="1">
              <a:spLocks noChangeArrowheads="1"/>
            </p:cNvSpPr>
            <p:nvPr/>
          </p:nvSpPr>
          <p:spPr bwMode="auto">
            <a:xfrm>
              <a:off x="709" y="1947"/>
              <a:ext cx="1610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400" dirty="0">
                  <a:solidFill>
                    <a:schemeClr val="bg1"/>
                  </a:solidFill>
                </a:rPr>
                <a:t>NP-complete</a:t>
              </a:r>
            </a:p>
          </p:txBody>
        </p:sp>
      </p:grpSp>
      <p:sp>
        <p:nvSpPr>
          <p:cNvPr id="7172" name="Text Box 15"/>
          <p:cNvSpPr txBox="1">
            <a:spLocks noChangeArrowheads="1"/>
          </p:cNvSpPr>
          <p:nvPr/>
        </p:nvSpPr>
        <p:spPr bwMode="auto">
          <a:xfrm>
            <a:off x="4063431" y="1335433"/>
            <a:ext cx="45134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400" dirty="0" smtClean="0"/>
              <a:t>Одни задаче сложнее других</a:t>
            </a:r>
            <a:r>
              <a:rPr lang="en-US" sz="2400" dirty="0" smtClean="0"/>
              <a:t>  </a:t>
            </a:r>
            <a:endParaRPr lang="en-US" sz="2400" dirty="0"/>
          </a:p>
        </p:txBody>
      </p:sp>
      <p:sp>
        <p:nvSpPr>
          <p:cNvPr id="7173" name="Text Box 17"/>
          <p:cNvSpPr txBox="1">
            <a:spLocks noChangeArrowheads="1"/>
          </p:cNvSpPr>
          <p:nvPr/>
        </p:nvSpPr>
        <p:spPr bwMode="auto">
          <a:xfrm>
            <a:off x="51584" y="1797098"/>
            <a:ext cx="47743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400" b="1" dirty="0" smtClean="0"/>
              <a:t>Полиноминальные Иерархии </a:t>
            </a:r>
            <a:endParaRPr lang="en-US" sz="2400" b="1" dirty="0"/>
          </a:p>
        </p:txBody>
      </p:sp>
      <p:sp>
        <p:nvSpPr>
          <p:cNvPr id="7174" name="Line 18"/>
          <p:cNvSpPr>
            <a:spLocks noChangeShapeType="1"/>
          </p:cNvSpPr>
          <p:nvPr/>
        </p:nvSpPr>
        <p:spPr bwMode="auto">
          <a:xfrm flipH="1" flipV="1">
            <a:off x="1859495" y="4250712"/>
            <a:ext cx="1383911" cy="8444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5" name="Text Box 19"/>
          <p:cNvSpPr txBox="1">
            <a:spLocks noChangeArrowheads="1"/>
          </p:cNvSpPr>
          <p:nvPr/>
        </p:nvSpPr>
        <p:spPr bwMode="auto">
          <a:xfrm>
            <a:off x="3674255" y="4862712"/>
            <a:ext cx="41644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800" dirty="0" smtClean="0">
                <a:solidFill>
                  <a:srgbClr val="FF0000"/>
                </a:solidFill>
              </a:rPr>
              <a:t>Требуют полиномиального  времени 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7176" name="Line 20"/>
          <p:cNvSpPr>
            <a:spLocks noChangeShapeType="1"/>
          </p:cNvSpPr>
          <p:nvPr/>
        </p:nvSpPr>
        <p:spPr bwMode="auto">
          <a:xfrm flipH="1" flipV="1">
            <a:off x="2382838" y="4023028"/>
            <a:ext cx="1512887" cy="64992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7" name="Text Box 21"/>
          <p:cNvSpPr txBox="1">
            <a:spLocks noChangeArrowheads="1"/>
          </p:cNvSpPr>
          <p:nvPr/>
        </p:nvSpPr>
        <p:spPr bwMode="auto">
          <a:xfrm>
            <a:off x="3912116" y="4369540"/>
            <a:ext cx="53598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800" dirty="0" smtClean="0">
                <a:solidFill>
                  <a:srgbClr val="FF0000"/>
                </a:solidFill>
              </a:rPr>
              <a:t>Требуют экспоненциального времени решения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7178" name="Text Box 22"/>
          <p:cNvSpPr txBox="1">
            <a:spLocks noChangeArrowheads="1"/>
          </p:cNvSpPr>
          <p:nvPr/>
        </p:nvSpPr>
        <p:spPr bwMode="auto">
          <a:xfrm>
            <a:off x="4751537" y="2027930"/>
            <a:ext cx="39938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ru-RU" sz="2000" dirty="0" smtClean="0"/>
              <a:t>Все классические компьютеры ,</a:t>
            </a:r>
          </a:p>
          <a:p>
            <a:pPr algn="just"/>
            <a:r>
              <a:rPr lang="ru-RU" sz="2000" dirty="0" smtClean="0"/>
              <a:t>эквивалентные МТ, имеют </a:t>
            </a:r>
          </a:p>
          <a:p>
            <a:pPr algn="just"/>
            <a:r>
              <a:rPr lang="ru-RU" sz="2000" dirty="0" smtClean="0"/>
              <a:t>идентичную иерархию</a:t>
            </a:r>
          </a:p>
        </p:txBody>
      </p:sp>
      <p:sp>
        <p:nvSpPr>
          <p:cNvPr id="7179" name="Line 23"/>
          <p:cNvSpPr>
            <a:spLocks noChangeShapeType="1"/>
          </p:cNvSpPr>
          <p:nvPr/>
        </p:nvSpPr>
        <p:spPr bwMode="auto">
          <a:xfrm flipH="1" flipV="1">
            <a:off x="2654246" y="2966651"/>
            <a:ext cx="1803453" cy="6694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0" name="Text Box 24"/>
          <p:cNvSpPr txBox="1">
            <a:spLocks noChangeArrowheads="1"/>
          </p:cNvSpPr>
          <p:nvPr/>
        </p:nvSpPr>
        <p:spPr bwMode="auto">
          <a:xfrm>
            <a:off x="4622783" y="3375201"/>
            <a:ext cx="34843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800" dirty="0" smtClean="0">
                <a:solidFill>
                  <a:srgbClr val="FF0000"/>
                </a:solidFill>
              </a:rPr>
              <a:t>Требуют экспоненциального ? 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ru-RU" sz="1800" dirty="0" smtClean="0">
                <a:solidFill>
                  <a:srgbClr val="FF0000"/>
                </a:solidFill>
              </a:rPr>
              <a:t>времени  решения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21285" y="807248"/>
            <a:ext cx="466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Сложность  вычислений </a:t>
            </a:r>
            <a:endParaRPr lang="ru-RU" sz="2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74255" y="5073608"/>
            <a:ext cx="5071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err="1">
                <a:solidFill>
                  <a:srgbClr val="000000"/>
                </a:solidFill>
              </a:rPr>
              <a:t>Напр</a:t>
            </a:r>
            <a:r>
              <a:rPr lang="ru-RU" b="1" i="1" dirty="0">
                <a:solidFill>
                  <a:srgbClr val="000000"/>
                </a:solidFill>
              </a:rPr>
              <a:t>, это - сортировка, поиск в массиве,  и </a:t>
            </a:r>
            <a:r>
              <a:rPr lang="ru-RU" b="1" i="1" dirty="0" err="1">
                <a:solidFill>
                  <a:srgbClr val="000000"/>
                </a:solidFill>
              </a:rPr>
              <a:t>т.д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09232" y="3950373"/>
            <a:ext cx="4275466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b="1" i="1" dirty="0" smtClean="0">
                <a:solidFill>
                  <a:srgbClr val="000000"/>
                </a:solidFill>
              </a:rPr>
              <a:t>Задача </a:t>
            </a:r>
            <a:r>
              <a:rPr lang="ru-RU" b="1" i="1" dirty="0" err="1" smtClean="0">
                <a:solidFill>
                  <a:srgbClr val="000000"/>
                </a:solidFill>
              </a:rPr>
              <a:t>комивояжера</a:t>
            </a:r>
            <a:r>
              <a:rPr lang="ru-RU" b="1" i="1" dirty="0" smtClean="0">
                <a:solidFill>
                  <a:srgbClr val="000000"/>
                </a:solidFill>
              </a:rPr>
              <a:t> и боле 3000 задач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2210" y="5646256"/>
            <a:ext cx="7949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008000"/>
                </a:solidFill>
              </a:rPr>
              <a:t>Проблема</a:t>
            </a:r>
            <a:r>
              <a:rPr lang="ru-RU" sz="2400" b="1" dirty="0" smtClean="0">
                <a:solidFill>
                  <a:srgbClr val="008000"/>
                </a:solidFill>
              </a:rPr>
              <a:t>:</a:t>
            </a:r>
          </a:p>
          <a:p>
            <a:pPr algn="ctr"/>
            <a:r>
              <a:rPr lang="ru-RU" sz="2400" b="1" dirty="0" smtClean="0">
                <a:solidFill>
                  <a:srgbClr val="008000"/>
                </a:solidFill>
              </a:rPr>
              <a:t>Сколько практически значимых задач может быть решено  на квантовом компьютере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11538" y="5621065"/>
            <a:ext cx="1231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</a:t>
            </a:r>
            <a:r>
              <a:rPr lang="ru-RU" sz="2800" b="1" dirty="0">
                <a:solidFill>
                  <a:srgbClr val="FF0000"/>
                </a:solidFill>
              </a:rPr>
              <a:t>=</a:t>
            </a:r>
            <a:r>
              <a:rPr lang="en-US" sz="2800" b="1" dirty="0" smtClean="0">
                <a:solidFill>
                  <a:srgbClr val="FF0000"/>
                </a:solidFill>
              </a:rPr>
              <a:t>NP</a:t>
            </a:r>
            <a:r>
              <a:rPr lang="ru-RU" sz="2800" b="1" dirty="0" smtClean="0">
                <a:solidFill>
                  <a:srgbClr val="FF0000"/>
                </a:solidFill>
              </a:rPr>
              <a:t> 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51537" y="4601462"/>
            <a:ext cx="2252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Факторизация числа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272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5057" y="855036"/>
            <a:ext cx="5678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A9437"/>
                </a:solidFill>
                <a:latin typeface="Comic Sans MS" pitchFamily="66" charset="0"/>
              </a:rPr>
              <a:t>Optimization Problem </a:t>
            </a:r>
            <a:r>
              <a:rPr lang="en-US" sz="2400" b="1" dirty="0" err="1" smtClean="0">
                <a:solidFill>
                  <a:srgbClr val="1A9437"/>
                </a:solidFill>
                <a:latin typeface="Comic Sans MS" pitchFamily="66" charset="0"/>
              </a:rPr>
              <a:t>vs</a:t>
            </a:r>
            <a:r>
              <a:rPr lang="en-US" sz="2400" b="1" dirty="0" smtClean="0">
                <a:solidFill>
                  <a:srgbClr val="1A9437"/>
                </a:solidFill>
                <a:latin typeface="Comic Sans MS" pitchFamily="66" charset="0"/>
              </a:rPr>
              <a:t> Annealing   </a:t>
            </a:r>
            <a:endParaRPr lang="en-US" sz="2400" b="1" dirty="0">
              <a:solidFill>
                <a:srgbClr val="1A9437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3973" y="1307006"/>
            <a:ext cx="9020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Optimization problem      </a:t>
            </a:r>
            <a:r>
              <a:rPr lang="en-US" dirty="0" smtClean="0"/>
              <a:t>Lets suppose that we have                                    variables. We  should  </a:t>
            </a:r>
          </a:p>
          <a:p>
            <a:r>
              <a:rPr lang="en-US" dirty="0" smtClean="0"/>
              <a:t>find </a:t>
            </a:r>
            <a:r>
              <a:rPr lang="en-US" dirty="0"/>
              <a:t>the </a:t>
            </a:r>
            <a:r>
              <a:rPr lang="en-US" dirty="0" smtClean="0"/>
              <a:t>best  solution (optimize their configuration) by </a:t>
            </a:r>
            <a:r>
              <a:rPr lang="en-US" dirty="0"/>
              <a:t>choosing </a:t>
            </a:r>
            <a:r>
              <a:rPr lang="en-US" dirty="0" smtClean="0"/>
              <a:t>their  combination </a:t>
            </a:r>
            <a:r>
              <a:rPr lang="en-US" dirty="0"/>
              <a:t>under some </a:t>
            </a:r>
            <a:r>
              <a:rPr lang="en-US" dirty="0" smtClean="0"/>
              <a:t> constraints.   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3973" y="2247147"/>
            <a:ext cx="8331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Solution</a:t>
            </a:r>
            <a:r>
              <a:rPr lang="en-US" dirty="0" smtClean="0"/>
              <a:t>   is </a:t>
            </a:r>
            <a:r>
              <a:rPr lang="en-US" dirty="0"/>
              <a:t>to find the specific </a:t>
            </a:r>
            <a:r>
              <a:rPr lang="en-US" dirty="0" smtClean="0"/>
              <a:t>values (configuration)  </a:t>
            </a:r>
            <a:r>
              <a:rPr lang="en-US" dirty="0"/>
              <a:t>for </a:t>
            </a:r>
            <a:r>
              <a:rPr lang="en-US" dirty="0" smtClean="0"/>
              <a:t>              to minimize energy    </a:t>
            </a:r>
          </a:p>
          <a:p>
            <a:r>
              <a:rPr lang="en-US" dirty="0" smtClean="0"/>
              <a:t>                   function                                     that calling cost function</a:t>
            </a:r>
            <a:endParaRPr lang="en-US" dirty="0"/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4794788"/>
              </p:ext>
            </p:extLst>
          </p:nvPr>
        </p:nvGraphicFramePr>
        <p:xfrm>
          <a:off x="5768097" y="2199647"/>
          <a:ext cx="308324" cy="486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62" name="Equation" r:id="rId3" imgW="241200" imgH="380880" progId="Equation.DSMT4">
                  <p:embed/>
                </p:oleObj>
              </mc:Choice>
              <mc:Fallback>
                <p:oleObj name="Equation" r:id="rId3" imgW="24120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8097" y="2199647"/>
                        <a:ext cx="308324" cy="4860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06882" y="3146973"/>
            <a:ext cx="1364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Applications</a:t>
            </a:r>
            <a:endParaRPr lang="en-US" b="1" u="sng" dirty="0"/>
          </a:p>
        </p:txBody>
      </p:sp>
      <p:sp>
        <p:nvSpPr>
          <p:cNvPr id="16" name="TextBox 15"/>
          <p:cNvSpPr txBox="1"/>
          <p:nvPr/>
        </p:nvSpPr>
        <p:spPr>
          <a:xfrm>
            <a:off x="1460685" y="3099480"/>
            <a:ext cx="427187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Solution of </a:t>
            </a:r>
            <a:r>
              <a:rPr lang="en-US" b="1" dirty="0">
                <a:solidFill>
                  <a:srgbClr val="FF0000"/>
                </a:solidFill>
              </a:rPr>
              <a:t>traveling salesman </a:t>
            </a:r>
            <a:r>
              <a:rPr lang="en-US" b="1" dirty="0" smtClean="0">
                <a:solidFill>
                  <a:srgbClr val="FF0000"/>
                </a:solidFill>
              </a:rPr>
              <a:t>problem</a:t>
            </a:r>
            <a:r>
              <a:rPr lang="en-US" b="1" dirty="0" smtClean="0"/>
              <a:t>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Financial </a:t>
            </a:r>
            <a:r>
              <a:rPr lang="en-US" b="1" dirty="0"/>
              <a:t>Modeling </a:t>
            </a:r>
            <a:r>
              <a:rPr lang="en-US" b="1" dirty="0" smtClean="0"/>
              <a:t>,</a:t>
            </a:r>
            <a:endParaRPr lang="en-US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/>
              <a:t>Detecting market instabilities </a:t>
            </a:r>
            <a:r>
              <a:rPr lang="en-US" b="1" dirty="0" smtClean="0"/>
              <a:t>,</a:t>
            </a:r>
            <a:endParaRPr lang="en-US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Optimizing </a:t>
            </a:r>
            <a:r>
              <a:rPr lang="en-US" b="1" dirty="0"/>
              <a:t>trading strategies </a:t>
            </a:r>
            <a:r>
              <a:rPr lang="en-US" b="1" dirty="0" smtClean="0"/>
              <a:t>, </a:t>
            </a:r>
            <a:endParaRPr lang="en-US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/>
              <a:t>Optimizing asset pricing and </a:t>
            </a:r>
            <a:r>
              <a:rPr lang="en-US" b="1" dirty="0" smtClean="0"/>
              <a:t>hedging,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…… </a:t>
            </a:r>
            <a:endParaRPr lang="en-US" b="1" dirty="0"/>
          </a:p>
          <a:p>
            <a:pPr marL="285750" indent="-285750">
              <a:buFont typeface="Arial" pitchFamily="34" charset="0"/>
              <a:buChar char="•"/>
            </a:pP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78132" y="4712180"/>
            <a:ext cx="5985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Computationally this is  </a:t>
            </a:r>
            <a:r>
              <a:rPr lang="en-US" b="1" dirty="0" smtClean="0">
                <a:solidFill>
                  <a:srgbClr val="FF0000"/>
                </a:solidFill>
              </a:rPr>
              <a:t>NP- hard </a:t>
            </a:r>
            <a:r>
              <a:rPr lang="en-US" dirty="0" smtClean="0">
                <a:solidFill>
                  <a:srgbClr val="00B050"/>
                </a:solidFill>
              </a:rPr>
              <a:t>problem, that means that Solution </a:t>
            </a:r>
            <a:r>
              <a:rPr lang="en-US" dirty="0">
                <a:solidFill>
                  <a:srgbClr val="00B050"/>
                </a:solidFill>
              </a:rPr>
              <a:t>can be checked by a deterministic </a:t>
            </a:r>
            <a:r>
              <a:rPr lang="en-US" dirty="0" smtClean="0">
                <a:solidFill>
                  <a:srgbClr val="00B050"/>
                </a:solidFill>
              </a:rPr>
              <a:t>classical </a:t>
            </a:r>
            <a:r>
              <a:rPr lang="en-US" dirty="0">
                <a:solidFill>
                  <a:srgbClr val="00B050"/>
                </a:solidFill>
              </a:rPr>
              <a:t>computer in polynomial </a:t>
            </a:r>
            <a:r>
              <a:rPr lang="en-US" dirty="0" smtClean="0">
                <a:solidFill>
                  <a:srgbClr val="00B050"/>
                </a:solidFill>
              </a:rPr>
              <a:t>time</a:t>
            </a:r>
            <a:r>
              <a:rPr lang="en-US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2512" y="5521668"/>
            <a:ext cx="5378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Simulated Annealing as one of solution of this problem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1674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" t="17017" r="80215" b="45681"/>
          <a:stretch/>
        </p:blipFill>
        <p:spPr bwMode="auto">
          <a:xfrm>
            <a:off x="6293948" y="2697544"/>
            <a:ext cx="2780538" cy="344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282048" y="6186942"/>
            <a:ext cx="2933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Optimal solution calculated from </a:t>
            </a:r>
            <a:r>
              <a:rPr lang="ru-RU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43</a:t>
            </a:r>
            <a:r>
              <a:rPr lang="ru-RU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 589 145 600 </a:t>
            </a:r>
            <a:r>
              <a:rPr lang="en-US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trials</a:t>
            </a: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674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391" y="1360487"/>
            <a:ext cx="1479529" cy="29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9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389" y="2568628"/>
            <a:ext cx="1826758" cy="31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>
            <a:off x="5729848" y="3278805"/>
            <a:ext cx="457200" cy="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94832" y="5815130"/>
            <a:ext cx="5340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goal is to cool adiabatically the system  from some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temperature </a:t>
            </a:r>
            <a:r>
              <a:rPr lang="en-US" b="1" i="1" dirty="0" smtClean="0">
                <a:solidFill>
                  <a:srgbClr val="FF0000"/>
                </a:solidFill>
              </a:rPr>
              <a:t>T </a:t>
            </a:r>
            <a:r>
              <a:rPr lang="en-US" dirty="0" smtClean="0">
                <a:solidFill>
                  <a:srgbClr val="FF0000"/>
                </a:solidFill>
              </a:rPr>
              <a:t>  to  </a:t>
            </a:r>
            <a:r>
              <a:rPr lang="en-US" b="1" i="1" dirty="0" smtClean="0">
                <a:solidFill>
                  <a:srgbClr val="FF0000"/>
                </a:solidFill>
              </a:rPr>
              <a:t>0  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5831" y="6365587"/>
            <a:ext cx="57803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D3D3D"/>
                </a:solidFill>
              </a:rPr>
              <a:t>Kirkpatrick, S. &amp; </a:t>
            </a:r>
            <a:r>
              <a:rPr lang="en-US" sz="1600" dirty="0" err="1">
                <a:solidFill>
                  <a:srgbClr val="3D3D3D"/>
                </a:solidFill>
              </a:rPr>
              <a:t>Gelatt</a:t>
            </a:r>
            <a:r>
              <a:rPr lang="en-US" sz="1600" dirty="0">
                <a:solidFill>
                  <a:srgbClr val="3D3D3D"/>
                </a:solidFill>
              </a:rPr>
              <a:t>, C. Optimization by simulated annealing. </a:t>
            </a:r>
            <a:r>
              <a:rPr lang="en-US" sz="1600" i="1" dirty="0">
                <a:solidFill>
                  <a:srgbClr val="3D3D3D"/>
                </a:solidFill>
              </a:rPr>
              <a:t>Science </a:t>
            </a:r>
            <a:r>
              <a:rPr lang="en-US" sz="1600" b="1" dirty="0">
                <a:solidFill>
                  <a:srgbClr val="3D3D3D"/>
                </a:solidFill>
              </a:rPr>
              <a:t>220</a:t>
            </a:r>
            <a:r>
              <a:rPr lang="en-US" sz="1600" dirty="0">
                <a:solidFill>
                  <a:srgbClr val="3D3D3D"/>
                </a:solidFill>
              </a:rPr>
              <a:t>, 671 (1983).</a:t>
            </a:r>
          </a:p>
        </p:txBody>
      </p:sp>
    </p:spTree>
    <p:extLst>
      <p:ext uri="{BB962C8B-B14F-4D97-AF65-F5344CB8AC3E}">
        <p14:creationId xmlns:p14="http://schemas.microsoft.com/office/powerpoint/2010/main" val="119505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3807" y="795661"/>
            <a:ext cx="6208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1A9437"/>
                </a:solidFill>
                <a:latin typeface="Comic Sans MS" pitchFamily="66" charset="0"/>
              </a:rPr>
              <a:t>Classical  </a:t>
            </a:r>
            <a:r>
              <a:rPr lang="en-US" sz="2800" b="1" dirty="0" err="1" smtClean="0">
                <a:solidFill>
                  <a:srgbClr val="1A9437"/>
                </a:solidFill>
                <a:latin typeface="Comic Sans MS" pitchFamily="66" charset="0"/>
              </a:rPr>
              <a:t>vs</a:t>
            </a:r>
            <a:r>
              <a:rPr lang="en-US" sz="2800" b="1" dirty="0" smtClean="0">
                <a:solidFill>
                  <a:srgbClr val="1A9437"/>
                </a:solidFill>
                <a:latin typeface="Comic Sans MS" pitchFamily="66" charset="0"/>
              </a:rPr>
              <a:t> Quantum Annealing   </a:t>
            </a:r>
            <a:endParaRPr lang="en-US" sz="2800" b="1" dirty="0">
              <a:solidFill>
                <a:srgbClr val="1A9437"/>
              </a:solidFill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61116" y="1345330"/>
            <a:ext cx="4745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33CC"/>
                </a:solidFill>
              </a:rPr>
              <a:t>Arnab</a:t>
            </a:r>
            <a:r>
              <a:rPr lang="en-US" b="1" dirty="0">
                <a:solidFill>
                  <a:srgbClr val="0033CC"/>
                </a:solidFill>
              </a:rPr>
              <a:t> </a:t>
            </a:r>
            <a:r>
              <a:rPr lang="en-US" b="1" dirty="0" smtClean="0">
                <a:solidFill>
                  <a:srgbClr val="0033CC"/>
                </a:solidFill>
              </a:rPr>
              <a:t>Das </a:t>
            </a:r>
            <a:r>
              <a:rPr lang="en-US" b="1" dirty="0">
                <a:solidFill>
                  <a:srgbClr val="0033CC"/>
                </a:solidFill>
              </a:rPr>
              <a:t>and </a:t>
            </a:r>
            <a:r>
              <a:rPr lang="en-US" b="1" dirty="0" err="1">
                <a:solidFill>
                  <a:srgbClr val="0033CC"/>
                </a:solidFill>
              </a:rPr>
              <a:t>Bikas</a:t>
            </a:r>
            <a:r>
              <a:rPr lang="en-US" b="1" dirty="0">
                <a:solidFill>
                  <a:srgbClr val="0033CC"/>
                </a:solidFill>
              </a:rPr>
              <a:t> K. </a:t>
            </a:r>
            <a:r>
              <a:rPr lang="en-US" b="1" dirty="0" err="1" smtClean="0">
                <a:solidFill>
                  <a:srgbClr val="0033CC"/>
                </a:solidFill>
              </a:rPr>
              <a:t>Chakrabarti</a:t>
            </a:r>
            <a:r>
              <a:rPr lang="en-US" b="1" dirty="0" smtClean="0">
                <a:solidFill>
                  <a:srgbClr val="0033CC"/>
                </a:solidFill>
              </a:rPr>
              <a:t>, RMP , 2008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188" y="1840676"/>
            <a:ext cx="6924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 is possible to map optimization problem to some (glassy) spin system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12520" y="2394474"/>
            <a:ext cx="1470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Ising</a:t>
            </a:r>
            <a:r>
              <a:rPr lang="en-US" sz="2000" b="1" dirty="0" smtClean="0"/>
              <a:t> model </a:t>
            </a:r>
            <a:endParaRPr lang="en-US" sz="2000" b="1" dirty="0"/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" t="15252" r="86120" b="69064"/>
          <a:stretch/>
        </p:blipFill>
        <p:spPr bwMode="auto">
          <a:xfrm>
            <a:off x="7119036" y="1283659"/>
            <a:ext cx="1745724" cy="1151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78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1"/>
          <a:stretch/>
        </p:blipFill>
        <p:spPr bwMode="auto">
          <a:xfrm>
            <a:off x="597073" y="2847137"/>
            <a:ext cx="278071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79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4"/>
          <a:stretch/>
        </p:blipFill>
        <p:spPr bwMode="auto">
          <a:xfrm>
            <a:off x="788329" y="3707789"/>
            <a:ext cx="1619898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5525293"/>
              </p:ext>
            </p:extLst>
          </p:nvPr>
        </p:nvGraphicFramePr>
        <p:xfrm>
          <a:off x="2663425" y="2382900"/>
          <a:ext cx="1905000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14" name="Equation" r:id="rId6" imgW="1485720" imgH="355320" progId="Equation.DSMT4">
                  <p:embed/>
                </p:oleObj>
              </mc:Choice>
              <mc:Fallback>
                <p:oleObj name="Equation" r:id="rId6" imgW="148572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3425" y="2382900"/>
                        <a:ext cx="1905000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677151"/>
              </p:ext>
            </p:extLst>
          </p:nvPr>
        </p:nvGraphicFramePr>
        <p:xfrm>
          <a:off x="226863" y="3151895"/>
          <a:ext cx="423862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15" name="Equation" r:id="rId8" imgW="330120" imgH="355320" progId="Equation.DSMT4">
                  <p:embed/>
                </p:oleObj>
              </mc:Choice>
              <mc:Fallback>
                <p:oleObj name="Equation" r:id="rId8" imgW="33012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63" y="3151895"/>
                        <a:ext cx="423862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6179170"/>
              </p:ext>
            </p:extLst>
          </p:nvPr>
        </p:nvGraphicFramePr>
        <p:xfrm>
          <a:off x="386850" y="3970338"/>
          <a:ext cx="522288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16" name="Equation" r:id="rId10" imgW="406080" imgH="355320" progId="Equation.DSMT4">
                  <p:embed/>
                </p:oleObj>
              </mc:Choice>
              <mc:Fallback>
                <p:oleObj name="Equation" r:id="rId10" imgW="40608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850" y="3970338"/>
                        <a:ext cx="522288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24136" y="5138440"/>
            <a:ext cx="493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physical  QA  algorithm implies decreasing  of  </a:t>
            </a:r>
          </a:p>
          <a:p>
            <a:r>
              <a:rPr lang="en-US" dirty="0" smtClean="0"/>
              <a:t> adiabatically  </a:t>
            </a:r>
            <a:r>
              <a:rPr lang="en-US" dirty="0"/>
              <a:t>t</a:t>
            </a:r>
            <a:r>
              <a:rPr lang="en-US" dirty="0" smtClean="0"/>
              <a:t>o zero.  </a:t>
            </a:r>
            <a:endParaRPr lang="en-US" dirty="0"/>
          </a:p>
        </p:txBody>
      </p:sp>
      <p:pic>
        <p:nvPicPr>
          <p:cNvPr id="29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5" t="26331" r="28354" b="21790"/>
          <a:stretch/>
        </p:blipFill>
        <p:spPr bwMode="auto">
          <a:xfrm>
            <a:off x="5110036" y="5150315"/>
            <a:ext cx="390521" cy="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447" y="3076357"/>
            <a:ext cx="2887911" cy="2413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5" t="26331" r="28354" b="21790"/>
          <a:stretch/>
        </p:blipFill>
        <p:spPr bwMode="auto">
          <a:xfrm>
            <a:off x="1508182" y="4616020"/>
            <a:ext cx="483154" cy="489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05642" y="4652770"/>
            <a:ext cx="357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                is control parameter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571977" y="3207049"/>
            <a:ext cx="2686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Cost  function Hamiltonian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679377" y="4000699"/>
            <a:ext cx="2971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“Kinetic energy”  Hamiltonian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4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7346" y="476250"/>
            <a:ext cx="8682503" cy="150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33375" defTabSz="865188"/>
            <a:r>
              <a:rPr lang="en-US" altLang="zh-CN" sz="2400" b="1" dirty="0" smtClean="0">
                <a:solidFill>
                  <a:srgbClr val="000099"/>
                </a:solidFill>
                <a:latin typeface="+mj-lt"/>
                <a:ea typeface="SimSun" pitchFamily="2" charset="-122"/>
                <a:cs typeface="Garamond"/>
                <a:sym typeface="Symbol" pitchFamily="18" charset="2"/>
              </a:rPr>
              <a:t> </a:t>
            </a:r>
          </a:p>
          <a:p>
            <a:pPr marL="333375" algn="ctr" defTabSz="865188"/>
            <a:r>
              <a:rPr lang="en-US" altLang="zh-CN" sz="2400" b="1" dirty="0" smtClean="0">
                <a:solidFill>
                  <a:srgbClr val="1A9437"/>
                </a:solidFill>
                <a:latin typeface="Comic Sans MS" pitchFamily="66" charset="0"/>
                <a:ea typeface="SimSun" pitchFamily="2" charset="-122"/>
                <a:cs typeface="Garamond"/>
                <a:sym typeface="Symbol" pitchFamily="18" charset="2"/>
              </a:rPr>
              <a:t>      Quantum Simulators </a:t>
            </a:r>
            <a:endParaRPr lang="en-US" altLang="zh-CN" sz="2400" b="1" i="0" dirty="0" smtClean="0">
              <a:solidFill>
                <a:srgbClr val="1A9437"/>
              </a:solidFill>
              <a:latin typeface="Comic Sans MS" pitchFamily="66" charset="0"/>
              <a:ea typeface="SimSun" pitchFamily="2" charset="-122"/>
              <a:cs typeface="Garamond"/>
              <a:sym typeface="Symbol" pitchFamily="18" charset="2"/>
            </a:endParaRPr>
          </a:p>
          <a:p>
            <a:pPr marL="333375" algn="l" defTabSz="865188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zh-CN" sz="2400" b="1" i="0" dirty="0">
              <a:solidFill>
                <a:schemeClr val="bg1"/>
              </a:solidFill>
              <a:latin typeface="Garamond"/>
              <a:ea typeface="SimSun" pitchFamily="2" charset="-122"/>
              <a:cs typeface="Garamond"/>
              <a:sym typeface="Symbol" pitchFamily="18" charset="2"/>
            </a:endParaRPr>
          </a:p>
        </p:txBody>
      </p:sp>
      <p:sp>
        <p:nvSpPr>
          <p:cNvPr id="13" name="Oval 18"/>
          <p:cNvSpPr>
            <a:spLocks noChangeArrowheads="1"/>
          </p:cNvSpPr>
          <p:nvPr/>
        </p:nvSpPr>
        <p:spPr bwMode="auto">
          <a:xfrm rot="1822494">
            <a:off x="2527620" y="4661455"/>
            <a:ext cx="360362" cy="649288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1193" tIns="50598" rIns="101193" bIns="50598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Line 19"/>
          <p:cNvSpPr>
            <a:spLocks noChangeShapeType="1"/>
          </p:cNvSpPr>
          <p:nvPr/>
        </p:nvSpPr>
        <p:spPr bwMode="auto">
          <a:xfrm>
            <a:off x="2562277" y="4492641"/>
            <a:ext cx="1223962" cy="10080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1193" tIns="50598" rIns="101193" bIns="50598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Line 20"/>
          <p:cNvSpPr>
            <a:spLocks noChangeShapeType="1"/>
          </p:cNvSpPr>
          <p:nvPr/>
        </p:nvSpPr>
        <p:spPr bwMode="auto">
          <a:xfrm>
            <a:off x="2922639" y="4888582"/>
            <a:ext cx="1728788" cy="431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1193" tIns="50598" rIns="101193" bIns="50598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4971" y="1516673"/>
            <a:ext cx="9189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              Lattices of atoms              Waveguides and circuits                          D-Wave machine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860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651" y="2071020"/>
            <a:ext cx="2352299" cy="1515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Стрелка вниз 26"/>
          <p:cNvSpPr/>
          <p:nvPr/>
        </p:nvSpPr>
        <p:spPr>
          <a:xfrm>
            <a:off x="1277048" y="3717925"/>
            <a:ext cx="398769" cy="36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20"/>
          <p:cNvSpPr>
            <a:spLocks noChangeArrowheads="1"/>
          </p:cNvSpPr>
          <p:nvPr/>
        </p:nvSpPr>
        <p:spPr bwMode="auto">
          <a:xfrm>
            <a:off x="304977" y="4143807"/>
            <a:ext cx="2497824" cy="432000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 w="57150" cmpd="thickThin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 smtClean="0"/>
          </a:p>
          <a:p>
            <a:endParaRPr lang="ru-RU" dirty="0"/>
          </a:p>
        </p:txBody>
      </p:sp>
      <p:graphicFrame>
        <p:nvGraphicFramePr>
          <p:cNvPr id="33" name="Object 11"/>
          <p:cNvGraphicFramePr>
            <a:graphicFrameLocks noChangeAspect="1"/>
          </p:cNvGraphicFramePr>
          <p:nvPr/>
        </p:nvGraphicFramePr>
        <p:xfrm>
          <a:off x="2048877" y="4767804"/>
          <a:ext cx="231531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38" name="Equation" r:id="rId5" imgW="152280" imgH="253800" progId="Equation.DSMT4">
                  <p:embed/>
                </p:oleObj>
              </mc:Choice>
              <mc:Fallback>
                <p:oleObj name="Equation" r:id="rId5" imgW="1522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8877" y="4767804"/>
                        <a:ext cx="231531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19101" y="4140571"/>
            <a:ext cx="1863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Atomic circuits 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6" name="Стрелка вниз 35"/>
          <p:cNvSpPr/>
          <p:nvPr/>
        </p:nvSpPr>
        <p:spPr>
          <a:xfrm>
            <a:off x="4531056" y="3650298"/>
            <a:ext cx="365538" cy="32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20"/>
          <p:cNvSpPr>
            <a:spLocks noChangeArrowheads="1"/>
          </p:cNvSpPr>
          <p:nvPr/>
        </p:nvSpPr>
        <p:spPr bwMode="auto">
          <a:xfrm>
            <a:off x="3468024" y="4122757"/>
            <a:ext cx="2392615" cy="432000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 w="57150" cmpd="thickThin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38" name="Object 11"/>
          <p:cNvGraphicFramePr>
            <a:graphicFrameLocks noChangeAspect="1"/>
          </p:cNvGraphicFramePr>
          <p:nvPr/>
        </p:nvGraphicFramePr>
        <p:xfrm>
          <a:off x="6244727" y="4719926"/>
          <a:ext cx="231531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39" name="Equation" r:id="rId7" imgW="152280" imgH="253800" progId="Equation.DSMT4">
                  <p:embed/>
                </p:oleObj>
              </mc:Choice>
              <mc:Fallback>
                <p:oleObj name="Equation" r:id="rId7" imgW="1522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4727" y="4719926"/>
                        <a:ext cx="231531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37647" y="1967224"/>
            <a:ext cx="2699942" cy="146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Стрелка вниз 30"/>
          <p:cNvSpPr/>
          <p:nvPr/>
        </p:nvSpPr>
        <p:spPr>
          <a:xfrm>
            <a:off x="7654537" y="3758017"/>
            <a:ext cx="365538" cy="32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20"/>
          <p:cNvSpPr>
            <a:spLocks noChangeArrowheads="1"/>
          </p:cNvSpPr>
          <p:nvPr/>
        </p:nvSpPr>
        <p:spPr bwMode="auto">
          <a:xfrm>
            <a:off x="6324600" y="4149755"/>
            <a:ext cx="2665213" cy="432000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 w="57150" cmpd="thickThin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6339075" y="4131295"/>
            <a:ext cx="2784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Superconductor circuits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83060" y="4132260"/>
            <a:ext cx="1941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Photonic circuits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57650" name="Picture 30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58" y="5118643"/>
            <a:ext cx="1671997" cy="172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07660" y="4817168"/>
            <a:ext cx="2935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What is about </a:t>
            </a:r>
            <a:r>
              <a:rPr lang="en-US" sz="2000" b="1" dirty="0" err="1" smtClean="0"/>
              <a:t>polaritons</a:t>
            </a:r>
            <a:r>
              <a:rPr lang="en-US" sz="2000" b="1" dirty="0"/>
              <a:t>?</a:t>
            </a:r>
          </a:p>
        </p:txBody>
      </p:sp>
      <p:pic>
        <p:nvPicPr>
          <p:cNvPr id="57651" name="Picture 30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602" y="5343356"/>
            <a:ext cx="1660834" cy="135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658" name="Picture 3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792" y="1933506"/>
            <a:ext cx="2549459" cy="169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5917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">
  <a:themeElements>
    <a:clrScheme name="Custom 1">
      <a:dk1>
        <a:srgbClr val="0230AC"/>
      </a:dk1>
      <a:lt1>
        <a:srgbClr val="FFFFFF"/>
      </a:lt1>
      <a:dk2>
        <a:srgbClr val="0230AC"/>
      </a:dk2>
      <a:lt2>
        <a:srgbClr val="FFFFFF"/>
      </a:lt2>
      <a:accent1>
        <a:srgbClr val="EC0044"/>
      </a:accent1>
      <a:accent2>
        <a:srgbClr val="0230AC"/>
      </a:accent2>
      <a:accent3>
        <a:srgbClr val="8F32AC"/>
      </a:accent3>
      <a:accent4>
        <a:srgbClr val="0057AC"/>
      </a:accent4>
      <a:accent5>
        <a:srgbClr val="EC5A00"/>
      </a:accent5>
      <a:accent6>
        <a:srgbClr val="ECEC00"/>
      </a:accent6>
      <a:hlink>
        <a:srgbClr val="4BBCFF"/>
      </a:hlink>
      <a:folHlink>
        <a:srgbClr val="C000C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over">
  <a:themeElements>
    <a:clrScheme name="Custom 1">
      <a:dk1>
        <a:srgbClr val="0230AC"/>
      </a:dk1>
      <a:lt1>
        <a:srgbClr val="FFFFFF"/>
      </a:lt1>
      <a:dk2>
        <a:srgbClr val="0230AC"/>
      </a:dk2>
      <a:lt2>
        <a:srgbClr val="FFFFFF"/>
      </a:lt2>
      <a:accent1>
        <a:srgbClr val="EC0044"/>
      </a:accent1>
      <a:accent2>
        <a:srgbClr val="0230AC"/>
      </a:accent2>
      <a:accent3>
        <a:srgbClr val="8F32AC"/>
      </a:accent3>
      <a:accent4>
        <a:srgbClr val="0057AC"/>
      </a:accent4>
      <a:accent5>
        <a:srgbClr val="EC5A00"/>
      </a:accent5>
      <a:accent6>
        <a:srgbClr val="ECEC00"/>
      </a:accent6>
      <a:hlink>
        <a:srgbClr val="4BBCFF"/>
      </a:hlink>
      <a:folHlink>
        <a:srgbClr val="C000C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11884</TotalTime>
  <Words>2772</Words>
  <Application>Microsoft Office PowerPoint</Application>
  <PresentationFormat>Экран (4:3)</PresentationFormat>
  <Paragraphs>452</Paragraphs>
  <Slides>53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53</vt:i4>
      </vt:variant>
    </vt:vector>
  </HeadingPairs>
  <TitlesOfParts>
    <vt:vector size="57" baseType="lpstr">
      <vt:lpstr>Cover</vt:lpstr>
      <vt:lpstr>1_Cover</vt:lpstr>
      <vt:lpstr>Equation</vt:lpstr>
      <vt:lpstr>MathType 6.0 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Polariton Laser – New Quantum Source of Light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Когнитивные вычисления: IBM Watson</vt:lpstr>
      <vt:lpstr>Когнитивная архитектура новых компьютеров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Thank You!</vt:lpstr>
      <vt:lpstr>Презентация PowerPoint</vt:lpstr>
      <vt:lpstr>Rabi-Oscillations in Polariton System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Alexander Alodjants</cp:lastModifiedBy>
  <cp:revision>458</cp:revision>
  <cp:lastPrinted>2017-05-19T01:15:48Z</cp:lastPrinted>
  <dcterms:created xsi:type="dcterms:W3CDTF">2014-06-27T12:30:22Z</dcterms:created>
  <dcterms:modified xsi:type="dcterms:W3CDTF">2017-12-19T17:30:46Z</dcterms:modified>
</cp:coreProperties>
</file>