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904" r:id="rId3"/>
    <p:sldId id="847" r:id="rId4"/>
    <p:sldId id="848" r:id="rId5"/>
    <p:sldId id="835" r:id="rId6"/>
    <p:sldId id="850" r:id="rId7"/>
    <p:sldId id="840" r:id="rId8"/>
    <p:sldId id="671" r:id="rId9"/>
    <p:sldId id="841" r:id="rId10"/>
    <p:sldId id="740" r:id="rId11"/>
    <p:sldId id="842" r:id="rId12"/>
    <p:sldId id="902" r:id="rId13"/>
    <p:sldId id="895" r:id="rId14"/>
    <p:sldId id="741" r:id="rId15"/>
    <p:sldId id="651" r:id="rId16"/>
    <p:sldId id="849" r:id="rId17"/>
    <p:sldId id="854" r:id="rId18"/>
    <p:sldId id="614" r:id="rId19"/>
    <p:sldId id="818" r:id="rId20"/>
    <p:sldId id="660" r:id="rId21"/>
    <p:sldId id="736" r:id="rId22"/>
    <p:sldId id="899" r:id="rId23"/>
    <p:sldId id="669" r:id="rId24"/>
    <p:sldId id="809" r:id="rId25"/>
    <p:sldId id="787" r:id="rId26"/>
    <p:sldId id="791" r:id="rId27"/>
    <p:sldId id="790" r:id="rId28"/>
    <p:sldId id="793" r:id="rId29"/>
    <p:sldId id="789" r:id="rId30"/>
    <p:sldId id="588" r:id="rId31"/>
    <p:sldId id="616" r:id="rId32"/>
    <p:sldId id="589" r:id="rId33"/>
    <p:sldId id="735" r:id="rId34"/>
    <p:sldId id="672" r:id="rId35"/>
    <p:sldId id="636" r:id="rId36"/>
    <p:sldId id="623" r:id="rId37"/>
    <p:sldId id="903" r:id="rId38"/>
    <p:sldId id="867" r:id="rId39"/>
    <p:sldId id="637" r:id="rId40"/>
    <p:sldId id="662" r:id="rId41"/>
    <p:sldId id="794" r:id="rId42"/>
    <p:sldId id="795" r:id="rId43"/>
    <p:sldId id="812" r:id="rId44"/>
    <p:sldId id="815" r:id="rId45"/>
    <p:sldId id="813" r:id="rId46"/>
    <p:sldId id="814" r:id="rId47"/>
    <p:sldId id="798" r:id="rId48"/>
    <p:sldId id="900" r:id="rId49"/>
    <p:sldId id="901" r:id="rId50"/>
    <p:sldId id="897" r:id="rId51"/>
    <p:sldId id="898" r:id="rId52"/>
    <p:sldId id="800" r:id="rId53"/>
    <p:sldId id="801" r:id="rId54"/>
    <p:sldId id="816" r:id="rId55"/>
    <p:sldId id="802" r:id="rId56"/>
    <p:sldId id="811" r:id="rId57"/>
    <p:sldId id="820" r:id="rId58"/>
    <p:sldId id="837" r:id="rId59"/>
    <p:sldId id="838" r:id="rId60"/>
    <p:sldId id="843" r:id="rId61"/>
    <p:sldId id="839" r:id="rId62"/>
    <p:sldId id="821" r:id="rId63"/>
    <p:sldId id="822" r:id="rId64"/>
    <p:sldId id="823" r:id="rId65"/>
    <p:sldId id="824" r:id="rId66"/>
    <p:sldId id="825" r:id="rId67"/>
    <p:sldId id="844" r:id="rId68"/>
    <p:sldId id="826" r:id="rId69"/>
    <p:sldId id="829" r:id="rId70"/>
    <p:sldId id="827" r:id="rId71"/>
    <p:sldId id="893" r:id="rId72"/>
    <p:sldId id="851" r:id="rId73"/>
    <p:sldId id="845" r:id="rId74"/>
    <p:sldId id="828" r:id="rId75"/>
    <p:sldId id="875" r:id="rId76"/>
    <p:sldId id="879" r:id="rId77"/>
    <p:sldId id="882" r:id="rId78"/>
    <p:sldId id="880" r:id="rId79"/>
    <p:sldId id="883" r:id="rId80"/>
    <p:sldId id="868" r:id="rId81"/>
    <p:sldId id="885" r:id="rId82"/>
    <p:sldId id="869" r:id="rId83"/>
    <p:sldId id="870" r:id="rId84"/>
    <p:sldId id="871" r:id="rId85"/>
    <p:sldId id="872" r:id="rId86"/>
    <p:sldId id="873" r:id="rId87"/>
    <p:sldId id="874" r:id="rId88"/>
    <p:sldId id="833" r:id="rId89"/>
    <p:sldId id="894" r:id="rId90"/>
    <p:sldId id="858" r:id="rId91"/>
    <p:sldId id="863" r:id="rId92"/>
    <p:sldId id="864" r:id="rId93"/>
    <p:sldId id="857" r:id="rId94"/>
    <p:sldId id="859" r:id="rId95"/>
    <p:sldId id="860" r:id="rId96"/>
    <p:sldId id="861" r:id="rId97"/>
    <p:sldId id="862" r:id="rId98"/>
    <p:sldId id="889" r:id="rId99"/>
    <p:sldId id="865" r:id="rId100"/>
    <p:sldId id="866" r:id="rId101"/>
    <p:sldId id="886" r:id="rId102"/>
    <p:sldId id="887" r:id="rId103"/>
    <p:sldId id="855" r:id="rId104"/>
    <p:sldId id="888" r:id="rId105"/>
    <p:sldId id="890" r:id="rId106"/>
    <p:sldId id="891" r:id="rId107"/>
    <p:sldId id="892" r:id="rId10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FF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279" autoAdjust="0"/>
    <p:restoredTop sz="94242" autoAdjust="0"/>
  </p:normalViewPr>
  <p:slideViewPr>
    <p:cSldViewPr>
      <p:cViewPr varScale="1">
        <p:scale>
          <a:sx n="77" d="100"/>
          <a:sy n="77" d="100"/>
        </p:scale>
        <p:origin x="-172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9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1215F5CA-05F3-4C9C-93DE-24B445AF58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2325D347-B7FB-4FC2-87AC-97DEA8D4B1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6" name="Rectangle 4">
            <a:extLst>
              <a:ext uri="{FF2B5EF4-FFF2-40B4-BE49-F238E27FC236}">
                <a16:creationId xmlns="" xmlns:a16="http://schemas.microsoft.com/office/drawing/2014/main" id="{C0754607-788C-4C0D-86C4-407901F0EF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76762958-9CBF-4D93-8D89-571DF98337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="" xmlns:a16="http://schemas.microsoft.com/office/drawing/2014/main" id="{32650F83-E4DE-4BF5-828B-58FE8A7287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>
            <a:extLst>
              <a:ext uri="{FF2B5EF4-FFF2-40B4-BE49-F238E27FC236}">
                <a16:creationId xmlns="" xmlns:a16="http://schemas.microsoft.com/office/drawing/2014/main" id="{A5691C67-D971-4F9C-B0B9-2E7BDBEA6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C8908E-80EE-43EC-B0EA-6161D0433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191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="" xmlns:a16="http://schemas.microsoft.com/office/drawing/2014/main" id="{90CD46CD-46F2-4AF5-B37C-59F009B03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E60A8-5C80-4865-AA9F-9388301DE3D9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 dirty="0"/>
          </a:p>
        </p:txBody>
      </p:sp>
      <p:sp>
        <p:nvSpPr>
          <p:cNvPr id="121859" name="Rectangle 2">
            <a:extLst>
              <a:ext uri="{FF2B5EF4-FFF2-40B4-BE49-F238E27FC236}">
                <a16:creationId xmlns="" xmlns:a16="http://schemas.microsoft.com/office/drawing/2014/main" id="{1E7F09C9-328B-4DA0-8551-01F5095A6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="" xmlns:a16="http://schemas.microsoft.com/office/drawing/2014/main" id="{F74E2F0C-6209-49CC-872B-8D9589D55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="" xmlns:a16="http://schemas.microsoft.com/office/drawing/2014/main" id="{B1B68790-2E0C-4626-9FDD-AFE79E9CB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0D209-EBD7-4E57-A734-60D628AACBB2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 dirty="0"/>
          </a:p>
        </p:txBody>
      </p:sp>
      <p:sp>
        <p:nvSpPr>
          <p:cNvPr id="140291" name="Rectangle 2">
            <a:extLst>
              <a:ext uri="{FF2B5EF4-FFF2-40B4-BE49-F238E27FC236}">
                <a16:creationId xmlns="" xmlns:a16="http://schemas.microsoft.com/office/drawing/2014/main" id="{4A7FC282-04C1-4C63-B28C-B619F749E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="" xmlns:a16="http://schemas.microsoft.com/office/drawing/2014/main" id="{75DA4574-A1A9-4FC7-863F-48A0A414C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003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="" xmlns:a16="http://schemas.microsoft.com/office/drawing/2014/main" id="{6E5F63A6-649C-4693-9ED1-6B8BC4825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6B01B5-495E-4034-B5DD-DEE9127F2AF0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122883" name="Rectangle 2">
            <a:extLst>
              <a:ext uri="{FF2B5EF4-FFF2-40B4-BE49-F238E27FC236}">
                <a16:creationId xmlns="" xmlns:a16="http://schemas.microsoft.com/office/drawing/2014/main" id="{D2C48DB7-B4DD-4B07-B36C-2A77E3D76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22884" name="Rectangle 3">
            <a:extLst>
              <a:ext uri="{FF2B5EF4-FFF2-40B4-BE49-F238E27FC236}">
                <a16:creationId xmlns="" xmlns:a16="http://schemas.microsoft.com/office/drawing/2014/main" id="{80E4F762-C830-4ADA-8C9F-6EE7B6712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>
            <a:extLst>
              <a:ext uri="{FF2B5EF4-FFF2-40B4-BE49-F238E27FC236}">
                <a16:creationId xmlns="" xmlns:a16="http://schemas.microsoft.com/office/drawing/2014/main" id="{B1E525F4-26D8-41EB-9A09-BFEC1BD84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>
            <a:extLst>
              <a:ext uri="{FF2B5EF4-FFF2-40B4-BE49-F238E27FC236}">
                <a16:creationId xmlns="" xmlns:a16="http://schemas.microsoft.com/office/drawing/2014/main" id="{8623A981-E261-40E6-86E1-2F1429BA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3908" name="Номер слайда 3">
            <a:extLst>
              <a:ext uri="{FF2B5EF4-FFF2-40B4-BE49-F238E27FC236}">
                <a16:creationId xmlns="" xmlns:a16="http://schemas.microsoft.com/office/drawing/2014/main" id="{6D358C04-63F1-4CA7-AAFD-F733DAC6D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FC9380-AF38-4C8A-B502-8EDEF5941147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="" xmlns:a16="http://schemas.microsoft.com/office/drawing/2014/main" id="{B1B68790-2E0C-4626-9FDD-AFE79E9CB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0D209-EBD7-4E57-A734-60D628AACBB2}" type="slidenum">
              <a:rPr lang="ru-RU" altLang="ru-RU"/>
              <a:pPr>
                <a:spcBef>
                  <a:spcPct val="0"/>
                </a:spcBef>
              </a:pPr>
              <a:t>76</a:t>
            </a:fld>
            <a:endParaRPr lang="ru-RU" altLang="ru-RU" dirty="0"/>
          </a:p>
        </p:txBody>
      </p:sp>
      <p:sp>
        <p:nvSpPr>
          <p:cNvPr id="140291" name="Rectangle 2">
            <a:extLst>
              <a:ext uri="{FF2B5EF4-FFF2-40B4-BE49-F238E27FC236}">
                <a16:creationId xmlns="" xmlns:a16="http://schemas.microsoft.com/office/drawing/2014/main" id="{4A7FC282-04C1-4C63-B28C-B619F749E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="" xmlns:a16="http://schemas.microsoft.com/office/drawing/2014/main" id="{75DA4574-A1A9-4FC7-863F-48A0A414C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472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>
            <a:extLst>
              <a:ext uri="{FF2B5EF4-FFF2-40B4-BE49-F238E27FC236}">
                <a16:creationId xmlns="" xmlns:a16="http://schemas.microsoft.com/office/drawing/2014/main" id="{B3E26EE3-8442-4A02-AD9B-73167E7EA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>
            <a:extLst>
              <a:ext uri="{FF2B5EF4-FFF2-40B4-BE49-F238E27FC236}">
                <a16:creationId xmlns="" xmlns:a16="http://schemas.microsoft.com/office/drawing/2014/main" id="{62AA602A-77B7-44B0-8156-7D1D7943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1316" name="Номер слайда 3">
            <a:extLst>
              <a:ext uri="{FF2B5EF4-FFF2-40B4-BE49-F238E27FC236}">
                <a16:creationId xmlns="" xmlns:a16="http://schemas.microsoft.com/office/drawing/2014/main" id="{20E0C299-E6AC-4FAF-BDF9-A1783A218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CEDB44-39DE-4618-94C5-B03B8CB903C1}" type="slidenum">
              <a:rPr lang="ru-RU" altLang="ru-RU"/>
              <a:pPr>
                <a:spcBef>
                  <a:spcPct val="0"/>
                </a:spcBef>
              </a:pPr>
              <a:t>80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56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="" xmlns:a16="http://schemas.microsoft.com/office/drawing/2014/main" id="{3E8E89BD-EE70-4B84-BE31-E313407EE3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33DE5C-B175-4395-8E59-4B956E917708}" type="slidenum">
              <a:rPr lang="ru-RU" altLang="ru-RU" b="0"/>
              <a:pPr algn="r" eaLnBrk="1" hangingPunct="1">
                <a:spcBef>
                  <a:spcPct val="0"/>
                </a:spcBef>
              </a:pPr>
              <a:t>98</a:t>
            </a:fld>
            <a:endParaRPr lang="ru-RU" altLang="ru-RU" b="0"/>
          </a:p>
        </p:txBody>
      </p:sp>
      <p:sp>
        <p:nvSpPr>
          <p:cNvPr id="182275" name="Rectangle 2">
            <a:extLst>
              <a:ext uri="{FF2B5EF4-FFF2-40B4-BE49-F238E27FC236}">
                <a16:creationId xmlns="" xmlns:a16="http://schemas.microsoft.com/office/drawing/2014/main" id="{06346FDE-2A48-4704-8E4F-4550E4914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="" xmlns:a16="http://schemas.microsoft.com/office/drawing/2014/main" id="{62D3DEF3-55EC-4733-9A15-D74B3634C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3A0BC6-F895-4471-AB72-F0C83C614E6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82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CF54E-AC11-4C54-90A8-3A4A30A2086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71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4B01746-5CA1-4B69-9E2F-5528AA838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433E01D-5C6E-4BC0-8B60-D012298D9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DE5422-DDD4-4737-9B60-0D0B7CE1C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C6D4D-5C7A-4F80-826F-495607F9F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438956-F587-44E8-BE57-6B34C649D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21BA388-6083-44AE-ABA3-BBC95AC09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B46E46E-3D4A-4E09-A14E-F7F008038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8424-196A-48D6-83AD-B1631A439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25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43900C-E3B0-4486-8602-70DF68187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FB29065-AC71-40FA-88E6-411FCF264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EBA70D3-5456-4400-AEB7-2EC166C41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35B74-975F-4ED6-96DD-2FDCB5D03E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48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85F937D-141C-47D8-B6B4-8D37EE540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98548D-25A2-48DC-828B-CDE117A61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14CE63C-83DE-48CD-8F39-24FBC029D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E0D57-B7CB-4DEE-ACA5-CF72FAA13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5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4B6CFF-69DB-488D-BE04-D244668AD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CE54C0-CCF2-4C87-8093-05C52E163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20A70D3-5FE9-49F1-A1B4-AF2A2A046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05A9-F188-4569-83A3-FF3C54AB0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21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23F414-0666-4370-B318-6009750F7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BB7F91-80FD-47F8-A4AB-4C6839488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35F78D-ED87-4CBF-BC70-71F470821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648F1-D6D4-499C-9CC6-67CC30085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32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09FD0BB-0EBA-44FD-AC16-B80467CE5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97B2485-125D-4442-9458-3469A4330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AA00842-7D5D-4545-9E92-77570E906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ADE23-0C09-47AE-BB1A-732BF115F6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57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0305BC4-0C8F-400E-9061-748FF12F9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C3EE600-5D93-4E1D-AB64-DAF3F76B1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1DB3FF7-5404-471D-9738-1D9DF0D2B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06511-92CC-48E7-8C2C-1B26EFAD91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28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6879E56-5659-4A79-8EA5-449C18C93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753C496-0306-4754-B001-1A5EE138D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A1034AF-5D1B-4546-8ABA-14518652E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776F-B86B-4132-A764-02FBE3655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4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3AB683-23CE-4A64-8283-19295500E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C14ED27-F9D8-4A91-9E45-F2A49471B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9FCD108-1FAF-4679-A740-9B152274A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A02ED-705A-45B3-8BD0-F9286E637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58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94E103-195E-4856-9ADF-E48EE1484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DD6A59-247E-4603-B623-C74421E5D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AD09593-CBDB-47DE-AA2A-30089BC8C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C404-6A28-4E78-B63A-459A1CA82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72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E126E04-DCCD-4A43-BC3D-26C27221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4F92449-0CD8-4EF5-849E-FEA307CBE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A94525D-6CD2-4563-ABFD-2F74285526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EC31942-93D0-450C-9168-90CBC9D695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09341EA-8A79-40E5-8CEF-BFE0CCE1FC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F4812E4-AF49-4249-91F4-E065E45EC9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4.wmf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113.wmf"/><Relationship Id="rId10" Type="http://schemas.openxmlformats.org/officeDocument/2006/relationships/image" Target="../media/image117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15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20.wmf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64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2%D0%BE%D0%BC%D0%B8%D0%B7%D0%BC" TargetMode="External"/><Relationship Id="rId2" Type="http://schemas.openxmlformats.org/officeDocument/2006/relationships/hyperlink" Target="https://ru.wikipedia.org/wiki/%D0%9B%D1%83%D0%BA%D1%80%D0%B5%D1%86%D0%B8%D0%B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5%D0%B2%D0%BA%D0%BB%D0%B8%D0%B4" TargetMode="External"/><Relationship Id="rId4" Type="http://schemas.openxmlformats.org/officeDocument/2006/relationships/hyperlink" Target="https://ru.wikipedia.org/wiki/De_rerum_natura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15" Type="http://schemas.openxmlformats.org/officeDocument/2006/relationships/image" Target="../media/image26.png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tif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8.png"/><Relationship Id="rId4" Type="http://schemas.openxmlformats.org/officeDocument/2006/relationships/image" Target="../media/image4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wmf"/><Relationship Id="rId9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4.png"/><Relationship Id="rId15" Type="http://schemas.openxmlformats.org/officeDocument/2006/relationships/image" Target="../media/image26.png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3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70.wmf"/><Relationship Id="rId18" Type="http://schemas.openxmlformats.org/officeDocument/2006/relationships/image" Target="../media/image80.pn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6.jpeg"/><Relationship Id="rId11" Type="http://schemas.openxmlformats.org/officeDocument/2006/relationships/image" Target="../media/image69.wmf"/><Relationship Id="rId5" Type="http://schemas.openxmlformats.org/officeDocument/2006/relationships/image" Target="../media/image75.jpeg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oleObject" Target="../embeddings/oleObject4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9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24.png"/><Relationship Id="rId15" Type="http://schemas.openxmlformats.org/officeDocument/2006/relationships/image" Target="../media/image26.png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1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85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90.wmf"/><Relationship Id="rId3" Type="http://schemas.openxmlformats.org/officeDocument/2006/relationships/oleObject" Target="../embeddings/oleObject52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9.wmf"/><Relationship Id="rId5" Type="http://schemas.openxmlformats.org/officeDocument/2006/relationships/image" Target="../media/image4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86.wmf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57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10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ourier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24AA1F23-DE35-471E-8249-BA313236C5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4564" y="1988840"/>
            <a:ext cx="9144000" cy="223224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6600" b="1" dirty="0">
                <a:solidFill>
                  <a:srgbClr val="3333FF"/>
                </a:solidFill>
              </a:rPr>
              <a:t>Введение в физику рассеяния волн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9807" y="476672"/>
            <a:ext cx="303121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000" b="1" dirty="0"/>
              <a:t>Глава 3</a:t>
            </a:r>
          </a:p>
        </p:txBody>
      </p:sp>
      <p:pic>
        <p:nvPicPr>
          <p:cNvPr id="147458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6132513"/>
            <a:ext cx="3078163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ABCB1A-E71C-4AF7-B0BB-595AA899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997"/>
            <a:ext cx="9144000" cy="2800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</a:rPr>
              <a:t>Распространение волн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</a:rPr>
              <a:t>разной природы описываются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одинаковыми физическими законами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1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9388" y="3860800"/>
            <a:ext cx="8820150" cy="26638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96875" y="4237038"/>
          <a:ext cx="18716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8" name="Equation" r:id="rId4" imgW="901309" imgH="253890" progId="Equation.DSMT4">
                  <p:embed/>
                </p:oleObj>
              </mc:Choice>
              <mc:Fallback>
                <p:oleObj name="Equation" r:id="rId4" imgW="901309" imgH="253890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237038"/>
                        <a:ext cx="18716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916238" y="4005263"/>
          <a:ext cx="23764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9" name="Equation" r:id="rId6" imgW="1193800" imgH="508000" progId="Equation.DSMT4">
                  <p:embed/>
                </p:oleObj>
              </mc:Choice>
              <mc:Fallback>
                <p:oleObj name="Equation" r:id="rId6" imgW="1193800" imgH="50800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05263"/>
                        <a:ext cx="237648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5795963" y="4005263"/>
          <a:ext cx="29511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0" name="Equation" r:id="rId8" imgW="1739900" imgH="584200" progId="Equation.DSMT4">
                  <p:embed/>
                </p:oleObj>
              </mc:Choice>
              <mc:Fallback>
                <p:oleObj name="Equation" r:id="rId8" imgW="1739900" imgH="584200" progId="Equation.DSMT4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05263"/>
                        <a:ext cx="29511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2578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АМПЛИТУДНЫЙ КОНТРАСТ</a:t>
            </a: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339975" y="5229225"/>
          <a:ext cx="437356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1" name="Equation" r:id="rId11" imgW="2032000" imgH="558800" progId="Equation.DSMT4">
                  <p:embed/>
                </p:oleObj>
              </mc:Choice>
              <mc:Fallback>
                <p:oleObj name="Equation" r:id="rId11" imgW="2032000" imgH="558800" progId="Equation.DSMT4">
                  <p:embed/>
                  <p:pic>
                    <p:nvPicPr>
                      <p:cNvPr id="45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229225"/>
                        <a:ext cx="437356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2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12698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11188" y="4365625"/>
            <a:ext cx="7848600" cy="23034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ФАЗОВЫЙ КОНТРАСТ</a:t>
            </a:r>
            <a:r>
              <a:rPr lang="ru-RU" altLang="ru-RU" sz="3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5" name="Picture 5" descr="4-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857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35600" y="6165850"/>
            <a:ext cx="275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Тонкий фазовый объект</a:t>
            </a:r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5651500" y="5661025"/>
          <a:ext cx="2089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9" name="Equation" r:id="rId5" imgW="837836" imgH="215806" progId="Equation.3">
                  <p:embed/>
                </p:oleObj>
              </mc:Choice>
              <mc:Fallback>
                <p:oleObj name="Equation" r:id="rId5" imgW="837836" imgH="215806" progId="Equation.3">
                  <p:embed/>
                  <p:pic>
                    <p:nvPicPr>
                      <p:cNvPr id="102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661025"/>
                        <a:ext cx="20891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16"/>
          <p:cNvGraphicFramePr>
            <a:graphicFrameLocks noChangeAspect="1"/>
          </p:cNvGraphicFramePr>
          <p:nvPr/>
        </p:nvGraphicFramePr>
        <p:xfrm>
          <a:off x="5292725" y="4508500"/>
          <a:ext cx="27368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0" name="Equation" r:id="rId7" imgW="1079032" imgH="583947" progId="Equation.DSMT4">
                  <p:embed/>
                </p:oleObj>
              </mc:Choice>
              <mc:Fallback>
                <p:oleObj name="Equation" r:id="rId7" imgW="1079032" imgH="583947" progId="Equation.DSMT4">
                  <p:embed/>
                  <p:pic>
                    <p:nvPicPr>
                      <p:cNvPr id="129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508500"/>
                        <a:ext cx="27368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827088" y="4508500"/>
          <a:ext cx="3744912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1" name="Equation" r:id="rId9" imgW="1397000" imgH="762000" progId="Equation.DSMT4">
                  <p:embed/>
                </p:oleObj>
              </mc:Choice>
              <mc:Fallback>
                <p:oleObj name="Equation" r:id="rId9" imgW="1397000" imgH="762000" progId="Equation.DSMT4">
                  <p:embed/>
                  <p:pic>
                    <p:nvPicPr>
                      <p:cNvPr id="129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08500"/>
                        <a:ext cx="3744912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5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29027" grpId="0" animBg="1"/>
      <p:bldP spid="1025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55 году до н. э. римский писатель </a:t>
            </a:r>
            <a:r>
              <a:rPr lang="ru-RU" dirty="0">
                <a:hlinkClick r:id="rId2" tooltip="Лукреций"/>
              </a:rPr>
              <a:t>Лукреций</a:t>
            </a:r>
            <a:r>
              <a:rPr lang="ru-RU" dirty="0"/>
              <a:t>, продолживший идеи ранних греческих философов-</a:t>
            </a:r>
            <a:r>
              <a:rPr lang="ru-RU" dirty="0">
                <a:hlinkClick r:id="rId3" tooltip="Атомизм"/>
              </a:rPr>
              <a:t>атомистов</a:t>
            </a:r>
            <a:r>
              <a:rPr lang="ru-RU" dirty="0"/>
              <a:t>, в своём сочинении «</a:t>
            </a:r>
            <a:r>
              <a:rPr lang="ru-RU" dirty="0">
                <a:hlinkClick r:id="rId4" tooltip="De rerum natura"/>
              </a:rPr>
              <a:t>О природе вещей</a:t>
            </a:r>
            <a:r>
              <a:rPr lang="ru-RU" dirty="0"/>
              <a:t>» писал, что свет и состоит из мельчайших движущихся частиц.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Примерно в 300 году до н. э. </a:t>
            </a:r>
            <a:r>
              <a:rPr lang="ru-RU" dirty="0">
                <a:hlinkClick r:id="rId5" tooltip="Евклид"/>
              </a:rPr>
              <a:t>Евклидом</a:t>
            </a:r>
            <a:r>
              <a:rPr lang="ru-RU" dirty="0"/>
              <a:t> был написан труд «Оптика», дошедший до наших дней, в котором он исследовал свойства света. Евклид утверждал, что свет распространяется по прямой линии, он изучал законы отражения света и описал их математически.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9180512" cy="20162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Начиная с XVII века о природе света существует две теории света   корпускулярная и волновая. Основателем волновой теории можно считать Рене Декарт, который рассматривал свет как возмущения в мировой субстанции — эфире. Волновую теорию света разрабатывали Роберт Гук и Христиан Гюйгенс. По мнению Гюйгенса, световые волны распространяются в особой среде — эфире. Несколько раньше </a:t>
            </a:r>
            <a:r>
              <a:rPr lang="ru-RU" dirty="0" err="1"/>
              <a:t>Гримальди</a:t>
            </a:r>
            <a:r>
              <a:rPr lang="ru-RU" dirty="0"/>
              <a:t>  открыл интерференцию и дифракцию света.</a:t>
            </a:r>
          </a:p>
        </p:txBody>
      </p:sp>
    </p:spTree>
    <p:extLst>
      <p:ext uri="{BB962C8B-B14F-4D97-AF65-F5344CB8AC3E}">
        <p14:creationId xmlns:p14="http://schemas.microsoft.com/office/powerpoint/2010/main" val="23207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8D89DF2-92EB-492F-8BE2-C11FF73724CE}"/>
              </a:ext>
            </a:extLst>
          </p:cNvPr>
          <p:cNvSpPr/>
          <p:nvPr/>
        </p:nvSpPr>
        <p:spPr>
          <a:xfrm>
            <a:off x="-636" y="0"/>
            <a:ext cx="9137817" cy="8753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Arial" panose="020B0604020202020204" pitchFamily="34" charset="0"/>
              </a:rPr>
              <a:t>Примеры дифракции на различных препятствиях </a:t>
            </a:r>
            <a:endParaRPr lang="ru-R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координаты точек в прямом (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) и обратном (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) пространстве. 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233487B-6793-4195-B8D0-C32AD314C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9" y="954108"/>
            <a:ext cx="7239000" cy="1029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67EE90-B006-4617-80FA-E024C6D1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56925"/>
            <a:ext cx="7238999" cy="1181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18FEC4-A243-4129-AF57-874FFCB04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3080081"/>
            <a:ext cx="7248528" cy="1152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AFCE558-8AFE-44F0-95E4-C7732FAC1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0" y="4180297"/>
            <a:ext cx="7238999" cy="1295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94C0954-9207-4310-A7A8-EE264C937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1" y="5274878"/>
            <a:ext cx="7248528" cy="14382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B60C0B5-222A-4C6D-9D4A-EBC3975F0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54" y="1940479"/>
            <a:ext cx="409575" cy="4810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34977A3-113F-42B5-894E-39779E1FD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870" y="2035729"/>
            <a:ext cx="4762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555.tif">
            <a:extLst>
              <a:ext uri="{FF2B5EF4-FFF2-40B4-BE49-F238E27FC236}">
                <a16:creationId xmlns="" xmlns:a16="http://schemas.microsoft.com/office/drawing/2014/main" id="{271DBE9C-60C8-4744-8090-6C463283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23988"/>
            <a:ext cx="62293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>
            <a:extLst>
              <a:ext uri="{FF2B5EF4-FFF2-40B4-BE49-F238E27FC236}">
                <a16:creationId xmlns="" xmlns:a16="http://schemas.microsoft.com/office/drawing/2014/main" id="{F93932E4-573A-440E-B114-3E786841C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Тепловые колебательные движения атомов внутри молекулы дигидроцитрата натрия. Анизотропные колебания атомов описываются элипсоидами</a:t>
            </a:r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34820" name="TextBox 2">
            <a:extLst>
              <a:ext uri="{FF2B5EF4-FFF2-40B4-BE49-F238E27FC236}">
                <a16:creationId xmlns="" xmlns:a16="http://schemas.microsoft.com/office/drawing/2014/main" id="{369EC3AE-941D-421D-B278-D5DAA874C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CC"/>
                </a:solidFill>
              </a:rPr>
              <a:t>На рисунке показаны два иона дигидроцитрата и два иона натрия. Жирными линиями обозначены ковалентные связи, светлые – означают координатные связи атомов кислорода с атомами натрия. Числа у эллипсоидов  - сраднеквадратичные смещения атомов (Å)</a:t>
            </a:r>
            <a:endParaRPr lang="ru-RU" altLang="ru-RU" sz="1800" b="1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="" xmlns:a16="http://schemas.microsoft.com/office/drawing/2014/main" id="{6F8E7531-D084-4E00-A5ED-17B8C99E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899025"/>
            <a:ext cx="19415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NaH</a:t>
            </a:r>
            <a:r>
              <a:rPr lang="en-US" altLang="ru-RU" sz="2400" baseline="-25000"/>
              <a:t>2</a:t>
            </a:r>
            <a:r>
              <a:rPr lang="en-US" altLang="ru-RU" sz="2400"/>
              <a:t>C</a:t>
            </a:r>
            <a:r>
              <a:rPr lang="en-US" altLang="ru-RU" sz="2400" baseline="-25000"/>
              <a:t>6</a:t>
            </a:r>
            <a:r>
              <a:rPr lang="en-US" altLang="ru-RU" sz="2400"/>
              <a:t>H</a:t>
            </a:r>
            <a:r>
              <a:rPr lang="en-US" altLang="ru-RU" sz="2400" baseline="-25000"/>
              <a:t>5</a:t>
            </a:r>
            <a:r>
              <a:rPr lang="en-US" altLang="ru-RU" sz="2400"/>
              <a:t>O</a:t>
            </a:r>
            <a:r>
              <a:rPr lang="en-US" altLang="ru-RU" sz="2400" baseline="-25000"/>
              <a:t>7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5871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254D5B-2C60-4EC6-B7BF-A07E0249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53010"/>
            <a:ext cx="6804248" cy="217611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D57030A-8281-45BB-BD21-A29D39CABF34}"/>
              </a:ext>
            </a:extLst>
          </p:cNvPr>
          <p:cNvCxnSpPr/>
          <p:nvPr/>
        </p:nvCxnSpPr>
        <p:spPr>
          <a:xfrm>
            <a:off x="755576" y="2204864"/>
            <a:ext cx="0" cy="194421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D877A30F-5CAF-4F3D-9C63-A7E6898CF90C}"/>
              </a:ext>
            </a:extLst>
          </p:cNvPr>
          <p:cNvCxnSpPr>
            <a:cxnSpLocks/>
          </p:cNvCxnSpPr>
          <p:nvPr/>
        </p:nvCxnSpPr>
        <p:spPr>
          <a:xfrm>
            <a:off x="395536" y="1916832"/>
            <a:ext cx="784311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4020E3-A562-4E07-BE46-40DBC31F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7496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5F6031-39BD-4B5F-A171-12585420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0931"/>
            <a:ext cx="9144000" cy="42165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Рассмотрим, например, </a:t>
            </a:r>
            <a:endParaRPr lang="en-US" altLang="ru-RU" sz="4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какой-либо физический параметр волнового явления</a:t>
            </a:r>
            <a:r>
              <a:rPr lang="en-US" altLang="ru-RU" sz="4000" b="1" dirty="0"/>
              <a:t> </a:t>
            </a:r>
            <a:r>
              <a:rPr lang="en-US" altLang="ru-RU" sz="4000" i="1" dirty="0"/>
              <a:t>f</a:t>
            </a:r>
            <a:r>
              <a:rPr lang="en-US" altLang="ru-RU" sz="4000" dirty="0"/>
              <a:t>(</a:t>
            </a:r>
            <a:r>
              <a:rPr lang="en-US" altLang="ru-RU" sz="4000" i="1" dirty="0" err="1"/>
              <a:t>r</a:t>
            </a:r>
            <a:r>
              <a:rPr lang="en-US" altLang="ru-RU" sz="4000" dirty="0" err="1"/>
              <a:t>,</a:t>
            </a:r>
            <a:r>
              <a:rPr lang="en-US" altLang="ru-RU" sz="4000" i="1" dirty="0" err="1"/>
              <a:t>t</a:t>
            </a:r>
            <a:r>
              <a:rPr lang="en-US" altLang="ru-RU" sz="4000" dirty="0"/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/>
              <a:t>(давление в среде, концентрация вещества, напряженность электрического или магнитного полей и т.д.)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2000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i="1" dirty="0"/>
              <a:t>r</a:t>
            </a:r>
            <a:r>
              <a:rPr lang="ru-RU" altLang="ru-RU" sz="2000" dirty="0"/>
              <a:t> - пространственные координаты</a:t>
            </a:r>
            <a:r>
              <a:rPr lang="ru-RU" altLang="ru-RU" sz="2000" b="1" dirty="0"/>
              <a:t> </a:t>
            </a:r>
            <a:r>
              <a:rPr lang="ru-RU" altLang="ru-RU" sz="2000" dirty="0"/>
              <a:t>(</a:t>
            </a:r>
            <a:r>
              <a:rPr lang="en-US" altLang="ru-RU" sz="2000" i="1" dirty="0"/>
              <a:t>x,</a:t>
            </a:r>
            <a:r>
              <a:rPr lang="ru-RU" altLang="ru-RU" sz="2000" i="1" dirty="0"/>
              <a:t> </a:t>
            </a:r>
            <a:r>
              <a:rPr lang="en-US" altLang="ru-RU" sz="2000" i="1" dirty="0"/>
              <a:t>y,</a:t>
            </a:r>
            <a:r>
              <a:rPr lang="ru-RU" altLang="ru-RU" sz="2000" i="1" dirty="0"/>
              <a:t> </a:t>
            </a:r>
            <a:r>
              <a:rPr lang="en-US" altLang="ru-RU" sz="2000" i="1" dirty="0"/>
              <a:t>z</a:t>
            </a:r>
            <a:r>
              <a:rPr lang="en-US" altLang="ru-RU" sz="2000" dirty="0"/>
              <a:t>)</a:t>
            </a:r>
            <a:r>
              <a:rPr lang="ru-RU" altLang="ru-RU" sz="2000" dirty="0"/>
              <a:t>, </a:t>
            </a:r>
            <a:r>
              <a:rPr lang="en-US" altLang="ru-RU" sz="2000" i="1" dirty="0"/>
              <a:t>t</a:t>
            </a:r>
            <a:r>
              <a:rPr lang="en-US" altLang="ru-RU" sz="2000" dirty="0"/>
              <a:t> – </a:t>
            </a:r>
            <a:r>
              <a:rPr lang="ru-RU" altLang="ru-RU" sz="2000" dirty="0"/>
              <a:t>текущее время, </a:t>
            </a:r>
            <a:r>
              <a:rPr lang="en-US" altLang="ru-RU" sz="2000" i="1" dirty="0"/>
              <a:t>f</a:t>
            </a:r>
            <a:r>
              <a:rPr lang="en-US" altLang="ru-RU" sz="2000" dirty="0"/>
              <a:t>, </a:t>
            </a:r>
            <a:r>
              <a:rPr lang="en-US" altLang="ru-RU" sz="2000" i="1" dirty="0"/>
              <a:t>f</a:t>
            </a:r>
            <a:r>
              <a:rPr lang="en-US" altLang="ru-RU" sz="2000" baseline="-25000" dirty="0"/>
              <a:t>0</a:t>
            </a:r>
            <a:r>
              <a:rPr lang="en-US" altLang="ru-RU" sz="2000" dirty="0"/>
              <a:t> - </a:t>
            </a:r>
            <a:r>
              <a:rPr lang="ru-RU" altLang="ru-RU" sz="2000" dirty="0"/>
              <a:t>амплитуда волны,</a:t>
            </a:r>
            <a:r>
              <a:rPr lang="en-US" altLang="ru-RU" sz="2000" dirty="0"/>
              <a:t> </a:t>
            </a:r>
            <a:r>
              <a:rPr lang="el-GR" altLang="ru-RU" sz="2000" dirty="0"/>
              <a:t>ω</a:t>
            </a:r>
            <a:r>
              <a:rPr lang="en-US" altLang="ru-RU" sz="2000" dirty="0"/>
              <a:t> – </a:t>
            </a:r>
            <a:r>
              <a:rPr lang="ru-RU" altLang="ru-RU" sz="2000" dirty="0"/>
              <a:t>её частота, </a:t>
            </a:r>
            <a:r>
              <a:rPr lang="el-GR" altLang="ru-RU" sz="2000" dirty="0"/>
              <a:t>φ</a:t>
            </a:r>
            <a:r>
              <a:rPr lang="ru-RU" altLang="ru-RU" sz="2000" dirty="0"/>
              <a:t>(</a:t>
            </a:r>
            <a:r>
              <a:rPr lang="en-US" altLang="ru-RU" sz="2000" i="1" dirty="0"/>
              <a:t>r</a:t>
            </a:r>
            <a:r>
              <a:rPr lang="en-US" altLang="ru-RU" sz="2000" dirty="0"/>
              <a:t>) – </a:t>
            </a:r>
            <a:r>
              <a:rPr lang="ru-RU" altLang="ru-RU" sz="2000" dirty="0"/>
              <a:t>фаза</a:t>
            </a:r>
            <a:endParaRPr lang="ru-RU" altLang="ru-RU" sz="20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816D3CBE-6048-429B-8361-5D6A44456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58177"/>
              </p:ext>
            </p:extLst>
          </p:nvPr>
        </p:nvGraphicFramePr>
        <p:xfrm>
          <a:off x="1961709" y="3689915"/>
          <a:ext cx="522058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5" name="Equation" r:id="rId3" imgW="1841400" imgH="279360" progId="Equation.DSMT4">
                  <p:embed/>
                </p:oleObj>
              </mc:Choice>
              <mc:Fallback>
                <p:oleObj name="Equation" r:id="rId3" imgW="1841400" imgH="279360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709" y="3689915"/>
                        <a:ext cx="5220581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3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4533CB-567A-443C-B6F7-A8BF8AAF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8" name="Object 4">
            <a:extLst>
              <a:ext uri="{FF2B5EF4-FFF2-40B4-BE49-F238E27FC236}">
                <a16:creationId xmlns="" xmlns:a16="http://schemas.microsoft.com/office/drawing/2014/main" id="{963F8837-734D-4AE6-8087-AC084D2CC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03849"/>
              </p:ext>
            </p:extLst>
          </p:nvPr>
        </p:nvGraphicFramePr>
        <p:xfrm>
          <a:off x="827584" y="1628800"/>
          <a:ext cx="3384376" cy="340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Equation" r:id="rId3" imgW="1447560" imgH="1460160" progId="Equation.DSMT4">
                  <p:embed/>
                </p:oleObj>
              </mc:Choice>
              <mc:Fallback>
                <p:oleObj name="Equation" r:id="rId3" imgW="1447560" imgH="146016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28800"/>
                        <a:ext cx="3384376" cy="34078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>
            <a:extLst>
              <a:ext uri="{FF2B5EF4-FFF2-40B4-BE49-F238E27FC236}">
                <a16:creationId xmlns="" xmlns:a16="http://schemas.microsoft.com/office/drawing/2014/main" id="{14F05742-24C5-41A7-A8C7-C4F01B90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80928"/>
            <a:ext cx="3528392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rgbClr val="FF0000"/>
                </a:solidFill>
              </a:rPr>
              <a:t>Формулы</a:t>
            </a:r>
            <a:r>
              <a:rPr lang="en-US" altLang="ru-RU" sz="4000" b="1" dirty="0">
                <a:solidFill>
                  <a:srgbClr val="FF0000"/>
                </a:solidFill>
              </a:rPr>
              <a:t> </a:t>
            </a:r>
            <a:r>
              <a:rPr lang="en-US" altLang="ru-RU" sz="4000" b="1" dirty="0" err="1">
                <a:solidFill>
                  <a:srgbClr val="FF0000"/>
                </a:solidFill>
              </a:rPr>
              <a:t>Эйлера</a:t>
            </a:r>
            <a:r>
              <a:rPr lang="en-US" altLang="ru-RU" sz="4000" dirty="0"/>
              <a:t> 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6703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>
            <a:extLst>
              <a:ext uri="{FF2B5EF4-FFF2-40B4-BE49-F238E27FC236}">
                <a16:creationId xmlns="" xmlns:a16="http://schemas.microsoft.com/office/drawing/2014/main" id="{410BE936-C7E1-4201-9674-B9A8F8007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14210"/>
              </p:ext>
            </p:extLst>
          </p:nvPr>
        </p:nvGraphicFramePr>
        <p:xfrm>
          <a:off x="2332273" y="3152576"/>
          <a:ext cx="4479453" cy="114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3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2" name="Объект 4">
                        <a:extLst>
                          <a:ext uri="{FF2B5EF4-FFF2-40B4-BE49-F238E27FC236}">
                            <a16:creationId xmlns="" xmlns:a16="http://schemas.microsoft.com/office/drawing/2014/main" id="{B8D94939-A5DB-4359-BC4F-7059513ADC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273" y="3152576"/>
                        <a:ext cx="4479453" cy="1145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54DE14-789C-4A5C-8495-6E0369801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72708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/>
              <a:t>Здесь </a:t>
            </a:r>
            <a:r>
              <a:rPr lang="el-GR" altLang="ru-RU" sz="2000" dirty="0"/>
              <a:t>Δ</a:t>
            </a:r>
            <a:r>
              <a:rPr lang="ru-RU" altLang="ru-RU" sz="2000" dirty="0"/>
              <a:t> – оператор Лапласа, </a:t>
            </a:r>
            <a:r>
              <a:rPr lang="en-US" altLang="ru-RU" sz="2000" i="1" dirty="0"/>
              <a:t>r</a:t>
            </a:r>
            <a:r>
              <a:rPr lang="en-US" altLang="ru-RU" sz="2000" dirty="0"/>
              <a:t> – </a:t>
            </a:r>
            <a:r>
              <a:rPr lang="ru-RU" altLang="ru-RU" sz="2000" dirty="0"/>
              <a:t>координаты пространства, </a:t>
            </a:r>
            <a:r>
              <a:rPr lang="en-US" altLang="ru-RU" sz="2000" i="1" dirty="0"/>
              <a:t>v – </a:t>
            </a:r>
            <a:r>
              <a:rPr lang="ru-RU" altLang="ru-RU" sz="2000" dirty="0"/>
              <a:t>скорость распространения волны, </a:t>
            </a:r>
            <a:r>
              <a:rPr lang="en-US" altLang="ru-RU" sz="2000" i="1" dirty="0"/>
              <a:t>t</a:t>
            </a:r>
            <a:r>
              <a:rPr lang="en-US" altLang="ru-RU" sz="2000" dirty="0"/>
              <a:t> – </a:t>
            </a:r>
            <a:r>
              <a:rPr lang="ru-RU" altLang="ru-RU" sz="2000" dirty="0"/>
              <a:t>время</a:t>
            </a:r>
            <a:endParaRPr lang="ru-RU" altLang="ru-RU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134CDC-9276-4643-955E-A805A6F75558}"/>
              </a:ext>
            </a:extLst>
          </p:cNvPr>
          <p:cNvSpPr txBox="1"/>
          <p:nvPr/>
        </p:nvSpPr>
        <p:spPr>
          <a:xfrm>
            <a:off x="21832" y="760636"/>
            <a:ext cx="912216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/>
              <a:t>Тогда распространение волны в пространстве описывается волновым уравнением типа </a:t>
            </a:r>
          </a:p>
          <a:p>
            <a:pPr algn="ctr"/>
            <a:r>
              <a:rPr lang="ru-RU" altLang="ru-RU" sz="3600" b="1" dirty="0"/>
              <a:t>(</a:t>
            </a:r>
            <a:r>
              <a:rPr lang="ru-RU" altLang="ru-RU" sz="3600" b="1" dirty="0">
                <a:solidFill>
                  <a:srgbClr val="FF0000"/>
                </a:solidFill>
              </a:rPr>
              <a:t>однородное волновое уравнение</a:t>
            </a:r>
            <a:r>
              <a:rPr lang="ru-RU" altLang="ru-RU" sz="3600" b="1" dirty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75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6A5FF5-23D6-4F67-A926-7972AB3A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720"/>
            <a:ext cx="9036496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 dirty="0"/>
              <a:t>Волновые явления наиболее наглядно рассматривать на примере световых волн!!!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87BC82-5C5D-4101-A38D-545D3B1E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49725"/>
            <a:ext cx="9144000" cy="144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</a:rPr>
              <a:t>Немного об истории </a:t>
            </a:r>
            <a:r>
              <a:rPr lang="ru-RU" altLang="ru-RU" sz="4400" b="1" dirty="0">
                <a:solidFill>
                  <a:srgbClr val="3333FF"/>
                </a:solidFill>
              </a:rPr>
              <a:t>гипотез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3333FF"/>
                </a:solidFill>
              </a:rPr>
              <a:t>о природе света</a:t>
            </a:r>
            <a:endParaRPr lang="ru-RU" altLang="ru-RU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357" y="2564904"/>
            <a:ext cx="9144000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Евкли́д</a:t>
            </a:r>
            <a:r>
              <a:rPr lang="ru-RU" sz="2400" dirty="0"/>
              <a:t> (</a:t>
            </a:r>
            <a:r>
              <a:rPr lang="ru-RU" sz="2400" dirty="0" err="1"/>
              <a:t>Эвкли́д</a:t>
            </a:r>
            <a:r>
              <a:rPr lang="ru-RU" sz="2400" dirty="0"/>
              <a:t>, примерно </a:t>
            </a:r>
            <a:r>
              <a:rPr lang="ru-RU" sz="2400" b="1" dirty="0"/>
              <a:t>325 — 265 годы до н. э.</a:t>
            </a:r>
            <a:r>
              <a:rPr lang="ru-RU" sz="2400" dirty="0"/>
              <a:t>) </a:t>
            </a:r>
          </a:p>
          <a:p>
            <a:pPr algn="ctr"/>
            <a:r>
              <a:rPr lang="ru-RU" sz="2400" dirty="0"/>
              <a:t>древнегреческий математик, геометр, </a:t>
            </a:r>
          </a:p>
          <a:p>
            <a:pPr algn="ctr"/>
            <a:r>
              <a:rPr lang="ru-RU" sz="2400" i="1" dirty="0"/>
              <a:t>автор дошедших до нас удивительных трактатов ‎‎ </a:t>
            </a:r>
          </a:p>
          <a:p>
            <a:pPr algn="ctr"/>
            <a:r>
              <a:rPr lang="ru-RU" sz="2400" dirty="0"/>
              <a:t>«</a:t>
            </a:r>
            <a:r>
              <a:rPr lang="ru-RU" sz="2400" b="1" dirty="0">
                <a:solidFill>
                  <a:srgbClr val="0000FF"/>
                </a:solidFill>
              </a:rPr>
              <a:t>Евклидова геометрия» и «Оптика</a:t>
            </a:r>
            <a:r>
              <a:rPr lang="ru-RU" sz="2400" dirty="0"/>
              <a:t>»</a:t>
            </a:r>
          </a:p>
          <a:p>
            <a:pPr algn="ctr"/>
            <a:r>
              <a:rPr lang="ru-RU" sz="2400" dirty="0"/>
              <a:t>утверждал, </a:t>
            </a:r>
          </a:p>
          <a:p>
            <a:pPr algn="ctr"/>
            <a:r>
              <a:rPr lang="ru-RU" sz="2800" b="1" dirty="0"/>
              <a:t>«…свет распространяется по прямой линии…»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Тит </a:t>
            </a:r>
            <a:r>
              <a:rPr lang="ru-RU" sz="2400" b="1" dirty="0"/>
              <a:t>Лукреций</a:t>
            </a:r>
            <a:r>
              <a:rPr lang="ru-RU" sz="2400" dirty="0"/>
              <a:t> Кар (примерно 98 - 55 гг. до н.э.) - римский поэт и философ  в трактате «</a:t>
            </a:r>
            <a:r>
              <a:rPr lang="ru-RU" sz="2400" dirty="0">
                <a:solidFill>
                  <a:srgbClr val="0000FF"/>
                </a:solidFill>
              </a:rPr>
              <a:t>О природе вещей</a:t>
            </a:r>
            <a:r>
              <a:rPr lang="ru-RU" sz="2400" dirty="0"/>
              <a:t>» пишет </a:t>
            </a:r>
          </a:p>
          <a:p>
            <a:pPr algn="ctr"/>
            <a:r>
              <a:rPr lang="ru-RU" sz="2400" b="1" dirty="0"/>
              <a:t>«…свет состоит из мельчайших движущихся частиц…»</a:t>
            </a:r>
            <a:r>
              <a:rPr lang="ru-RU" sz="2400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E9177A-A38D-452C-ABDD-66D88646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357" y="44624"/>
            <a:ext cx="9174163" cy="24314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>
                <a:solidFill>
                  <a:srgbClr val="0000FF"/>
                </a:solidFill>
              </a:rPr>
              <a:t>Самые ранние представления о природе света начали складываться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>
                <a:solidFill>
                  <a:srgbClr val="0000FF"/>
                </a:solidFill>
              </a:rPr>
              <a:t>у древних греков и египтян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 b="1" dirty="0">
                <a:solidFill>
                  <a:srgbClr val="0000FF"/>
                </a:solidFill>
              </a:rPr>
              <a:t>ещё до нашей эры </a:t>
            </a:r>
            <a:endParaRPr lang="en-US" altLang="ru-RU" sz="38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A2CE88-7C26-4666-B1DA-62CB44F9ADE8}"/>
              </a:ext>
            </a:extLst>
          </p:cNvPr>
          <p:cNvSpPr txBox="1"/>
          <p:nvPr/>
        </p:nvSpPr>
        <p:spPr>
          <a:xfrm>
            <a:off x="-27639" y="6351711"/>
            <a:ext cx="9171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Так начала складываться </a:t>
            </a:r>
            <a:r>
              <a:rPr lang="ru-RU" sz="2400" i="1" dirty="0" err="1">
                <a:solidFill>
                  <a:srgbClr val="0000FF"/>
                </a:solidFill>
              </a:rPr>
              <a:t>копускулярная</a:t>
            </a:r>
            <a:r>
              <a:rPr lang="ru-RU" sz="2400" i="1" dirty="0">
                <a:solidFill>
                  <a:srgbClr val="0000FF"/>
                </a:solidFill>
              </a:rPr>
              <a:t> теория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824158-9A4D-4A3F-9FF4-864990C8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8" y="332656"/>
            <a:ext cx="9164638" cy="26961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Английский естествоиспытатель и изобретатель</a:t>
            </a:r>
            <a:r>
              <a:rPr lang="ru-RU" altLang="ru-RU" sz="2400" b="1" i="1" dirty="0">
                <a:solidFill>
                  <a:srgbClr val="FF0000"/>
                </a:solidFill>
              </a:rPr>
              <a:t> </a:t>
            </a:r>
            <a:r>
              <a:rPr lang="ru-RU" altLang="ru-RU" sz="2400" b="1" i="1" dirty="0">
                <a:solidFill>
                  <a:srgbClr val="0000FF"/>
                </a:solidFill>
              </a:rPr>
              <a:t>Роберт Гук</a:t>
            </a:r>
            <a:r>
              <a:rPr lang="ru-RU" altLang="ru-RU" sz="2400" b="1" i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и нидерландский механик, физик, математик и астроном </a:t>
            </a:r>
            <a:r>
              <a:rPr lang="ru-RU" altLang="ru-RU" sz="2400" b="1" i="1" dirty="0">
                <a:solidFill>
                  <a:srgbClr val="0000FF"/>
                </a:solidFill>
              </a:rPr>
              <a:t>Христиан Гюйгенс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полагали,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что свет — это волны, аналогичные механическим волнам, распространяющиеся в некоторой среде —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мировом эфире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/>
              <a:t>(</a:t>
            </a:r>
            <a:r>
              <a:rPr lang="ru-RU" altLang="ru-RU" sz="3600" b="1" i="1" dirty="0"/>
              <a:t>волновая теория </a:t>
            </a:r>
            <a:r>
              <a:rPr lang="ru-RU" altLang="ru-RU" sz="3600" b="1" dirty="0"/>
              <a:t>17-18 в.)</a:t>
            </a:r>
            <a:endParaRPr lang="ru-RU" alt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BE811C-16A6-4981-82CE-B1D768ADB52F}"/>
              </a:ext>
            </a:extLst>
          </p:cNvPr>
          <p:cNvSpPr txBox="1"/>
          <p:nvPr/>
        </p:nvSpPr>
        <p:spPr>
          <a:xfrm>
            <a:off x="0" y="3212976"/>
            <a:ext cx="9194800" cy="310854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XIX</a:t>
            </a: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в. Д.К. Максвелл, М. Фарадей,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Г. Герц, Д.Э. Хьюз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доказали, что свет — это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электромагнитные волны </a:t>
            </a:r>
            <a:endParaRPr lang="en-US" sz="2800" b="1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 </a:t>
            </a: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длиной волны в вакууме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0000FF"/>
                </a:solidFill>
                <a:latin typeface="Arial" charset="0"/>
              </a:rPr>
              <a:t>380—780 </a:t>
            </a:r>
            <a:r>
              <a:rPr lang="ru-RU" sz="2800" b="1" i="1" dirty="0" err="1">
                <a:solidFill>
                  <a:srgbClr val="0000FF"/>
                </a:solidFill>
                <a:latin typeface="Arial" charset="0"/>
              </a:rPr>
              <a:t>нм</a:t>
            </a:r>
            <a:r>
              <a:rPr lang="ru-RU" sz="2800" b="1" i="1" dirty="0">
                <a:solidFill>
                  <a:srgbClr val="0000FF"/>
                </a:solidFill>
                <a:latin typeface="Arial" charset="0"/>
              </a:rPr>
              <a:t> (790—385 ТГц)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со скоростью 300 000 км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сек</a:t>
            </a:r>
            <a:endParaRPr lang="ru-RU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7227A6-A9C0-44E3-A608-D00587507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4463241"/>
            <a:ext cx="9164638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 Х</a:t>
            </a:r>
            <a:r>
              <a:rPr lang="en-US" altLang="ru-RU" sz="2400" b="1" dirty="0">
                <a:solidFill>
                  <a:srgbClr val="3333FF"/>
                </a:solidFill>
              </a:rPr>
              <a:t>VII</a:t>
            </a:r>
            <a:r>
              <a:rPr lang="ru-RU" altLang="ru-RU" sz="2400" b="1" dirty="0">
                <a:solidFill>
                  <a:srgbClr val="3333FF"/>
                </a:solidFill>
              </a:rPr>
              <a:t> в. существовало две конкурирующие теории.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Исаак Ньютон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считал, что свет — это поток частиц (корпускул), движение которых подчиняется законам механики.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Это так называемая </a:t>
            </a:r>
            <a:r>
              <a:rPr lang="ru-RU" altLang="ru-RU" b="1" i="1" dirty="0"/>
              <a:t>корпускулярная теория</a:t>
            </a:r>
            <a:r>
              <a:rPr lang="ru-RU" altLang="ru-RU" b="1" dirty="0"/>
              <a:t> 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0638" y="108372"/>
            <a:ext cx="9195595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Начиная с XVII века обсуждаются две теории</a:t>
            </a:r>
            <a:r>
              <a:rPr lang="en-US" sz="3600" b="1" dirty="0"/>
              <a:t> </a:t>
            </a:r>
            <a:r>
              <a:rPr lang="ru-RU" sz="3600" b="1" dirty="0">
                <a:solidFill>
                  <a:srgbClr val="0000FF"/>
                </a:solidFill>
              </a:rPr>
              <a:t>о природе света</a:t>
            </a:r>
            <a:r>
              <a:rPr lang="ru-RU" sz="3600" b="1" dirty="0"/>
              <a:t>: </a:t>
            </a:r>
            <a:endParaRPr lang="en-US" sz="3600" b="1" dirty="0"/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корпускулярная и волновая</a:t>
            </a:r>
            <a:r>
              <a:rPr lang="ru-RU" sz="3600" b="1" dirty="0"/>
              <a:t>. </a:t>
            </a:r>
            <a:endParaRPr lang="en-US" sz="3600" b="1" dirty="0"/>
          </a:p>
          <a:p>
            <a:pPr algn="ctr"/>
            <a:r>
              <a:rPr lang="en-US" sz="2400" b="1" dirty="0"/>
              <a:t> </a:t>
            </a:r>
            <a:r>
              <a:rPr lang="ru-RU" sz="2400" b="1" dirty="0"/>
              <a:t>Начало корпускулярного обычно связывают с </a:t>
            </a:r>
            <a:r>
              <a:rPr lang="ru-RU" sz="3200" b="1" dirty="0"/>
              <a:t>Евклидом</a:t>
            </a:r>
            <a:r>
              <a:rPr lang="ru-RU" sz="2400" b="1" dirty="0"/>
              <a:t>. </a:t>
            </a:r>
          </a:p>
          <a:p>
            <a:pPr algn="ctr"/>
            <a:r>
              <a:rPr lang="ru-RU" sz="2400" b="1" dirty="0"/>
              <a:t>Основателем волнового подхода можно считать </a:t>
            </a:r>
            <a:endParaRPr lang="en-US" sz="2400" b="1" dirty="0"/>
          </a:p>
          <a:p>
            <a:pPr algn="ctr"/>
            <a:r>
              <a:rPr lang="ru-RU" sz="3200" b="1" dirty="0"/>
              <a:t>Рене Декарта</a:t>
            </a:r>
            <a:r>
              <a:rPr lang="ru-RU" sz="2400" b="1" dirty="0"/>
              <a:t>, </a:t>
            </a:r>
            <a:endParaRPr lang="en-US" sz="2400" b="1" dirty="0"/>
          </a:p>
          <a:p>
            <a:pPr algn="ctr"/>
            <a:r>
              <a:rPr lang="ru-RU" sz="2400" b="1" dirty="0"/>
              <a:t>который рассматривал свет как возмущения </a:t>
            </a:r>
          </a:p>
          <a:p>
            <a:pPr algn="ctr"/>
            <a:r>
              <a:rPr lang="ru-RU" sz="2400" b="1" dirty="0"/>
              <a:t>в мировой субстанции — эфире. </a:t>
            </a:r>
          </a:p>
        </p:txBody>
      </p:sp>
    </p:spTree>
    <p:extLst>
      <p:ext uri="{BB962C8B-B14F-4D97-AF65-F5344CB8AC3E}">
        <p14:creationId xmlns:p14="http://schemas.microsoft.com/office/powerpoint/2010/main" val="36479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дифракция на шарике">
            <a:extLst>
              <a:ext uri="{FF2B5EF4-FFF2-40B4-BE49-F238E27FC236}">
                <a16:creationId xmlns="" xmlns:a16="http://schemas.microsoft.com/office/drawing/2014/main" id="{09B7F890-0A8D-4A01-BF99-F4C938927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4" y="1874838"/>
            <a:ext cx="7489825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="" xmlns:a16="http://schemas.microsoft.com/office/drawing/2014/main" id="{1465DD99-3653-4C9A-AF79-69DAF188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33CC"/>
                </a:solidFill>
              </a:rPr>
              <a:t>Глаза человека привыкли к тому, что свет распространяется в виде прямолинейных лучей, что как бы подтверждает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</a:rPr>
              <a:t>корпускулярную теорию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51909E-E668-4D20-AA56-FA600C75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452218"/>
            <a:ext cx="2482681" cy="339936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E8ACA71-805E-4D07-B99C-2D8ED088271D}"/>
              </a:ext>
            </a:extLst>
          </p:cNvPr>
          <p:cNvSpPr/>
          <p:nvPr/>
        </p:nvSpPr>
        <p:spPr>
          <a:xfrm>
            <a:off x="0" y="6413"/>
            <a:ext cx="9144000" cy="25053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Волны</a:t>
            </a:r>
            <a:r>
              <a:rPr lang="ru-RU" sz="3200" dirty="0">
                <a:solidFill>
                  <a:srgbClr val="3333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— это распространяющееся в пространстве периодическое изменение какого-либо параметра. </a:t>
            </a: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ru-RU" sz="3200" dirty="0">
                <a:solidFill>
                  <a:srgbClr val="3333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Линия, вдоль которой этот параметр, описывающий волну, имеет одинаковую величину, называется </a:t>
            </a:r>
            <a:r>
              <a:rPr lang="ru-RU" sz="3200" b="1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фронтом волны </a:t>
            </a:r>
            <a:r>
              <a:rPr lang="en-US" sz="32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пунктир на рис.)</a:t>
            </a:r>
            <a:endParaRPr lang="ru-RU" sz="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635E54EA-BADF-4CBA-B6C6-A94639BE2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96284"/>
              </p:ext>
            </p:extLst>
          </p:nvPr>
        </p:nvGraphicFramePr>
        <p:xfrm>
          <a:off x="1563687" y="2563385"/>
          <a:ext cx="6016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1" name="Equation" r:id="rId4" imgW="1942920" imgH="279360" progId="Equation.DSMT4">
                  <p:embed/>
                </p:oleObj>
              </mc:Choice>
              <mc:Fallback>
                <p:oleObj name="Equation" r:id="rId4" imgW="1942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3687" y="2563385"/>
                        <a:ext cx="6016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B468E1-DCB2-4E5B-B6C2-E995006A8113}"/>
              </a:ext>
            </a:extLst>
          </p:cNvPr>
          <p:cNvSpPr txBox="1"/>
          <p:nvPr/>
        </p:nvSpPr>
        <p:spPr>
          <a:xfrm>
            <a:off x="5940152" y="4024816"/>
            <a:ext cx="237917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Фронт волны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3004781B-39F7-43BA-9BE2-375ABEBD39C2}"/>
              </a:ext>
            </a:extLst>
          </p:cNvPr>
          <p:cNvCxnSpPr/>
          <p:nvPr/>
        </p:nvCxnSpPr>
        <p:spPr>
          <a:xfrm>
            <a:off x="6559834" y="4581128"/>
            <a:ext cx="1296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59D2D67D-DD76-4726-879D-D796284A561F}"/>
              </a:ext>
            </a:extLst>
          </p:cNvPr>
          <p:cNvCxnSpPr>
            <a:cxnSpLocks/>
          </p:cNvCxnSpPr>
          <p:nvPr/>
        </p:nvCxnSpPr>
        <p:spPr>
          <a:xfrm flipH="1">
            <a:off x="4572000" y="4581128"/>
            <a:ext cx="1987834" cy="4978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80AF0F-A23F-4BEA-B3E2-6426801BEF80}"/>
              </a:ext>
            </a:extLst>
          </p:cNvPr>
          <p:cNvSpPr txBox="1"/>
          <p:nvPr/>
        </p:nvSpPr>
        <p:spPr>
          <a:xfrm>
            <a:off x="0" y="1772816"/>
            <a:ext cx="9144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</a:rPr>
              <a:t>Кинематическое приближение </a:t>
            </a:r>
          </a:p>
          <a:p>
            <a:pPr algn="ctr"/>
            <a:r>
              <a:rPr lang="ru-RU" sz="5400" dirty="0">
                <a:solidFill>
                  <a:srgbClr val="0000FF"/>
                </a:solidFill>
              </a:rPr>
              <a:t>в физике рассеяния волн</a:t>
            </a:r>
          </a:p>
        </p:txBody>
      </p:sp>
    </p:spTree>
    <p:extLst>
      <p:ext uri="{BB962C8B-B14F-4D97-AF65-F5344CB8AC3E}">
        <p14:creationId xmlns:p14="http://schemas.microsoft.com/office/powerpoint/2010/main" val="276913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>
            <a:extLst>
              <a:ext uri="{FF2B5EF4-FFF2-40B4-BE49-F238E27FC236}">
                <a16:creationId xmlns="" xmlns:a16="http://schemas.microsoft.com/office/drawing/2014/main" id="{E435DA43-1E6B-4982-B190-50BF400E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836712"/>
            <a:ext cx="9166225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Рассмотрим волну распространяющуюся в пространстве. Волна это протяженное и периодическое изменение какого-то физического параметра </a:t>
            </a:r>
            <a:r>
              <a:rPr lang="ru-RU" altLang="ru-RU" sz="2800" dirty="0"/>
              <a:t>(напряженность электрического, магнитного, гравитационного полей, величина деформации среды)</a:t>
            </a:r>
            <a:r>
              <a:rPr lang="ru-RU" altLang="ru-RU" sz="28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Линия вдоль которой параметр описывающий волну имеет одинаковую величину называется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фронтом волны</a:t>
            </a:r>
            <a:r>
              <a:rPr lang="ru-RU" altLang="ru-RU" sz="28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В зависимости от геометрии фронта различают волны сферические и плоские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в зависимости от вида фронта волны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99B69A1F-5176-45B3-82BC-357CDFF5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В основе всех волновых явлений, рассеяния механических, электромагнитных волн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(например волны на поверхности воды, свет,</a:t>
            </a: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рентгеновские волны)</a:t>
            </a:r>
            <a:r>
              <a:rPr lang="ru-RU" altLang="ru-RU" sz="36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00FF"/>
                </a:solidFill>
              </a:rPr>
              <a:t>лежит принцип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00FF"/>
                </a:solidFill>
              </a:rPr>
              <a:t>Гюйгенса-Френеля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00FF"/>
                </a:solidFill>
              </a:rPr>
              <a:t>(17-18 в)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62B355-2F82-4676-AF2E-2879CB2C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79" y="1412776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Принцип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Гюйгенса-Френеля</a:t>
            </a:r>
          </a:p>
        </p:txBody>
      </p:sp>
    </p:spTree>
    <p:extLst>
      <p:ext uri="{BB962C8B-B14F-4D97-AF65-F5344CB8AC3E}">
        <p14:creationId xmlns:p14="http://schemas.microsoft.com/office/powerpoint/2010/main" val="10784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1323D29-5FFB-4429-9669-3CF916B2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Принцип Гюйгенса-Френеля состоит в том, что каждая точка </a:t>
            </a:r>
            <a:endParaRPr lang="en-US" altLang="ru-RU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волнового фронта</a:t>
            </a:r>
            <a:r>
              <a:rPr lang="ru-RU" altLang="ru-RU" sz="36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FF"/>
                </a:solidFill>
              </a:rPr>
              <a:t>является вторичным (то есть новым) источником сферических волн,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B050"/>
                </a:solidFill>
              </a:rPr>
              <a:t>а огибающая этих вторичных волн задает положение нового волнового фронта в следующий момент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28F987-8504-44C7-A280-929BDB5C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3645" cy="4711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CA2BC5-2037-4034-9A6A-CCFECC46B18C}"/>
              </a:ext>
            </a:extLst>
          </p:cNvPr>
          <p:cNvSpPr txBox="1"/>
          <p:nvPr/>
        </p:nvSpPr>
        <p:spPr>
          <a:xfrm>
            <a:off x="0" y="-1736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Иллюстрация </a:t>
            </a:r>
          </a:p>
          <a:p>
            <a:pPr algn="ctr"/>
            <a:r>
              <a:rPr lang="ru-RU" sz="4800" b="1" dirty="0"/>
              <a:t>принципа Гюйгенса-Френеля </a:t>
            </a:r>
          </a:p>
        </p:txBody>
      </p:sp>
    </p:spTree>
    <p:extLst>
      <p:ext uri="{BB962C8B-B14F-4D97-AF65-F5344CB8AC3E}">
        <p14:creationId xmlns:p14="http://schemas.microsoft.com/office/powerpoint/2010/main" val="3104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215EF7-D1A2-4AE2-AB64-7B34F2FFA744}"/>
              </a:ext>
            </a:extLst>
          </p:cNvPr>
          <p:cNvSpPr txBox="1"/>
          <p:nvPr/>
        </p:nvSpPr>
        <p:spPr>
          <a:xfrm>
            <a:off x="-7098" y="1196752"/>
            <a:ext cx="9147689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00FF"/>
                </a:solidFill>
              </a:rPr>
              <a:t>Непосредственное следствие </a:t>
            </a:r>
            <a:r>
              <a:rPr lang="ru-RU" altLang="ru-RU" sz="4400" dirty="0">
                <a:solidFill>
                  <a:srgbClr val="0000FF"/>
                </a:solidFill>
              </a:rPr>
              <a:t>принципа</a:t>
            </a:r>
            <a:r>
              <a:rPr lang="ru-RU" altLang="ru-RU" sz="4400" b="1" dirty="0">
                <a:solidFill>
                  <a:srgbClr val="0000FF"/>
                </a:solidFill>
              </a:rPr>
              <a:t> Гюйгенса – Френеля </a:t>
            </a:r>
            <a:r>
              <a:rPr lang="ru-RU" altLang="ru-RU" sz="4400" dirty="0">
                <a:solidFill>
                  <a:srgbClr val="0000FF"/>
                </a:solidFill>
              </a:rPr>
              <a:t>это</a:t>
            </a:r>
            <a:r>
              <a:rPr lang="ru-RU" altLang="ru-RU" sz="4400" b="1" dirty="0">
                <a:solidFill>
                  <a:srgbClr val="0000FF"/>
                </a:solidFill>
              </a:rPr>
              <a:t> </a:t>
            </a:r>
            <a:r>
              <a:rPr lang="ru-RU" altLang="ru-RU" sz="4400" dirty="0">
                <a:solidFill>
                  <a:srgbClr val="0000FF"/>
                </a:solidFill>
              </a:rPr>
              <a:t>два важнейших явления</a:t>
            </a:r>
            <a:endParaRPr lang="en-US" altLang="ru-RU" sz="4400" dirty="0">
              <a:solidFill>
                <a:srgbClr val="0000FF"/>
              </a:solidFill>
            </a:endParaRPr>
          </a:p>
          <a:p>
            <a:pPr algn="ctr"/>
            <a:r>
              <a:rPr lang="ru-RU" altLang="ru-RU" sz="4400" b="1" dirty="0">
                <a:solidFill>
                  <a:srgbClr val="0000FF"/>
                </a:solidFill>
              </a:rPr>
              <a:t>ФИЗИКИ ВОЛН: </a:t>
            </a:r>
          </a:p>
          <a:p>
            <a:pPr algn="ctr"/>
            <a:r>
              <a:rPr lang="ru-RU" altLang="ru-RU" sz="5400" b="1" dirty="0">
                <a:solidFill>
                  <a:srgbClr val="FF0000"/>
                </a:solidFill>
              </a:rPr>
              <a:t>интерференция и дифракция волн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63B496-5896-4578-BD5B-0AB84EA940EF}"/>
              </a:ext>
            </a:extLst>
          </p:cNvPr>
          <p:cNvSpPr/>
          <p:nvPr/>
        </p:nvSpPr>
        <p:spPr>
          <a:xfrm>
            <a:off x="0" y="5866382"/>
            <a:ext cx="9144000" cy="9916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две волны приходят в какую-то точку с одинаковой фазой они называются когерентными.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BF7C82-D6D0-4381-9347-738BA65D68EA}"/>
              </a:ext>
            </a:extLst>
          </p:cNvPr>
          <p:cNvSpPr txBox="1"/>
          <p:nvPr/>
        </p:nvSpPr>
        <p:spPr>
          <a:xfrm>
            <a:off x="3565" y="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Интерференция волн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C1A259-7649-43CE-AEFF-A1B0D7036E10}"/>
              </a:ext>
            </a:extLst>
          </p:cNvPr>
          <p:cNvSpPr txBox="1"/>
          <p:nvPr/>
        </p:nvSpPr>
        <p:spPr>
          <a:xfrm>
            <a:off x="0" y="1274521"/>
            <a:ext cx="916523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Интерференция волн это сложение распространяющихся в одном направлении волн с учетом их фаз.</a:t>
            </a:r>
            <a:endParaRPr lang="ru-RU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6AFC39-4E27-4331-B5A0-5A9C65D297DB}"/>
              </a:ext>
            </a:extLst>
          </p:cNvPr>
          <p:cNvSpPr txBox="1"/>
          <p:nvPr/>
        </p:nvSpPr>
        <p:spPr>
          <a:xfrm>
            <a:off x="0" y="3284381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волны приходят в данную точку с противоположной фазой, они гасят друг друга, и суммарная амплитуда становится равной нулю. Если воны приходят в эту точку с одинаковой фазой амплитуды их складываются.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9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002FFE-5547-4D2D-81C6-5C0EE5B2E879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3333FF"/>
                </a:solidFill>
                <a:latin typeface="+mn-lt"/>
              </a:rPr>
              <a:t>Интерференционная картина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3333FF"/>
                </a:solidFill>
                <a:latin typeface="+mn-lt"/>
              </a:rPr>
              <a:t>двух когерентных источников волн</a:t>
            </a:r>
          </a:p>
        </p:txBody>
      </p:sp>
      <p:pic>
        <p:nvPicPr>
          <p:cNvPr id="3" name="Picture 2" descr="E:\Two_sources_interference.gif">
            <a:extLst>
              <a:ext uri="{FF2B5EF4-FFF2-40B4-BE49-F238E27FC236}">
                <a16:creationId xmlns="" xmlns:a16="http://schemas.microsoft.com/office/drawing/2014/main" id="{3CC06FA9-B2EE-47FE-88F4-A5C3DFD6A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388" y="1557338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488E7A-B3C9-48BC-B7F7-A8D10CE7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557338"/>
            <a:ext cx="4932362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Интерференция волн</a:t>
            </a:r>
            <a:r>
              <a:rPr lang="ru-RU" altLang="ru-RU" sz="1800">
                <a:solidFill>
                  <a:srgbClr val="3333FF"/>
                </a:solidFill>
              </a:rPr>
              <a:t> это  взаимное увеличение или уменьшение результирующей амплитуды двух или нескольких </a:t>
            </a:r>
            <a:r>
              <a:rPr lang="ru-RU" altLang="ru-RU" sz="1800" b="1">
                <a:solidFill>
                  <a:srgbClr val="FF0000"/>
                </a:solidFill>
              </a:rPr>
              <a:t>когерентных волн</a:t>
            </a:r>
            <a:r>
              <a:rPr lang="ru-RU" altLang="ru-RU" sz="1800">
                <a:solidFill>
                  <a:srgbClr val="3333FF"/>
                </a:solidFill>
              </a:rPr>
              <a:t>, одновременно распространяющихся в пространстве.</a:t>
            </a:r>
            <a:r>
              <a:rPr lang="ru-RU" altLang="ru-RU" sz="1800" baseline="300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C4B246C-CD1E-4A14-B9D0-AA035D8C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619500"/>
            <a:ext cx="4886325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Результатом интерференции является сложная картина с чередованием максимумов (пучностей) и минимумов (узлов) интенсивности в пространстве. Интерференционная картина зависит от разности фаз накладывающихся волн.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07D6A7-2345-4F72-92E1-05EFF20DBB75}"/>
              </a:ext>
            </a:extLst>
          </p:cNvPr>
          <p:cNvSpPr txBox="1"/>
          <p:nvPr/>
        </p:nvSpPr>
        <p:spPr>
          <a:xfrm>
            <a:off x="0" y="5445125"/>
            <a:ext cx="9144000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3333FF"/>
                </a:solidFill>
                <a:latin typeface="+mn-lt"/>
              </a:rPr>
              <a:t>Волны и возбуждающие их источники называются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когерентными</a:t>
            </a:r>
            <a:r>
              <a:rPr lang="ru-RU" b="1" dirty="0">
                <a:solidFill>
                  <a:srgbClr val="3333FF"/>
                </a:solidFill>
                <a:latin typeface="+mn-lt"/>
              </a:rPr>
              <a:t>, если разность фаз волн не зависит от времени, т.е.  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CD77E898-50EF-41A3-8D8C-E5D56FBFE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6165850"/>
          <a:ext cx="2305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9" name="Equation" r:id="rId4" imgW="901309" imgH="253890" progId="Equation.DSMT4">
                  <p:embed/>
                </p:oleObj>
              </mc:Choice>
              <mc:Fallback>
                <p:oleObj name="Equation" r:id="rId4" imgW="901309" imgH="25389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="" xmlns:a16="http://schemas.microsoft.com/office/drawing/2014/main" id="{CD77E898-50EF-41A3-8D8C-E5D56FBFE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165850"/>
                        <a:ext cx="230505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6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4.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703"/>
            <a:ext cx="7056784" cy="6156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>
            <a:cxnSpLocks/>
          </p:cNvCxnSpPr>
          <p:nvPr/>
        </p:nvCxnSpPr>
        <p:spPr>
          <a:xfrm flipV="1">
            <a:off x="4544292" y="819329"/>
            <a:ext cx="3716630" cy="29337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4599709" y="3741110"/>
            <a:ext cx="3879119" cy="11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4599709" y="2528900"/>
            <a:ext cx="3860723" cy="1212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 flipV="1">
            <a:off x="4572000" y="1790823"/>
            <a:ext cx="3888432" cy="195028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 flipV="1">
            <a:off x="4572000" y="3140356"/>
            <a:ext cx="3906828" cy="61268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351BE-AE17-41DF-9E42-E0DB45031F05}"/>
              </a:ext>
            </a:extLst>
          </p:cNvPr>
          <p:cNvSpPr txBox="1"/>
          <p:nvPr/>
        </p:nvSpPr>
        <p:spPr>
          <a:xfrm>
            <a:off x="0" y="-24496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Хорошо видны направления максимумов и минимумов вон (стрелочки)</a:t>
            </a:r>
          </a:p>
        </p:txBody>
      </p:sp>
    </p:spTree>
    <p:extLst>
      <p:ext uri="{BB962C8B-B14F-4D97-AF65-F5344CB8AC3E}">
        <p14:creationId xmlns:p14="http://schemas.microsoft.com/office/powerpoint/2010/main" val="25695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ифракция на шарике">
            <a:extLst>
              <a:ext uri="{FF2B5EF4-FFF2-40B4-BE49-F238E27FC236}">
                <a16:creationId xmlns="" xmlns:a16="http://schemas.microsoft.com/office/drawing/2014/main" id="{7B0F429B-FD73-4F96-89D3-12A16920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5663"/>
            <a:ext cx="8064500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680049D4-CAC8-4881-A47C-D6FBCD0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3CC"/>
                </a:solidFill>
              </a:rPr>
              <a:t>Интерференция волн</a:t>
            </a:r>
          </a:p>
        </p:txBody>
      </p:sp>
    </p:spTree>
    <p:extLst>
      <p:ext uri="{BB962C8B-B14F-4D97-AF65-F5344CB8AC3E}">
        <p14:creationId xmlns:p14="http://schemas.microsoft.com/office/powerpoint/2010/main" val="2203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MG">
            <a:extLst>
              <a:ext uri="{FF2B5EF4-FFF2-40B4-BE49-F238E27FC236}">
                <a16:creationId xmlns="" xmlns:a16="http://schemas.microsoft.com/office/drawing/2014/main" id="{0802BA71-3E31-4366-9A6F-291B82B4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975067"/>
            <a:ext cx="2907626" cy="29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8">
            <a:extLst>
              <a:ext uri="{FF2B5EF4-FFF2-40B4-BE49-F238E27FC236}">
                <a16:creationId xmlns="" xmlns:a16="http://schemas.microsoft.com/office/drawing/2014/main" id="{FEDA2F17-0BD5-43F1-BB17-74AB7DBAD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984" y="4351064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606" name="Text Box 15">
            <a:extLst>
              <a:ext uri="{FF2B5EF4-FFF2-40B4-BE49-F238E27FC236}">
                <a16:creationId xmlns="" xmlns:a16="http://schemas.microsoft.com/office/drawing/2014/main" id="{32C7F34F-1A58-41A6-A164-E9856ED0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-22225"/>
            <a:ext cx="914558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Дифракционный структурный анализ.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Источники информации</a:t>
            </a:r>
          </a:p>
        </p:txBody>
      </p:sp>
      <p:sp>
        <p:nvSpPr>
          <p:cNvPr id="16400" name="Line 16">
            <a:extLst>
              <a:ext uri="{FF2B5EF4-FFF2-40B4-BE49-F238E27FC236}">
                <a16:creationId xmlns="" xmlns:a16="http://schemas.microsoft.com/office/drawing/2014/main" id="{365FB09A-9650-4B62-9896-A751D8243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384" y="5445224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401" name="Line 17">
            <a:extLst>
              <a:ext uri="{FF2B5EF4-FFF2-40B4-BE49-F238E27FC236}">
                <a16:creationId xmlns="" xmlns:a16="http://schemas.microsoft.com/office/drawing/2014/main" id="{06EABD89-9685-4023-BC16-033AB1A25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384" y="6407652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1" name="Text Box 7">
            <a:extLst>
              <a:ext uri="{FF2B5EF4-FFF2-40B4-BE49-F238E27FC236}">
                <a16:creationId xmlns="" xmlns:a16="http://schemas.microsoft.com/office/drawing/2014/main" id="{DD30B8F5-2A13-4505-84FF-C22339BF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" y="4140369"/>
            <a:ext cx="41757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1600" dirty="0"/>
              <a:t>1. </a:t>
            </a:r>
            <a:r>
              <a:rPr lang="ru-RU" altLang="ru-RU" sz="1600" dirty="0"/>
              <a:t>Геометрия дифракционной картины</a:t>
            </a:r>
            <a:r>
              <a:rPr lang="en-US" altLang="ru-RU" sz="1600" dirty="0"/>
              <a:t> </a:t>
            </a:r>
          </a:p>
          <a:p>
            <a:pPr indent="361950" eaLnBrk="1" hangingPunct="1">
              <a:spcBef>
                <a:spcPct val="0"/>
              </a:spcBef>
              <a:buNone/>
            </a:pPr>
            <a:r>
              <a:rPr lang="ru-RU" altLang="ru-RU" sz="1600" dirty="0"/>
              <a:t>(координаты рефлексов </a:t>
            </a:r>
            <a:r>
              <a:rPr lang="en-US" altLang="ru-RU" sz="1600" dirty="0" err="1"/>
              <a:t>x,y,z</a:t>
            </a:r>
            <a:r>
              <a:rPr lang="en-US" altLang="ru-RU" sz="1600" dirty="0"/>
              <a:t>)</a:t>
            </a:r>
            <a:endParaRPr lang="ru-RU" altLang="ru-RU" sz="1600" dirty="0"/>
          </a:p>
        </p:txBody>
      </p:sp>
      <p:sp>
        <p:nvSpPr>
          <p:cNvPr id="16394" name="Text Box 10">
            <a:extLst>
              <a:ext uri="{FF2B5EF4-FFF2-40B4-BE49-F238E27FC236}">
                <a16:creationId xmlns="" xmlns:a16="http://schemas.microsoft.com/office/drawing/2014/main" id="{4A771775-9C19-4965-936C-DBE892A2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" y="5148481"/>
            <a:ext cx="41757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2. </a:t>
            </a:r>
            <a:r>
              <a:rPr lang="ru-RU" altLang="ru-RU" sz="1600" dirty="0"/>
              <a:t>Интенсивности дифракционных  пятен</a:t>
            </a:r>
            <a:endParaRPr lang="en-US" altLang="ru-RU" sz="1600" dirty="0"/>
          </a:p>
          <a:p>
            <a:pPr indent="36195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рефлексов</a:t>
            </a:r>
            <a:r>
              <a:rPr lang="en-US" altLang="ru-RU" sz="1600" dirty="0"/>
              <a:t> </a:t>
            </a:r>
            <a:r>
              <a:rPr lang="en-US" altLang="ru-RU" sz="1600" i="1" dirty="0"/>
              <a:t>I</a:t>
            </a:r>
            <a:r>
              <a:rPr lang="en-US" altLang="ru-RU" sz="1600" dirty="0"/>
              <a:t>(</a:t>
            </a:r>
            <a:r>
              <a:rPr lang="en-US" altLang="ru-RU" sz="1600" b="1" dirty="0"/>
              <a:t>H</a:t>
            </a:r>
            <a:r>
              <a:rPr lang="en-US" altLang="ru-RU" sz="1600" dirty="0"/>
              <a:t>)</a:t>
            </a:r>
            <a:endParaRPr lang="ru-RU" altLang="ru-RU" sz="1600" dirty="0"/>
          </a:p>
        </p:txBody>
      </p:sp>
      <p:sp>
        <p:nvSpPr>
          <p:cNvPr id="16397" name="Text Box 13">
            <a:extLst>
              <a:ext uri="{FF2B5EF4-FFF2-40B4-BE49-F238E27FC236}">
                <a16:creationId xmlns="" xmlns:a16="http://schemas.microsoft.com/office/drawing/2014/main" id="{F7A6D583-45A2-474A-A582-754C1AD0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1" y="6115264"/>
            <a:ext cx="41886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3. Тонкая структура дифракционных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   рефлексов и диффузного рассеяния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="" xmlns:a16="http://schemas.microsoft.com/office/drawing/2014/main" id="{301E5E3B-26E9-429D-8964-BAB3EFCE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40" y="3971652"/>
            <a:ext cx="415766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Элементарная ячейка</a:t>
            </a:r>
            <a:r>
              <a:rPr lang="en-US" altLang="ru-RU" sz="1600" dirty="0"/>
              <a:t> </a:t>
            </a:r>
            <a:r>
              <a:rPr lang="ru-RU" altLang="ru-RU" sz="1600" dirty="0"/>
              <a:t>кристалла,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Параметры </a:t>
            </a:r>
            <a:r>
              <a:rPr lang="en-US" altLang="ru-RU" sz="1600" b="1" i="1" dirty="0">
                <a:solidFill>
                  <a:srgbClr val="FF0000"/>
                </a:solidFill>
              </a:rPr>
              <a:t>a,</a:t>
            </a:r>
            <a:r>
              <a:rPr lang="ru-RU" altLang="ru-RU" sz="1600" b="1" i="1" dirty="0">
                <a:solidFill>
                  <a:srgbClr val="FF0000"/>
                </a:solidFill>
              </a:rPr>
              <a:t> </a:t>
            </a:r>
            <a:r>
              <a:rPr lang="en-US" altLang="ru-RU" sz="1600" b="1" i="1" dirty="0">
                <a:solidFill>
                  <a:srgbClr val="FF0000"/>
                </a:solidFill>
              </a:rPr>
              <a:t>b,</a:t>
            </a:r>
            <a:r>
              <a:rPr lang="ru-RU" altLang="ru-RU" sz="1600" b="1" i="1" dirty="0">
                <a:solidFill>
                  <a:srgbClr val="FF0000"/>
                </a:solidFill>
              </a:rPr>
              <a:t> </a:t>
            </a:r>
            <a:r>
              <a:rPr lang="en-US" altLang="ru-RU" sz="1600" b="1" i="1" dirty="0">
                <a:solidFill>
                  <a:srgbClr val="FF0000"/>
                </a:solidFill>
              </a:rPr>
              <a:t>c,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a,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b,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симметрия решетки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="" xmlns:a16="http://schemas.microsoft.com/office/drawing/2014/main" id="{BBEC8FC6-722E-4968-8211-B0D6B8CF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9" y="4872062"/>
            <a:ext cx="415766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Распределение электронной плотности в элементарной ячейке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3333FF"/>
              </a:solidFill>
            </a:endParaRPr>
          </a:p>
        </p:txBody>
      </p:sp>
      <p:sp>
        <p:nvSpPr>
          <p:cNvPr id="16398" name="Text Box 14">
            <a:extLst>
              <a:ext uri="{FF2B5EF4-FFF2-40B4-BE49-F238E27FC236}">
                <a16:creationId xmlns="" xmlns:a16="http://schemas.microsoft.com/office/drawing/2014/main" id="{3D073BE7-AD3A-461D-A721-EE5C898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454" y="6021288"/>
            <a:ext cx="4157661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Реальная структура кристаллов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(</a:t>
            </a:r>
            <a:r>
              <a:rPr lang="ru-RU" altLang="ru-RU" sz="1600" dirty="0">
                <a:solidFill>
                  <a:srgbClr val="FF0000"/>
                </a:solidFill>
              </a:rPr>
              <a:t>дефекты, нарушения совершенства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кристаллической структуры</a:t>
            </a:r>
            <a:r>
              <a:rPr lang="en-US" altLang="ru-RU" sz="1600" dirty="0">
                <a:solidFill>
                  <a:srgbClr val="FF0000"/>
                </a:solidFill>
              </a:rPr>
              <a:t>)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pic>
        <p:nvPicPr>
          <p:cNvPr id="16402" name="Picture 18" descr="Рисунок1">
            <a:extLst>
              <a:ext uri="{FF2B5EF4-FFF2-40B4-BE49-F238E27FC236}">
                <a16:creationId xmlns="" xmlns:a16="http://schemas.microsoft.com/office/drawing/2014/main" id="{ADD807C5-0BB3-49F2-A1BD-19D44150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27" y="5382995"/>
            <a:ext cx="2808684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ADB388C-0741-4FD1-907A-F69DBD040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" y="977721"/>
            <a:ext cx="5299468" cy="2955298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D92F2868-6BD5-424D-9EAF-A1A476425388}"/>
              </a:ext>
            </a:extLst>
          </p:cNvPr>
          <p:cNvCxnSpPr/>
          <p:nvPr/>
        </p:nvCxnSpPr>
        <p:spPr>
          <a:xfrm>
            <a:off x="5076056" y="1988840"/>
            <a:ext cx="1296144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25606" grpId="0" animBg="1"/>
      <p:bldP spid="16400" grpId="0" animBg="1"/>
      <p:bldP spid="16401" grpId="0" animBg="1"/>
      <p:bldP spid="16391" grpId="0" animBg="1"/>
      <p:bldP spid="16394" grpId="0" animBg="1"/>
      <p:bldP spid="16397" grpId="0" animBg="1"/>
      <p:bldP spid="16393" grpId="0" animBg="1"/>
      <p:bldP spid="16395" grpId="0" animBg="1"/>
      <p:bldP spid="163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="" xmlns:a16="http://schemas.microsoft.com/office/drawing/2014/main" id="{B877EA76-6A56-4936-9578-A9F08694A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dirty="0">
                <a:solidFill>
                  <a:srgbClr val="3333FF"/>
                </a:solidFill>
              </a:rPr>
              <a:t>Другим важнейшим явлением в физике волновых процессов считается  </a:t>
            </a:r>
            <a:r>
              <a:rPr lang="ru-RU" altLang="ru-RU" sz="7200" b="1" dirty="0">
                <a:solidFill>
                  <a:srgbClr val="FF0000"/>
                </a:solidFill>
              </a:rPr>
              <a:t>ДИФРАКЦИЯ ВОЛН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>
            <a:extLst>
              <a:ext uri="{FF2B5EF4-FFF2-40B4-BE49-F238E27FC236}">
                <a16:creationId xmlns="" xmlns:a16="http://schemas.microsoft.com/office/drawing/2014/main" id="{DDDE09A7-8B73-46ED-8D57-28FD926D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36063" cy="61863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Явление дифракции света впервые наблюдалось и было описано итальянским физиком и астроном </a:t>
            </a:r>
            <a:r>
              <a:rPr lang="ru-RU" altLang="ru-RU" sz="3600" b="1" i="1" dirty="0" err="1">
                <a:solidFill>
                  <a:srgbClr val="FF0000"/>
                </a:solidFill>
              </a:rPr>
              <a:t>Франческо</a:t>
            </a:r>
            <a:r>
              <a:rPr lang="ru-RU" altLang="ru-RU" sz="3600" b="1" i="1" dirty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>
                <a:solidFill>
                  <a:srgbClr val="FF0000"/>
                </a:solidFill>
              </a:rPr>
              <a:t>Гримальди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dirty="0"/>
              <a:t>в конце Х</a:t>
            </a:r>
            <a:r>
              <a:rPr lang="en-US" altLang="ru-RU" sz="3600" dirty="0"/>
              <a:t>VII </a:t>
            </a:r>
            <a:r>
              <a:rPr lang="ru-RU" altLang="ru-RU" sz="3600" dirty="0"/>
              <a:t>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Физическая сущность этого явления была понята и объяснена значительно позже, в начале Х</a:t>
            </a:r>
            <a:r>
              <a:rPr lang="en-US" altLang="ru-RU" sz="3600" dirty="0">
                <a:solidFill>
                  <a:srgbClr val="3333FF"/>
                </a:solidFill>
              </a:rPr>
              <a:t>I</a:t>
            </a:r>
            <a:r>
              <a:rPr lang="ru-RU" altLang="ru-RU" sz="3600" dirty="0">
                <a:solidFill>
                  <a:srgbClr val="3333FF"/>
                </a:solidFill>
              </a:rPr>
              <a:t>Х 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в работах британского ученого-энциклопедиста </a:t>
            </a:r>
            <a:r>
              <a:rPr lang="ru-RU" altLang="ru-RU" sz="3600" b="1" i="1" dirty="0">
                <a:solidFill>
                  <a:srgbClr val="FF0000"/>
                </a:solidFill>
              </a:rPr>
              <a:t>Томаса Юнга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и французского физика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</a:rPr>
              <a:t>Огюстена Френеля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A5BC9C0-FAF5-4A1F-AAC8-AEA40F66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725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такое дифракция волн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773F7D-0246-4616-9C5A-A0A7A64C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8800"/>
            <a:ext cx="9144000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FF"/>
                </a:solidFill>
              </a:rPr>
              <a:t>Дифра́кция во́лн</a:t>
            </a:r>
            <a:r>
              <a:rPr lang="ru-RU" altLang="ru-RU">
                <a:solidFill>
                  <a:srgbClr val="0000FF"/>
                </a:solidFill>
              </a:rPr>
              <a:t> (огибание препятствий волнами) — явление, которое проявляет себя как отклонение от законов геометрической оптики при распространении волн. Это универсальное волновое явление. Оно характеризуется одними и теми же законами при наблюдении волновых полей разной природы</a:t>
            </a:r>
            <a:r>
              <a:rPr lang="en-US" altLang="ru-RU">
                <a:solidFill>
                  <a:srgbClr val="0000FF"/>
                </a:solidFill>
              </a:rPr>
              <a:t> (</a:t>
            </a:r>
            <a:r>
              <a:rPr lang="ru-RU" altLang="ru-RU">
                <a:solidFill>
                  <a:srgbClr val="0000FF"/>
                </a:solidFill>
              </a:rPr>
              <a:t>свет, звуковые волны, волны на водной поверхности, радио волны и пр.)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дифракция на шарике">
            <a:extLst>
              <a:ext uri="{FF2B5EF4-FFF2-40B4-BE49-F238E27FC236}">
                <a16:creationId xmlns="" xmlns:a16="http://schemas.microsoft.com/office/drawing/2014/main" id="{ACEFF88B-ABE4-44BA-897A-AE6F372A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8863"/>
            <a:ext cx="7840663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2FD0C5-9D63-4C64-9E43-990A7F82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/>
              <a:t>Дифракция на круглом препятствии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(непрозрачный шарик</a:t>
            </a:r>
            <a:r>
              <a:rPr lang="ru-RU" altLang="ru-RU" sz="24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211003-77F9-45E0-B145-A7623137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752"/>
            <a:ext cx="9144000" cy="390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Общим свойством всех эффектов дифракции является зависимость формы её проявления от соотношения между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длиной волны </a:t>
            </a:r>
            <a:r>
              <a:rPr lang="el-GR" altLang="ru-RU" sz="4400" b="1" dirty="0">
                <a:solidFill>
                  <a:srgbClr val="0000FF"/>
                </a:solidFill>
              </a:rPr>
              <a:t>λ</a:t>
            </a:r>
            <a:r>
              <a:rPr lang="ru-RU" altLang="ru-RU" sz="44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/>
              <a:t>и</a:t>
            </a:r>
            <a:r>
              <a:rPr lang="ru-RU" altLang="ru-RU" sz="4400" b="1" dirty="0">
                <a:solidFill>
                  <a:srgbClr val="FF0000"/>
                </a:solidFill>
              </a:rPr>
              <a:t> </a:t>
            </a:r>
            <a:r>
              <a:rPr lang="ru-RU" altLang="ru-RU" sz="4400" b="1" dirty="0"/>
              <a:t>размерами препятствия</a:t>
            </a:r>
            <a:r>
              <a:rPr lang="en-US" altLang="ru-RU" sz="4400" b="1" dirty="0"/>
              <a:t> </a:t>
            </a:r>
            <a:r>
              <a:rPr lang="el-GR" altLang="ru-RU" sz="4400" b="1" dirty="0"/>
              <a:t>Δ</a:t>
            </a:r>
            <a:endParaRPr lang="ru-RU" altLang="ru-RU" sz="4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(непрозрачного экрана на пути его распространения</a:t>
            </a:r>
            <a:r>
              <a:rPr lang="en-US" altLang="ru-RU" b="1" dirty="0">
                <a:solidFill>
                  <a:srgbClr val="0000FF"/>
                </a:solidFill>
              </a:rPr>
              <a:t>)</a:t>
            </a:r>
            <a:r>
              <a:rPr lang="ru-RU" altLang="ru-RU" b="1" dirty="0">
                <a:solidFill>
                  <a:srgbClr val="0000FF"/>
                </a:solidFill>
              </a:rPr>
              <a:t> </a:t>
            </a:r>
            <a:endParaRPr lang="ru-RU" alt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ень 2.tif">
            <a:extLst>
              <a:ext uri="{FF2B5EF4-FFF2-40B4-BE49-F238E27FC236}">
                <a16:creationId xmlns="" xmlns:a16="http://schemas.microsoft.com/office/drawing/2014/main" id="{87F70085-B4CB-46E8-89FF-A6053BD4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16113"/>
            <a:ext cx="38639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Тень 3.tif">
            <a:extLst>
              <a:ext uri="{FF2B5EF4-FFF2-40B4-BE49-F238E27FC236}">
                <a16:creationId xmlns="" xmlns:a16="http://schemas.microsoft.com/office/drawing/2014/main" id="{43B3F404-34B3-42E7-AF5D-F1C89BB1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481263"/>
            <a:ext cx="16859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DO.tif">
            <a:extLst>
              <a:ext uri="{FF2B5EF4-FFF2-40B4-BE49-F238E27FC236}">
                <a16:creationId xmlns="" xmlns:a16="http://schemas.microsoft.com/office/drawing/2014/main" id="{551E7E68-9C45-4E60-9402-65003D07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259263"/>
            <a:ext cx="1685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290F71A1-D5B5-496C-8A40-F5141EAAA8EF}"/>
              </a:ext>
            </a:extLst>
          </p:cNvPr>
          <p:cNvCxnSpPr>
            <a:endCxn id="7" idx="1"/>
          </p:cNvCxnSpPr>
          <p:nvPr/>
        </p:nvCxnSpPr>
        <p:spPr>
          <a:xfrm>
            <a:off x="3635375" y="3328988"/>
            <a:ext cx="836613" cy="476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2">
            <a:extLst>
              <a:ext uri="{FF2B5EF4-FFF2-40B4-BE49-F238E27FC236}">
                <a16:creationId xmlns="" xmlns:a16="http://schemas.microsoft.com/office/drawing/2014/main" id="{44DEDEC3-1B4F-4862-903A-A5C74278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658813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C8871D0A-467C-4809-B3B0-4C115CDE8FA7}"/>
              </a:ext>
            </a:extLst>
          </p:cNvPr>
          <p:cNvSpPr/>
          <p:nvPr/>
        </p:nvSpPr>
        <p:spPr>
          <a:xfrm>
            <a:off x="4471988" y="658813"/>
            <a:ext cx="431800" cy="534828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AC23AEA-6700-4773-8846-0C90FA905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2906713"/>
          <a:ext cx="2038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5" name="Equation" r:id="rId7" imgW="482181" imgH="177646" progId="Equation.DSMT4">
                  <p:embed/>
                </p:oleObj>
              </mc:Choice>
              <mc:Fallback>
                <p:oleObj name="Equation" r:id="rId7" imgW="482181" imgH="177646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2906713"/>
                        <a:ext cx="2038350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3551AAF7-113F-4BCA-B53B-D8D0A6A56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3" y="1108075"/>
          <a:ext cx="2012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6" name="Equation" r:id="rId9" imgW="469696" imgH="177723" progId="Equation.DSMT4">
                  <p:embed/>
                </p:oleObj>
              </mc:Choice>
              <mc:Fallback>
                <p:oleObj name="Equation" r:id="rId9" imgW="469696" imgH="177723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108075"/>
                        <a:ext cx="20129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C20ED03E-4E8D-4B41-9304-937F67603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4548188"/>
          <a:ext cx="21351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7" name="Equation" r:id="rId11" imgW="393359" imgH="177646" progId="Equation.DSMT4">
                  <p:embed/>
                </p:oleObj>
              </mc:Choice>
              <mc:Fallback>
                <p:oleObj name="Equation" r:id="rId11" imgW="393359" imgH="177646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548188"/>
                        <a:ext cx="2135188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27853F2F-BBE4-4897-A40A-897B5E6CC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4940300"/>
          <a:ext cx="2149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8" name="Equation" r:id="rId13" imgW="482181" imgH="177646" progId="Equation.DSMT4">
                  <p:embed/>
                </p:oleObj>
              </mc:Choice>
              <mc:Fallback>
                <p:oleObj name="Equation" r:id="rId13" imgW="482181" imgH="177646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40300"/>
                        <a:ext cx="21494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B30F0A-3B79-4124-BDCD-266D0F81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cs typeface="Arial" panose="020B0604020202020204" pitchFamily="34" charset="0"/>
              </a:rPr>
              <a:t>Рассмотрим рассеяние волн на круглом отверстии</a:t>
            </a:r>
          </a:p>
        </p:txBody>
      </p:sp>
      <p:sp>
        <p:nvSpPr>
          <p:cNvPr id="3085" name="TextBox 13">
            <a:extLst>
              <a:ext uri="{FF2B5EF4-FFF2-40B4-BE49-F238E27FC236}">
                <a16:creationId xmlns="" xmlns:a16="http://schemas.microsoft.com/office/drawing/2014/main" id="{45CE20FB-E893-4D3D-9B92-F3E26A6D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>
                <a:cs typeface="Arial" panose="020B0604020202020204" pitchFamily="34" charset="0"/>
              </a:rPr>
              <a:t>I</a:t>
            </a:r>
            <a:r>
              <a:rPr lang="ru-RU" altLang="ru-RU" sz="1800" b="1" i="1" dirty="0"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источник излучения; </a:t>
            </a:r>
            <a:r>
              <a:rPr lang="en-US" altLang="ru-RU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препятствие (диафрагма);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B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экран;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d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расстояние источник-экран; </a:t>
            </a:r>
            <a:r>
              <a:rPr lang="el-GR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размеры препятствия  </a:t>
            </a:r>
          </a:p>
        </p:txBody>
      </p:sp>
      <p:sp>
        <p:nvSpPr>
          <p:cNvPr id="3086" name="TextBox 14">
            <a:extLst>
              <a:ext uri="{FF2B5EF4-FFF2-40B4-BE49-F238E27FC236}">
                <a16:creationId xmlns="" xmlns:a16="http://schemas.microsoft.com/office/drawing/2014/main" id="{710A5A64-CD22-480B-81B8-C6775384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72072"/>
            <a:ext cx="464524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До препятствия </a:t>
            </a:r>
            <a:r>
              <a:rPr lang="en-US" altLang="ru-RU" sz="1800" b="1" i="1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r>
              <a:rPr lang="en-US" altLang="ru-RU" sz="1800" dirty="0">
                <a:cs typeface="Arial" panose="020B0604020202020204" pitchFamily="34" charset="0"/>
              </a:rPr>
              <a:t> </a:t>
            </a:r>
            <a:r>
              <a:rPr lang="ru-RU" altLang="ru-RU" sz="1800" dirty="0">
                <a:cs typeface="Arial" panose="020B0604020202020204" pitchFamily="34" charset="0"/>
              </a:rPr>
              <a:t>доходит плоская волна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67F455-5AC2-4219-99D2-0578AB9BD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902" y="637381"/>
            <a:ext cx="171033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085" grpId="0" animBg="1"/>
      <p:bldP spid="30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3" name="Picture 5" descr="O-2b">
            <a:extLst>
              <a:ext uri="{FF2B5EF4-FFF2-40B4-BE49-F238E27FC236}">
                <a16:creationId xmlns="" xmlns:a16="http://schemas.microsoft.com/office/drawing/2014/main" id="{C9EA82A1-D4CC-4E4B-B46D-A6DC4D17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63761"/>
            <a:ext cx="42481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3415" name="Object 7">
            <a:extLst>
              <a:ext uri="{FF2B5EF4-FFF2-40B4-BE49-F238E27FC236}">
                <a16:creationId xmlns="" xmlns:a16="http://schemas.microsoft.com/office/drawing/2014/main" id="{C3F8F367-6BF5-4865-83E6-403B38B11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80260"/>
              </p:ext>
            </p:extLst>
          </p:nvPr>
        </p:nvGraphicFramePr>
        <p:xfrm>
          <a:off x="3132138" y="5517357"/>
          <a:ext cx="3311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8" name="Equation" r:id="rId5" imgW="1079500" imgH="419100" progId="Equation.DSMT4">
                  <p:embed/>
                </p:oleObj>
              </mc:Choice>
              <mc:Fallback>
                <p:oleObj name="Equation" r:id="rId5" imgW="10795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17357"/>
                        <a:ext cx="3311525" cy="1285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3416" name="Picture 8" descr="Untitled-11aaa">
            <a:extLst>
              <a:ext uri="{FF2B5EF4-FFF2-40B4-BE49-F238E27FC236}">
                <a16:creationId xmlns="" xmlns:a16="http://schemas.microsoft.com/office/drawing/2014/main" id="{47D72919-A2D1-4EA0-ADF1-C8085A0A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63761"/>
            <a:ext cx="3960812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>
            <a:extLst>
              <a:ext uri="{FF2B5EF4-FFF2-40B4-BE49-F238E27FC236}">
                <a16:creationId xmlns="" xmlns:a16="http://schemas.microsoft.com/office/drawing/2014/main" id="{F8984614-4018-4AD4-AC2A-52A140D5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3333FF"/>
                </a:solidFill>
                <a:cs typeface="Arial" panose="020B0604020202020204" pitchFamily="34" charset="0"/>
              </a:rPr>
              <a:t>Дифракция на круглом отверстии </a:t>
            </a:r>
          </a:p>
          <a:p>
            <a:pPr algn="ctr" eaLnBrk="1" hangingPunct="1">
              <a:defRPr/>
            </a:pPr>
            <a:r>
              <a:rPr lang="ru-RU" sz="4000" b="1" dirty="0">
                <a:solidFill>
                  <a:srgbClr val="3333FF"/>
                </a:solidFill>
                <a:cs typeface="Arial" panose="020B0604020202020204" pitchFamily="34" charset="0"/>
              </a:rPr>
              <a:t>в непрозрачном экране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ntitled-11aaa">
            <a:extLst>
              <a:ext uri="{FF2B5EF4-FFF2-40B4-BE49-F238E27FC236}">
                <a16:creationId xmlns="" xmlns:a16="http://schemas.microsoft.com/office/drawing/2014/main" id="{0598E12A-3BF2-4D37-B8B9-14BE0447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63761"/>
            <a:ext cx="3960812" cy="407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5389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088567-DECC-463F-8A3A-832780A23E53}"/>
              </a:ext>
            </a:extLst>
          </p:cNvPr>
          <p:cNvSpPr txBox="1"/>
          <p:nvPr/>
        </p:nvSpPr>
        <p:spPr>
          <a:xfrm>
            <a:off x="-8034" y="260648"/>
            <a:ext cx="9260554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00FF"/>
                </a:solidFill>
              </a:rPr>
              <a:t>Наблюдательные люди давно обратили внимание на то, что волны проходя через препятствия </a:t>
            </a:r>
          </a:p>
          <a:p>
            <a:pPr algn="ctr"/>
            <a:r>
              <a:rPr lang="ru-RU" sz="4400" dirty="0">
                <a:solidFill>
                  <a:srgbClr val="0000FF"/>
                </a:solidFill>
              </a:rPr>
              <a:t>заметно теряют энергию.</a:t>
            </a:r>
            <a:r>
              <a:rPr lang="ru-RU" sz="4400" dirty="0"/>
              <a:t> 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Именно поэтому океанские и морские порты обычно размещаются в глубоких бухтах, а пляжи закрывают волнорезами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2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>
            <a:extLst>
              <a:ext uri="{FF2B5EF4-FFF2-40B4-BE49-F238E27FC236}">
                <a16:creationId xmlns="" xmlns:a16="http://schemas.microsoft.com/office/drawing/2014/main" id="{2B6B2AE5-E97E-4CCB-AC9C-9D0DDBAC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8763" cy="8760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/>
              <a:t>Волнорезы препятствующие большой волне заходить на пляж </a:t>
            </a:r>
          </a:p>
        </p:txBody>
      </p:sp>
      <p:graphicFrame>
        <p:nvGraphicFramePr>
          <p:cNvPr id="23556" name="Объект 1">
            <a:extLst>
              <a:ext uri="{FF2B5EF4-FFF2-40B4-BE49-F238E27FC236}">
                <a16:creationId xmlns="" xmlns:a16="http://schemas.microsoft.com/office/drawing/2014/main" id="{B07036A8-D5C2-480B-8331-7E8375884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29854"/>
              </p:ext>
            </p:extLst>
          </p:nvPr>
        </p:nvGraphicFramePr>
        <p:xfrm>
          <a:off x="3419872" y="926987"/>
          <a:ext cx="19446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Equation" r:id="rId3" imgW="2011376" imgH="762254" progId="Equation.DSMT4">
                  <p:embed/>
                </p:oleObj>
              </mc:Choice>
              <mc:Fallback>
                <p:oleObj name="Equation" r:id="rId3" imgW="2011376" imgH="762254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926987"/>
                        <a:ext cx="19446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51A7E5-11DA-4A6F-B153-CECDB2C37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D229E8-0905-4248-BE2A-A46B3284C151}"/>
              </a:ext>
            </a:extLst>
          </p:cNvPr>
          <p:cNvSpPr txBox="1"/>
          <p:nvPr/>
        </p:nvSpPr>
        <p:spPr>
          <a:xfrm>
            <a:off x="0" y="5085184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00FF"/>
                </a:solidFill>
              </a:rPr>
              <a:t>Что такое волны?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D5A076-1F9B-40D7-BD1E-71D50863E184}"/>
              </a:ext>
            </a:extLst>
          </p:cNvPr>
          <p:cNvSpPr txBox="1"/>
          <p:nvPr/>
        </p:nvSpPr>
        <p:spPr>
          <a:xfrm>
            <a:off x="0" y="404664"/>
            <a:ext cx="915563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3333FF"/>
                </a:solidFill>
              </a:rPr>
              <a:t>В основе дифракционного структурного анализа </a:t>
            </a:r>
          </a:p>
          <a:p>
            <a:pPr algn="ctr"/>
            <a:r>
              <a:rPr lang="ru-RU" altLang="ru-RU" sz="4800" b="1" dirty="0">
                <a:solidFill>
                  <a:srgbClr val="3333FF"/>
                </a:solidFill>
              </a:rPr>
              <a:t>лежат явления рассеяния волн </a:t>
            </a:r>
          </a:p>
          <a:p>
            <a:pPr algn="ctr"/>
            <a:r>
              <a:rPr lang="ru-RU" altLang="ru-RU" sz="4800" b="1" dirty="0">
                <a:solidFill>
                  <a:srgbClr val="3333FF"/>
                </a:solidFill>
              </a:rPr>
              <a:t>на изучаемых объектах </a:t>
            </a:r>
          </a:p>
          <a:p>
            <a:pPr algn="ctr"/>
            <a:r>
              <a:rPr lang="ru-RU" altLang="ru-RU" sz="4800" b="1" dirty="0">
                <a:solidFill>
                  <a:srgbClr val="FF0000"/>
                </a:solidFill>
              </a:rPr>
              <a:t>т.е. физика волн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="" xmlns:a16="http://schemas.microsoft.com/office/drawing/2014/main" id="{0C679115-07AF-4815-B255-D8E34AF2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788"/>
            <a:ext cx="4355976" cy="30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="" xmlns:a16="http://schemas.microsoft.com/office/drawing/2014/main" id="{D131EFBC-5EF1-44E1-8DF0-DA4418EB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6900"/>
            <a:ext cx="4351214" cy="30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FD3A1A55-C686-4609-825E-3D0BDA4F0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23684"/>
              </p:ext>
            </p:extLst>
          </p:nvPr>
        </p:nvGraphicFramePr>
        <p:xfrm>
          <a:off x="3461011" y="5229200"/>
          <a:ext cx="2221979" cy="6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" name="Equation" r:id="rId6" imgW="1346200" imgH="419100" progId="Equation.DSMT4">
                  <p:embed/>
                </p:oleObj>
              </mc:Choice>
              <mc:Fallback>
                <p:oleObj name="Equation" r:id="rId6" imgW="1346200" imgH="419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011" y="5229200"/>
                        <a:ext cx="2221979" cy="6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0D2F42B7-3A71-416F-B1C5-B6D2CDC6C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3326"/>
              </p:ext>
            </p:extLst>
          </p:nvPr>
        </p:nvGraphicFramePr>
        <p:xfrm>
          <a:off x="752475" y="6021288"/>
          <a:ext cx="7734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" name="Equation" r:id="rId8" imgW="7734343" imgH="800253" progId="Equation.DSMT4">
                  <p:embed/>
                </p:oleObj>
              </mc:Choice>
              <mc:Fallback>
                <p:oleObj name="Equation" r:id="rId8" imgW="7734343" imgH="8002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475" y="6021288"/>
                        <a:ext cx="77343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2AEDC78F-1DE7-43CD-86CE-F0979BB3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В эксперименте измеряется интенсивность волны т.е.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квадрат</a:t>
            </a:r>
            <a:r>
              <a:rPr lang="en-US" altLang="ru-RU" sz="4000" b="1" dirty="0">
                <a:solidFill>
                  <a:srgbClr val="FF0000"/>
                </a:solidFill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</a:rPr>
              <a:t>амплитуды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F93B99-65E2-4B5E-90F0-19161273CE85}"/>
              </a:ext>
            </a:extLst>
          </p:cNvPr>
          <p:cNvSpPr txBox="1"/>
          <p:nvPr/>
        </p:nvSpPr>
        <p:spPr>
          <a:xfrm>
            <a:off x="0" y="1988840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</a:rPr>
              <a:t>Физика рассеяния волн </a:t>
            </a:r>
          </a:p>
          <a:p>
            <a:pPr algn="ctr"/>
            <a:r>
              <a:rPr lang="ru-RU" sz="5400" b="1" dirty="0">
                <a:solidFill>
                  <a:srgbClr val="0000FF"/>
                </a:solidFill>
              </a:rPr>
              <a:t>на препятствиях</a:t>
            </a:r>
          </a:p>
        </p:txBody>
      </p:sp>
    </p:spTree>
    <p:extLst>
      <p:ext uri="{BB962C8B-B14F-4D97-AF65-F5344CB8AC3E}">
        <p14:creationId xmlns:p14="http://schemas.microsoft.com/office/powerpoint/2010/main" val="12013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DEF032D-DE55-405F-8A91-FE54215B5F89}"/>
              </a:ext>
            </a:extLst>
          </p:cNvPr>
          <p:cNvSpPr/>
          <p:nvPr/>
        </p:nvSpPr>
        <p:spPr>
          <a:xfrm>
            <a:off x="0" y="1268760"/>
            <a:ext cx="9144000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Рассмотрим простейший случай, плоская волна рассеивается на линейном отверстии шириной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 непрозрачном объекте-препятствии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(перпендикулярном плоскости рисунка). Положим, что ширина щели соизмерима с длиной плоской волны 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λ~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а ее высота много больше длины волны. Волна падает перпендикулярно плоскости щели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и на экране </a:t>
            </a:r>
            <a:r>
              <a:rPr 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формируется картина рассеяния.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Дифракция на щели</a:t>
            </a:r>
          </a:p>
        </p:txBody>
      </p:sp>
    </p:spTree>
    <p:extLst>
      <p:ext uri="{BB962C8B-B14F-4D97-AF65-F5344CB8AC3E}">
        <p14:creationId xmlns:p14="http://schemas.microsoft.com/office/powerpoint/2010/main" val="10556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D726B00-2544-4717-B01C-1992390FA8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F105F3-F642-4618-B49E-A41FF8CA7C42}"/>
              </a:ext>
            </a:extLst>
          </p:cNvPr>
          <p:cNvSpPr/>
          <p:nvPr/>
        </p:nvSpPr>
        <p:spPr>
          <a:xfrm>
            <a:off x="0" y="0"/>
            <a:ext cx="9144000" cy="1277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процесса рассеяния плоской волны на одной щели.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плоская волна;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´ оптическая ось схемы;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ось координат вдоль щели;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препятствие со щелью шириной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пути световой волны;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экран (детектор) регистрирующий картину рассеяния;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расстояние между препятствием и экраном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052122A-B96F-4211-93D3-322849AF5BBE}"/>
              </a:ext>
            </a:extLst>
          </p:cNvPr>
          <p:cNvSpPr/>
          <p:nvPr/>
        </p:nvSpPr>
        <p:spPr>
          <a:xfrm>
            <a:off x="0" y="404664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принципа Гюйгенса-Френеля, каждая точка фронта волны внутри щели становится источником вторичных сферических волн. Другие точки фронта закрыты непрозрачным препятствии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Интерференция этих новых волн, идущих от всех точек щели, сформирует картину рассеянных волн на экране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32500"/>
              </p:ext>
            </p:extLst>
          </p:nvPr>
        </p:nvGraphicFramePr>
        <p:xfrm>
          <a:off x="2411760" y="5301208"/>
          <a:ext cx="3964774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7" name="Equation" r:id="rId3" imgW="1269720" imgH="393480" progId="Equation.DSMT4">
                  <p:embed/>
                </p:oleObj>
              </mc:Choice>
              <mc:Fallback>
                <p:oleObj name="Equation" r:id="rId3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5301208"/>
                        <a:ext cx="3964774" cy="1227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7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464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Наиболее просто решить такую задачу для плоских волн (приближение Фраунгофера)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801" y="167899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общем случае для получения изображения рассеянной волны на экране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в плоских волнах расстояние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 плоскостью щели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и экраном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должно быть бесконечно большим (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достаточно большим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), что создает определенные неудобства для эксперимента и вычислений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801" y="5013176"/>
            <a:ext cx="915960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дополнении к сказанному необходимо собрать все волны, идущие от всех точек щели, в любой точке экрана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например, в точке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φ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376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2" y="1443841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выполнения этих условий целесообразно разместить между щелью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и экраном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собирающую линзу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так, чтобы экран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находился в фокальной плоскости линзы. Тогда расстояние между щелью и экраном становится конечным - равным двойному фокусному расстоянию линзы.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9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53A5627-FCB6-462A-86EB-FD921FF46ABC}"/>
              </a:ext>
            </a:extLst>
          </p:cNvPr>
          <p:cNvSpPr/>
          <p:nvPr/>
        </p:nvSpPr>
        <p:spPr>
          <a:xfrm>
            <a:off x="0" y="4787221"/>
            <a:ext cx="9144000" cy="20443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Arial" panose="020B0604020202020204" pitchFamily="34" charset="0"/>
              </a:rPr>
              <a:t>Реальная схема дифракции на щели.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) – плоская падающая волна;</a:t>
            </a:r>
            <a:r>
              <a:rPr lang="ru-RU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-щель;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- экран;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-линза; Δ – разность хода волн между крайними точками щели; φ – угол, определяющий направление на точку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ea typeface="Calibri" panose="020F0502020204030204" pitchFamily="34" charset="0"/>
                <a:cs typeface="Arial" panose="020B0604020202020204" pitchFamily="34" charset="0"/>
              </a:rPr>
              <a:t>φ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на экране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– расстояние между щелью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и экраном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– координатная ось в плоскости щели. Точки –</a:t>
            </a:r>
            <a:r>
              <a:rPr lang="ru-RU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0,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- источники новых сферических волн внутри щели. 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289872" cy="46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2314D93-6654-4BAC-AE27-540AEBF9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196752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+a̸2    -a̸2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9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35973"/>
            <a:ext cx="6531074" cy="48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D7704B-C5EC-44BB-8E29-5F9C3A433025}"/>
              </a:ext>
            </a:extLst>
          </p:cNvPr>
          <p:cNvSpPr txBox="1"/>
          <p:nvPr/>
        </p:nvSpPr>
        <p:spPr>
          <a:xfrm>
            <a:off x="0" y="1052736"/>
            <a:ext cx="9144001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Волны это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</a:rPr>
              <a:t>периодическое изменение </a:t>
            </a:r>
          </a:p>
          <a:p>
            <a:pPr algn="ctr"/>
            <a:r>
              <a:rPr lang="ru-RU" altLang="ru-RU" sz="4400" b="1" dirty="0">
                <a:solidFill>
                  <a:srgbClr val="0000FF"/>
                </a:solidFill>
              </a:rPr>
              <a:t>какого либо параметра </a:t>
            </a:r>
          </a:p>
          <a:p>
            <a:pPr algn="ctr"/>
            <a:r>
              <a:rPr lang="ru-RU" altLang="ru-RU" sz="4400" b="1" dirty="0">
                <a:solidFill>
                  <a:srgbClr val="0000FF"/>
                </a:solidFill>
              </a:rPr>
              <a:t>среды или пространства, </a:t>
            </a:r>
            <a:r>
              <a:rPr lang="ru-RU" altLang="ru-RU" sz="4400" b="1" dirty="0">
                <a:solidFill>
                  <a:srgbClr val="00B050"/>
                </a:solidFill>
              </a:rPr>
              <a:t>распространяющееся в виде периодических изменений этого параметра</a:t>
            </a:r>
            <a:r>
              <a:rPr lang="ru-RU" sz="44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3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1299122-79D3-4D8F-8FC7-1E94C7350D45}"/>
              </a:ext>
            </a:extLst>
          </p:cNvPr>
          <p:cNvSpPr/>
          <p:nvPr/>
        </p:nvSpPr>
        <p:spPr>
          <a:xfrm>
            <a:off x="-10244" y="3406214"/>
            <a:ext cx="91440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Bef>
                <a:spcPts val="1200"/>
              </a:spcBef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Введем координатную ось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плоскости рисунка параллельно плоскости экрана и обозначим точку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(текущая координата точки на щели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Для определения амплитуды волнового поля на экране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разобьем щель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предельно узкие полоски шириной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принципом Гюйгенса-Френеля такие полоски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становятся источниками вторичных сферических волн.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95C01D0-2621-423C-A643-F22C1754A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14793"/>
              </p:ext>
            </p:extLst>
          </p:nvPr>
        </p:nvGraphicFramePr>
        <p:xfrm>
          <a:off x="2384425" y="5862463"/>
          <a:ext cx="39687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Equation" r:id="rId3" imgW="1854000" imgH="444240" progId="Equation.DSMT4">
                  <p:embed/>
                </p:oleObj>
              </mc:Choice>
              <mc:Fallback>
                <p:oleObj name="Equation" r:id="rId3" imgW="1854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425" y="5862463"/>
                        <a:ext cx="3968750" cy="950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B1E1620-F1ED-462A-88B8-ACAE5A85F349}"/>
              </a:ext>
            </a:extLst>
          </p:cNvPr>
          <p:cNvSpPr/>
          <p:nvPr/>
        </p:nvSpPr>
        <p:spPr>
          <a:xfrm>
            <a:off x="10492741" y="57146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C71868-A5BB-41F2-A261-A95CC901835C}"/>
              </a:ext>
            </a:extLst>
          </p:cNvPr>
          <p:cNvSpPr txBox="1"/>
          <p:nvPr/>
        </p:nvSpPr>
        <p:spPr>
          <a:xfrm>
            <a:off x="-10244" y="5157192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Амплитуду этих волн можно записать в виде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489671" cy="33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4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620688"/>
            <a:ext cx="435597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Разность хода между волнами, идущими от любых двух точек щели 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99008"/>
              </p:ext>
            </p:extLst>
          </p:nvPr>
        </p:nvGraphicFramePr>
        <p:xfrm>
          <a:off x="5894388" y="1282700"/>
          <a:ext cx="2419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7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4388" y="1282700"/>
                        <a:ext cx="2419350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8024" y="2204864"/>
            <a:ext cx="435597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амплитуду волны, пришедшую в точку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любой точки щели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можно записать в виде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666852"/>
              </p:ext>
            </p:extLst>
          </p:nvPr>
        </p:nvGraphicFramePr>
        <p:xfrm>
          <a:off x="2195736" y="3645024"/>
          <a:ext cx="53703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8" name="Equation" r:id="rId5" imgW="3946680" imgH="793800" progId="Equation.DSMT4">
                  <p:embed/>
                </p:oleObj>
              </mc:Choice>
              <mc:Fallback>
                <p:oleObj name="Equation" r:id="rId5" imgW="3946680" imgH="7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3645024"/>
                        <a:ext cx="5370357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DEDE3A-FB09-4156-9B0A-45750A2B76CB}"/>
              </a:ext>
            </a:extLst>
          </p:cNvPr>
          <p:cNvSpPr/>
          <p:nvPr/>
        </p:nvSpPr>
        <p:spPr>
          <a:xfrm>
            <a:off x="0" y="5157192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    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волновое число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98527395-7A6A-4469-B521-0F92ECE18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41285"/>
              </p:ext>
            </p:extLst>
          </p:nvPr>
        </p:nvGraphicFramePr>
        <p:xfrm>
          <a:off x="3635896" y="5144541"/>
          <a:ext cx="64807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9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5896" y="5144541"/>
                        <a:ext cx="648072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38"/>
            <a:ext cx="4489671" cy="33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8440C714-4761-4010-9238-FA4B9758E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41181"/>
              </p:ext>
            </p:extLst>
          </p:nvPr>
        </p:nvGraphicFramePr>
        <p:xfrm>
          <a:off x="2195736" y="1444589"/>
          <a:ext cx="4891100" cy="102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2" name="Equation" r:id="rId3" imgW="2298600" imgH="482400" progId="Equation.DSMT4">
                  <p:embed/>
                </p:oleObj>
              </mc:Choice>
              <mc:Fallback>
                <p:oleObj name="Equation" r:id="rId3" imgW="2298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444589"/>
                        <a:ext cx="4891100" cy="10268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49C36C-681E-4361-A5C8-4F8BA56ABBE8}"/>
              </a:ext>
            </a:extLst>
          </p:cNvPr>
          <p:cNvSpPr txBox="1"/>
          <p:nvPr/>
        </p:nvSpPr>
        <p:spPr>
          <a:xfrm>
            <a:off x="0" y="0"/>
            <a:ext cx="91440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Принимая во внимание наличие линзы, можно считать волны, приходящие на экран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плоскими, тогда выражение для амплитуды волны в точке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примет вид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26A17B-2941-48E4-A99D-95ADCFDACE71}"/>
              </a:ext>
            </a:extLst>
          </p:cNvPr>
          <p:cNvSpPr/>
          <p:nvPr/>
        </p:nvSpPr>
        <p:spPr>
          <a:xfrm>
            <a:off x="0" y="2715711"/>
            <a:ext cx="91440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определения результирующего поля на экране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просуммировать все волновые поля, приходящие на экран от всех участков щели (для всех возможных значений угла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После несложных преобразований получим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EAFBCEE-EBE7-445D-918F-D0089BB9B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97153"/>
              </p:ext>
            </p:extLst>
          </p:nvPr>
        </p:nvGraphicFramePr>
        <p:xfrm>
          <a:off x="1789600" y="4529632"/>
          <a:ext cx="5564799" cy="232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3" name="Equation" r:id="rId5" imgW="3035160" imgH="1269720" progId="Equation.DSMT4">
                  <p:embed/>
                </p:oleObj>
              </mc:Choice>
              <mc:Fallback>
                <p:oleObj name="Equation" r:id="rId5" imgW="303516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9600" y="4529632"/>
                        <a:ext cx="5564799" cy="23283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0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4203702-461E-4F89-AA66-6A1DF0605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40860" cy="5229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8C77AF-D365-474F-A15E-0CB8A991EAA5}"/>
              </a:ext>
            </a:extLst>
          </p:cNvPr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Амплитуда поля рассеянного на щели </a:t>
            </a:r>
            <a:r>
              <a:rPr lang="en-US" sz="4000" b="1" dirty="0"/>
              <a:t>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735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B0F7B7-8B91-43BA-9FDB-6305A87B83CE}"/>
              </a:ext>
            </a:extLst>
          </p:cNvPr>
          <p:cNvSpPr/>
          <p:nvPr/>
        </p:nvSpPr>
        <p:spPr>
          <a:xfrm>
            <a:off x="0" y="726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эксперименте обычно регистрируется не амплитуда волны, а её интенсивность, т.е.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65BD0890-C2F7-4383-98B1-80031753D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46191"/>
              </p:ext>
            </p:extLst>
          </p:nvPr>
        </p:nvGraphicFramePr>
        <p:xfrm>
          <a:off x="2217506" y="1621802"/>
          <a:ext cx="416194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39" name="Equation" r:id="rId3" imgW="1346040" imgH="279360" progId="Equation.DSMT4">
                  <p:embed/>
                </p:oleObj>
              </mc:Choice>
              <mc:Fallback>
                <p:oleObj name="Equation" r:id="rId3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7506" y="1621802"/>
                        <a:ext cx="4161947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6D28AEF-7591-4D73-95FD-E373ACC78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46741"/>
              </p:ext>
            </p:extLst>
          </p:nvPr>
        </p:nvGraphicFramePr>
        <p:xfrm>
          <a:off x="1245120" y="2996952"/>
          <a:ext cx="6653759" cy="22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0" name="Equation" r:id="rId5" imgW="2641320" imgH="888840" progId="Equation.DSMT4">
                  <p:embed/>
                </p:oleObj>
              </mc:Choice>
              <mc:Fallback>
                <p:oleObj name="Equation" r:id="rId5" imgW="26413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5120" y="2996952"/>
                        <a:ext cx="6653759" cy="22392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1986A1-05DC-4D07-A0B1-17C14CEF2E54}"/>
              </a:ext>
            </a:extLst>
          </p:cNvPr>
          <p:cNvSpPr/>
          <p:nvPr/>
        </p:nvSpPr>
        <p:spPr>
          <a:xfrm>
            <a:off x="3196635" y="5744101"/>
            <a:ext cx="121700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   </a:t>
            </a: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F89F13B-AECA-4659-9ECD-5E6B06A2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40210"/>
              </p:ext>
            </p:extLst>
          </p:nvPr>
        </p:nvGraphicFramePr>
        <p:xfrm>
          <a:off x="4298480" y="5744101"/>
          <a:ext cx="99779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1" name="Equation" r:id="rId7" imgW="850680" imgH="393480" progId="Equation.DSMT4">
                  <p:embed/>
                </p:oleObj>
              </mc:Choice>
              <mc:Fallback>
                <p:oleObj name="Equation" r:id="rId7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8480" y="5744101"/>
                        <a:ext cx="997792" cy="461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81891E0-002D-415B-85EF-682A6B06DF6E}"/>
              </a:ext>
            </a:extLst>
          </p:cNvPr>
          <p:cNvSpPr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Зависимость распределения рассеянной интенсивности на одной щели </a:t>
            </a:r>
          </a:p>
          <a:p>
            <a:pPr algn="ctr"/>
            <a:r>
              <a:rPr lang="ru-RU" sz="3200" dirty="0"/>
              <a:t>в плоскости экрана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C22A2B-B949-477B-97C8-A1A5DE07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857774" cy="49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629E51-AF00-4E73-A37D-BC7C247B45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9448"/>
            <a:ext cx="670988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CF8F22-03BB-463F-9923-54559D2ABAE3}"/>
              </a:ext>
            </a:extLst>
          </p:cNvPr>
          <p:cNvSpPr/>
          <p:nvPr/>
        </p:nvSpPr>
        <p:spPr>
          <a:xfrm>
            <a:off x="0" y="0"/>
            <a:ext cx="9144000" cy="15810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Изменение яркости и геометрии дифракционной картины при расширении щели. 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3200" i="1" dirty="0"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 – ширина щели.</a:t>
            </a:r>
            <a:endParaRPr lang="ru-RU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12FCD72-B9DB-4AFC-B5F6-DEECA2BA7B09}"/>
              </a:ext>
            </a:extLst>
          </p:cNvPr>
          <p:cNvSpPr/>
          <p:nvPr/>
        </p:nvSpPr>
        <p:spPr>
          <a:xfrm>
            <a:off x="0" y="118606"/>
            <a:ext cx="9144000" cy="66207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 увеличении ширины щели соотношения величины интенсивностей максимумов (первого и последующих) не зависят от ширины щели, увеличивается только яркость всей дифракционной картины</a:t>
            </a: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 увеличении ширины щели увеличивается суммарная энергия волны, проходящей через щель.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a typeface="Calibri" panose="020F0502020204030204" pitchFamily="34" charset="0"/>
                <a:cs typeface="Arial" panose="020B0604020202020204" pitchFamily="34" charset="0"/>
              </a:rPr>
              <a:t>Дальнейшее увеличении ширины щели приводит к исчезновению боковых максимумов и к формированию на экране увеличенного изображения самой щели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19315E9-AE9E-4392-9276-778A64891444}"/>
              </a:ext>
            </a:extLst>
          </p:cNvPr>
          <p:cNvSpPr/>
          <p:nvPr/>
        </p:nvSpPr>
        <p:spPr>
          <a:xfrm>
            <a:off x="0" y="0"/>
            <a:ext cx="9144000" cy="1643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Картины рассеяние света на круглом отверстии при разных соотношениях длины волны и размеров отверстия: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источник излучения (сферическая волна); </a:t>
            </a: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препятствие с круглым отверстием диаметром Δ;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детектор (экран), регистрирующий картину рассеяния; </a:t>
            </a: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длина волны;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расстояние от источника излучения до экрана;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CF9564-5B78-4017-BBA0-EE490B04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68678"/>
            <a:ext cx="4752528" cy="50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ень 2.tif">
            <a:extLst>
              <a:ext uri="{FF2B5EF4-FFF2-40B4-BE49-F238E27FC236}">
                <a16:creationId xmlns="" xmlns:a16="http://schemas.microsoft.com/office/drawing/2014/main" id="{87F70085-B4CB-46E8-89FF-A6053BD4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16113"/>
            <a:ext cx="38639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Тень 3.tif">
            <a:extLst>
              <a:ext uri="{FF2B5EF4-FFF2-40B4-BE49-F238E27FC236}">
                <a16:creationId xmlns="" xmlns:a16="http://schemas.microsoft.com/office/drawing/2014/main" id="{43B3F404-34B3-42E7-AF5D-F1C89BB1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481263"/>
            <a:ext cx="16859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DO.tif">
            <a:extLst>
              <a:ext uri="{FF2B5EF4-FFF2-40B4-BE49-F238E27FC236}">
                <a16:creationId xmlns="" xmlns:a16="http://schemas.microsoft.com/office/drawing/2014/main" id="{551E7E68-9C45-4E60-9402-65003D07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4249958"/>
            <a:ext cx="1685925" cy="1752600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290F71A1-D5B5-496C-8A40-F5141EAAA8EF}"/>
              </a:ext>
            </a:extLst>
          </p:cNvPr>
          <p:cNvCxnSpPr>
            <a:endCxn id="7" idx="1"/>
          </p:cNvCxnSpPr>
          <p:nvPr/>
        </p:nvCxnSpPr>
        <p:spPr>
          <a:xfrm>
            <a:off x="3635375" y="3328988"/>
            <a:ext cx="836613" cy="476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2">
            <a:extLst>
              <a:ext uri="{FF2B5EF4-FFF2-40B4-BE49-F238E27FC236}">
                <a16:creationId xmlns="" xmlns:a16="http://schemas.microsoft.com/office/drawing/2014/main" id="{44DEDEC3-1B4F-4862-903A-A5C74278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658813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C8871D0A-467C-4809-B3B0-4C115CDE8FA7}"/>
              </a:ext>
            </a:extLst>
          </p:cNvPr>
          <p:cNvSpPr/>
          <p:nvPr/>
        </p:nvSpPr>
        <p:spPr>
          <a:xfrm>
            <a:off x="4471988" y="658813"/>
            <a:ext cx="431800" cy="534828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AC23AEA-6700-4773-8846-0C90FA905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2906713"/>
          <a:ext cx="2038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46" name="Equation" r:id="rId7" imgW="482181" imgH="177646" progId="Equation.DSMT4">
                  <p:embed/>
                </p:oleObj>
              </mc:Choice>
              <mc:Fallback>
                <p:oleObj name="Equation" r:id="rId7" imgW="482181" imgH="177646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0AC23AEA-6700-4773-8846-0C90FA905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2906713"/>
                        <a:ext cx="2038350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3551AAF7-113F-4BCA-B53B-D8D0A6A56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3" y="1108075"/>
          <a:ext cx="2012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47" name="Equation" r:id="rId9" imgW="469696" imgH="177723" progId="Equation.DSMT4">
                  <p:embed/>
                </p:oleObj>
              </mc:Choice>
              <mc:Fallback>
                <p:oleObj name="Equation" r:id="rId9" imgW="469696" imgH="177723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="" xmlns:a16="http://schemas.microsoft.com/office/drawing/2014/main" id="{3551AAF7-113F-4BCA-B53B-D8D0A6A56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108075"/>
                        <a:ext cx="20129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C20ED03E-4E8D-4B41-9304-937F67603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4548188"/>
          <a:ext cx="21351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48" name="Equation" r:id="rId11" imgW="393359" imgH="177646" progId="Equation.DSMT4">
                  <p:embed/>
                </p:oleObj>
              </mc:Choice>
              <mc:Fallback>
                <p:oleObj name="Equation" r:id="rId11" imgW="393359" imgH="177646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C20ED03E-4E8D-4B41-9304-937F67603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548188"/>
                        <a:ext cx="2135188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27853F2F-BBE4-4897-A40A-897B5E6CC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4940300"/>
          <a:ext cx="2149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49" name="Equation" r:id="rId13" imgW="482181" imgH="177646" progId="Equation.DSMT4">
                  <p:embed/>
                </p:oleObj>
              </mc:Choice>
              <mc:Fallback>
                <p:oleObj name="Equation" r:id="rId13" imgW="482181" imgH="177646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="" xmlns:a16="http://schemas.microsoft.com/office/drawing/2014/main" id="{27853F2F-BBE4-4897-A40A-897B5E6CC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40300"/>
                        <a:ext cx="21494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B30F0A-3B79-4124-BDCD-266D0F81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  <a:cs typeface="Arial" panose="020B0604020202020204" pitchFamily="34" charset="0"/>
              </a:rPr>
              <a:t>Особенности рассеяния волн на препятствиях</a:t>
            </a:r>
          </a:p>
        </p:txBody>
      </p:sp>
      <p:sp>
        <p:nvSpPr>
          <p:cNvPr id="3085" name="TextBox 13">
            <a:extLst>
              <a:ext uri="{FF2B5EF4-FFF2-40B4-BE49-F238E27FC236}">
                <a16:creationId xmlns="" xmlns:a16="http://schemas.microsoft.com/office/drawing/2014/main" id="{45CE20FB-E893-4D3D-9B92-F3E26A6D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>
                <a:cs typeface="Arial" panose="020B0604020202020204" pitchFamily="34" charset="0"/>
              </a:rPr>
              <a:t>I</a:t>
            </a:r>
            <a:r>
              <a:rPr lang="ru-RU" altLang="ru-RU" sz="1800" b="1" i="1" dirty="0"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источник излучения; </a:t>
            </a:r>
            <a:r>
              <a:rPr lang="en-US" altLang="ru-RU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препятствие (диафрагма);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B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экран;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d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расстояние источник-экран; </a:t>
            </a:r>
            <a:r>
              <a:rPr lang="el-GR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размеры препятствия  </a:t>
            </a:r>
          </a:p>
        </p:txBody>
      </p:sp>
      <p:sp>
        <p:nvSpPr>
          <p:cNvPr id="3086" name="TextBox 14">
            <a:extLst>
              <a:ext uri="{FF2B5EF4-FFF2-40B4-BE49-F238E27FC236}">
                <a16:creationId xmlns="" xmlns:a16="http://schemas.microsoft.com/office/drawing/2014/main" id="{710A5A64-CD22-480B-81B8-C6775384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5761038"/>
            <a:ext cx="4030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  <a:cs typeface="Arial" panose="020B0604020202020204" pitchFamily="34" charset="0"/>
              </a:rPr>
              <a:t>До препятствия доходит плоская волна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67F455-5AC2-4219-99D2-0578AB9BD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902" y="637381"/>
            <a:ext cx="171033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085" grpId="0" animBg="1"/>
      <p:bldP spid="3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дифракция на шарике">
            <a:extLst>
              <a:ext uri="{FF2B5EF4-FFF2-40B4-BE49-F238E27FC236}">
                <a16:creationId xmlns="" xmlns:a16="http://schemas.microsoft.com/office/drawing/2014/main" id="{B42ABD64-E20E-4223-AE77-55D838D0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6" y="855663"/>
            <a:ext cx="801363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384058-5D4B-4728-8568-96F8D097AF94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Волны на поверхности воды</a:t>
            </a:r>
          </a:p>
        </p:txBody>
      </p:sp>
    </p:spTree>
    <p:extLst>
      <p:ext uri="{BB962C8B-B14F-4D97-AF65-F5344CB8AC3E}">
        <p14:creationId xmlns:p14="http://schemas.microsoft.com/office/powerpoint/2010/main" val="548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F586A1-6BA6-4CB4-90F2-E678211BA8D1}"/>
              </a:ext>
            </a:extLst>
          </p:cNvPr>
          <p:cNvSpPr txBox="1"/>
          <p:nvPr/>
        </p:nvSpPr>
        <p:spPr>
          <a:xfrm>
            <a:off x="0" y="2132856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Дифракция на периодической решетке </a:t>
            </a:r>
          </a:p>
          <a:p>
            <a:pPr algn="ctr"/>
            <a:r>
              <a:rPr lang="ru-RU" sz="4800" b="1" dirty="0"/>
              <a:t>(дифракционная решетка)</a:t>
            </a:r>
          </a:p>
        </p:txBody>
      </p:sp>
    </p:spTree>
    <p:extLst>
      <p:ext uri="{BB962C8B-B14F-4D97-AF65-F5344CB8AC3E}">
        <p14:creationId xmlns:p14="http://schemas.microsoft.com/office/powerpoint/2010/main" val="1367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19812C60-67D0-4157-A63F-C6CEBC89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182"/>
            <a:ext cx="91440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Рассмотрим дифракцию Фраунгофера на объекте </a:t>
            </a:r>
            <a:r>
              <a:rPr kumimoji="0" lang="en-US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представляющем собой совокупность нескольких (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штук) бесконечно длинных щелей в непрозрачном объекте-препятствии, имеющих одинаковую ширину </a:t>
            </a:r>
            <a:r>
              <a:rPr kumimoji="0" lang="en-US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~λ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и расположенных на одинаковом расстоянии </a:t>
            </a:r>
            <a:r>
              <a:rPr kumimoji="0" lang="en-US" alt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друг от друга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(период решетки).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4B174FB6-F84E-4AFF-98B1-8ADF67105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83915"/>
              </p:ext>
            </p:extLst>
          </p:nvPr>
        </p:nvGraphicFramePr>
        <p:xfrm>
          <a:off x="2843808" y="5798591"/>
          <a:ext cx="31908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6" name="Equation" r:id="rId3" imgW="3190929" imgH="733508" progId="Equation.DSMT4">
                  <p:embed/>
                </p:oleObj>
              </mc:Choice>
              <mc:Fallback>
                <p:oleObj name="Equation" r:id="rId3" imgW="3190929" imgH="7335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5798591"/>
                        <a:ext cx="319087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E55716-FDB9-428F-9EA8-3CC2E9E64700}"/>
              </a:ext>
            </a:extLst>
          </p:cNvPr>
          <p:cNvSpPr txBox="1"/>
          <p:nvPr/>
        </p:nvSpPr>
        <p:spPr>
          <a:xfrm>
            <a:off x="0" y="3425273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Такой объект принято называть </a:t>
            </a:r>
          </a:p>
          <a:p>
            <a:pPr algn="ctr"/>
            <a:r>
              <a:rPr lang="ru-RU" alt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дифракционной решеткой</a:t>
            </a:r>
            <a:r>
              <a:rPr lang="ru-RU" alt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alt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Пусть на такую решетку перпендикулярно плоскости решетки падает плоская монохроматическая волна </a:t>
            </a:r>
            <a:r>
              <a:rPr lang="en-US" alt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altLang="ru-RU" sz="28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alt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 длиной волны 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72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229C910-4DCD-493B-B969-C86D74C9C9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768751" cy="4077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89BCE91-6DC1-4097-A5A3-5E8A1E43BDEC}"/>
              </a:ext>
            </a:extLst>
          </p:cNvPr>
          <p:cNvSpPr/>
          <p:nvPr/>
        </p:nvSpPr>
        <p:spPr>
          <a:xfrm>
            <a:off x="2061" y="-29362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принципа Гюйгенса-Френеля каждая точка в открытой части объекта (т.е. внутри щелей) становится источником сферических волн. В результате интерференции всех этих волн на экране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образуется картина рассеяния падающей волны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AEF8C84E-11E6-4D6F-BA19-AB1B9DC4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1709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Амплитуды волн, приходящих от одной такой щели во все точки экрана </a:t>
            </a:r>
            <a:r>
              <a:rPr kumimoji="0" lang="en-US" alt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рассмотрена в предыдущем параграфе и определяется соотношением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AD67D94-FEB8-482B-BA5A-D5070FC53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18416"/>
              </p:ext>
            </p:extLst>
          </p:nvPr>
        </p:nvGraphicFramePr>
        <p:xfrm>
          <a:off x="2555776" y="1797746"/>
          <a:ext cx="3626389" cy="177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0" name="Equation" r:id="rId3" imgW="1612900" imgH="800100" progId="Equation.DSMT4">
                  <p:embed/>
                </p:oleObj>
              </mc:Choice>
              <mc:Fallback>
                <p:oleObj name="Equation" r:id="rId3" imgW="1612900" imgH="800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797746"/>
                        <a:ext cx="3626389" cy="17789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CAEFF03B-6CD1-456E-A5F2-1E909E748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B6F64AFA-ABB9-456A-961D-75BC48B3A57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10" y="3887150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Разность фаз между волнами, приходящими от соседних щелей, определяется выражение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758D2A87-8898-4607-9A28-5A849004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7850"/>
            <a:ext cx="915171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(здесь </a:t>
            </a:r>
            <a:r>
              <a:rPr lang="en-US" altLang="ru-RU" sz="2000" i="1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=2π/</a:t>
            </a:r>
            <a:r>
              <a:rPr lang="el-GR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λ</a:t>
            </a:r>
            <a:r>
              <a:rPr lang="ru-RU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- волновое число)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36CA2F24-FFA5-44B7-97E6-CE137A2FD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66123"/>
              </p:ext>
            </p:extLst>
          </p:nvPr>
        </p:nvGraphicFramePr>
        <p:xfrm>
          <a:off x="3419872" y="4845874"/>
          <a:ext cx="2241203" cy="52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31" name="Equation" r:id="rId5" imgW="863280" imgH="203040" progId="Equation.DSMT4">
                  <p:embed/>
                </p:oleObj>
              </mc:Choice>
              <mc:Fallback>
                <p:oleObj name="Equation" r:id="rId5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4845874"/>
                        <a:ext cx="2241203" cy="5273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8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D7FFCA8-B192-4986-9B31-C1D5192408A4}"/>
              </a:ext>
            </a:extLst>
          </p:cNvPr>
          <p:cNvSpPr/>
          <p:nvPr/>
        </p:nvSpPr>
        <p:spPr>
          <a:xfrm>
            <a:off x="0" y="90872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определения результирующего волнового поля в плоскости экрана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формируемого всеми щелями решетки, необходимо просуммировать волны от всех N щелей с учетом их фаз, т.е.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D9D0795D-9CBB-454E-8C50-8A78AE33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D2C5529F-2FDD-4D9F-8D93-0A11651E3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64397"/>
              </p:ext>
            </p:extLst>
          </p:nvPr>
        </p:nvGraphicFramePr>
        <p:xfrm>
          <a:off x="0" y="3136138"/>
          <a:ext cx="914400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2" name="Equation" r:id="rId3" imgW="3378200" imgH="431800" progId="Equation.DSMT4">
                  <p:embed/>
                </p:oleObj>
              </mc:Choice>
              <mc:Fallback>
                <p:oleObj name="Equation" r:id="rId3" imgW="3378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36138"/>
                        <a:ext cx="9144000" cy="1080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666CCD97-5A1E-4088-B7C6-6B0F1C1B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72" y="4383777"/>
            <a:ext cx="915817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Второй сомножитель в написанном выражении является геометрической прогрессией, в которой первый член равен единице, а знаменатель -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ECAD6321-1DFE-4416-878B-9DC74ED51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01207"/>
              </p:ext>
            </p:extLst>
          </p:nvPr>
        </p:nvGraphicFramePr>
        <p:xfrm>
          <a:off x="3807561" y="5242217"/>
          <a:ext cx="1831803" cy="63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3" name="Equation" r:id="rId5" imgW="748975" imgH="253890" progId="Equation.DSMT4">
                  <p:embed/>
                </p:oleObj>
              </mc:Choice>
              <mc:Fallback>
                <p:oleObj name="Equation" r:id="rId5" imgW="748975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561" y="5242217"/>
                        <a:ext cx="1831803" cy="6332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2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82639B54-F6B8-479E-A74B-114BF3BA4F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18864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 учетом сказанного результирующая амплитуда волнового поля в плоскости экрана </a:t>
            </a:r>
            <a:r>
              <a:rPr kumimoji="0" lang="en-US" altLang="ru-RU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есть сумма членов прогрессии, и имеет вид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E65A239-E5E8-40A6-9A52-4C51CCF5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12687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20304C8-7A9F-4B18-B32B-AA7313FD9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995200"/>
              </p:ext>
            </p:extLst>
          </p:nvPr>
        </p:nvGraphicFramePr>
        <p:xfrm>
          <a:off x="1989644" y="1353539"/>
          <a:ext cx="4639547" cy="119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0" name="Equation" r:id="rId3" imgW="1816100" imgH="469900" progId="Equation.DSMT4">
                  <p:embed/>
                </p:oleObj>
              </mc:Choice>
              <mc:Fallback>
                <p:oleObj name="Equation" r:id="rId3" imgW="18161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44" y="1353539"/>
                        <a:ext cx="4639547" cy="11989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BC2CD7E-25D8-45F8-B992-5926471F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1641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E2AF4B-4215-4E29-8E7E-BF1A29FBD63D}"/>
              </a:ext>
            </a:extLst>
          </p:cNvPr>
          <p:cNvSpPr/>
          <p:nvPr/>
        </p:nvSpPr>
        <p:spPr>
          <a:xfrm>
            <a:off x="0" y="2824869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дальнейшем удобнее определять интенсивность волны во всех точках экрана</a:t>
            </a:r>
            <a:endParaRPr lang="ru-RU" sz="2000" dirty="0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2AE94342-08CB-4EC8-9DB2-BE286E870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04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641E5D51-C916-4BA1-A441-426FDA3B5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64357"/>
              </p:ext>
            </p:extLst>
          </p:nvPr>
        </p:nvGraphicFramePr>
        <p:xfrm>
          <a:off x="1403648" y="3497325"/>
          <a:ext cx="5901032" cy="245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1" name="Equation" r:id="rId5" imgW="3441600" imgH="1422360" progId="Equation.DSMT4">
                  <p:embed/>
                </p:oleObj>
              </mc:Choice>
              <mc:Fallback>
                <p:oleObj name="Equation" r:id="rId5" imgW="3441600" imgH="1422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97325"/>
                        <a:ext cx="5901032" cy="24519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9FB3FFC8-53DC-4DB5-AABE-A0B720DE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492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F21368-3207-48D8-BCF5-3B2051E093F0}"/>
              </a:ext>
            </a:extLst>
          </p:cNvPr>
          <p:cNvSpPr/>
          <p:nvPr/>
        </p:nvSpPr>
        <p:spPr>
          <a:xfrm>
            <a:off x="0" y="1662457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Bef>
                <a:spcPts val="12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Полученное выражение для интенсивности содержит два сомножителя. Первый член определяет дифракционную картину, получаемую при дифракции на одной щели, и был подробно рассмотрен в предыдущем разделе. Второй член является результатом интерференции волн, пришедших от всех щелей дифракционной решетки.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4B39CA23-D831-4C6A-B32E-3441C0558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1517"/>
              </p:ext>
            </p:extLst>
          </p:nvPr>
        </p:nvGraphicFramePr>
        <p:xfrm>
          <a:off x="12497" y="4060972"/>
          <a:ext cx="4372282" cy="26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2" name="Точечный рисунок" r:id="rId3" imgW="9066667" imgH="5504762" progId="Paint.Picture">
                  <p:embed/>
                </p:oleObj>
              </mc:Choice>
              <mc:Fallback>
                <p:oleObj name="Точечный рисунок" r:id="rId3" imgW="9066667" imgH="55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7" y="4060972"/>
                        <a:ext cx="4372282" cy="2653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69193462-84DB-437C-9AB6-3CC955C71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81017"/>
              </p:ext>
            </p:extLst>
          </p:nvPr>
        </p:nvGraphicFramePr>
        <p:xfrm>
          <a:off x="4521349" y="4060971"/>
          <a:ext cx="4610154" cy="26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3" name="Точечный рисунок" r:id="rId5" imgW="7292972" imgH="4191363" progId="Paint.Picture">
                  <p:embed/>
                </p:oleObj>
              </mc:Choice>
              <mc:Fallback>
                <p:oleObj name="Точечный рисунок" r:id="rId5" imgW="7292972" imgH="419136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349" y="4060971"/>
                        <a:ext cx="4610154" cy="2653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931C5D48-C0FA-4EF4-8431-C5DBCEFA4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15987"/>
              </p:ext>
            </p:extLst>
          </p:nvPr>
        </p:nvGraphicFramePr>
        <p:xfrm>
          <a:off x="1468438" y="112713"/>
          <a:ext cx="6365875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4" name="Equation" r:id="rId7" imgW="3886200" imgH="888840" progId="Equation.DSMT4">
                  <p:embed/>
                </p:oleObj>
              </mc:Choice>
              <mc:Fallback>
                <p:oleObj name="Equation" r:id="rId7" imgW="3886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8438" y="112713"/>
                        <a:ext cx="6365875" cy="1458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1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132C89B-C7B1-4A38-8F26-9DD6B7FC5C1A}"/>
              </a:ext>
            </a:extLst>
          </p:cNvPr>
          <p:cNvSpPr/>
          <p:nvPr/>
        </p:nvSpPr>
        <p:spPr>
          <a:xfrm>
            <a:off x="0" y="1124744"/>
            <a:ext cx="9144000" cy="5037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функции Ф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показывает, что она состоит из бесконечного ряда главных максимумов, величина которых пропорциональна квадрату числа щелей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пространстве между главными максимами располагаются побочные максимумы, величина которых существенно меньше основных, а их количество равно числу щелей решетки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algn="ctr"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ростом количества щелей полуширина главных максимумов уменьшается, а амплитуда растет. При этом амплитуда побочных максимумов резко уменьшается. </a:t>
            </a:r>
            <a:endParaRPr lang="ru-RU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49BF3BB-E607-406C-B897-ADA24F8D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5394"/>
            <a:ext cx="9164813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Легко видеть, что числитель функции Ф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равняется нулю, если разность фаз </a:t>
            </a:r>
            <a:r>
              <a:rPr kumimoji="0" lang="el-GR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=</a:t>
            </a:r>
            <a:r>
              <a:rPr lang="en-US" altLang="ru-RU" sz="24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en-US" altLang="ru-RU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×d×sinφ</a:t>
            </a:r>
            <a:r>
              <a:rPr lang="en-US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=</a:t>
            </a: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0; или π/N; 2π/N; 3π/N и т.д.  </a:t>
            </a:r>
          </a:p>
          <a:p>
            <a:pPr algn="ctr"/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С другой стороны, знаменатель функции Ф</a:t>
            </a:r>
            <a:r>
              <a:rPr lang="ru-RU" altLang="ru-RU" sz="2400" baseline="-30000" dirty="0">
                <a:solidFill>
                  <a:srgbClr val="0000FF"/>
                </a:solidFill>
                <a:ea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 (</a:t>
            </a:r>
            <a:r>
              <a:rPr lang="en-US" altLang="ru-RU" sz="24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sinΔ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) для любого значения Δ=0; π; 2π 3π; и т.д. также обращается в ноль. В предельном случае функция Ф</a:t>
            </a:r>
            <a:r>
              <a:rPr lang="ru-RU" altLang="ru-RU" sz="2400" baseline="-30000" dirty="0">
                <a:solidFill>
                  <a:srgbClr val="0000FF"/>
                </a:solidFill>
                <a:ea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 приобретает максимальную величину именно при этих значениях Δ.</a:t>
            </a:r>
            <a:r>
              <a:rPr lang="ru-RU" altLang="ru-RU" sz="2400" dirty="0">
                <a:solidFill>
                  <a:srgbClr val="0000FF"/>
                </a:solidFill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5656E8-FD6C-4251-8FEB-C69E55373B06}"/>
              </a:ext>
            </a:extLst>
          </p:cNvPr>
          <p:cNvSpPr/>
          <p:nvPr/>
        </p:nvSpPr>
        <p:spPr>
          <a:xfrm>
            <a:off x="-13638" y="4077072"/>
            <a:ext cx="916481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Заметим, что все максимумы имеют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одинаковую величину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равную квадрату количества щелей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дифракционной решетки и называются главными максимами.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77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CCC6B6-516B-4FC4-98BF-93478DCB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6603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Проведенный анализ удобнее привести к единому аргументу, т.е. к углу дифракции φ. Тогда максимумы функции Ф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располагаются под углами 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1A18C29-30F8-43D4-AF1D-AAF8306B4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66633"/>
              </p:ext>
            </p:extLst>
          </p:nvPr>
        </p:nvGraphicFramePr>
        <p:xfrm>
          <a:off x="2987824" y="2204864"/>
          <a:ext cx="2498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96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04864"/>
                        <a:ext cx="2498725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0FAAC9-E86A-4816-A50F-BBEDCE97AE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6" y="3191072"/>
            <a:ext cx="7202036" cy="26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6D0079-0A52-4F4D-BC95-D7B8DBA90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2800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С волнами связана энергия,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но волны не переносит </a:t>
            </a:r>
            <a:endParaRPr lang="en-US" altLang="ru-RU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в пространстве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</a:rPr>
              <a:t>вещество среды</a:t>
            </a:r>
            <a:r>
              <a:rPr lang="ru-RU" altLang="ru-RU" sz="4400" b="1" dirty="0">
                <a:solidFill>
                  <a:srgbClr val="FF0000"/>
                </a:solidFill>
              </a:rPr>
              <a:t>! </a:t>
            </a:r>
            <a:endParaRPr lang="ru-RU" altLang="ru-RU" sz="4400" dirty="0"/>
          </a:p>
        </p:txBody>
      </p:sp>
    </p:spTree>
    <p:extLst>
      <p:ext uri="{BB962C8B-B14F-4D97-AF65-F5344CB8AC3E}">
        <p14:creationId xmlns:p14="http://schemas.microsoft.com/office/powerpoint/2010/main" val="4208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9CE069-8CDC-498F-B0EE-7BAB094D94C1}"/>
              </a:ext>
            </a:extLst>
          </p:cNvPr>
          <p:cNvSpPr txBox="1"/>
          <p:nvPr/>
        </p:nvSpPr>
        <p:spPr>
          <a:xfrm>
            <a:off x="0" y="1556792"/>
            <a:ext cx="91440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00FF"/>
                </a:solidFill>
              </a:rPr>
              <a:t>Рассеяние волн. </a:t>
            </a:r>
            <a:r>
              <a:rPr lang="ru-RU" sz="6600" b="1" dirty="0">
                <a:solidFill>
                  <a:srgbClr val="FF0000"/>
                </a:solidFill>
              </a:rPr>
              <a:t>Преобразование Фурье</a:t>
            </a:r>
          </a:p>
        </p:txBody>
      </p:sp>
    </p:spTree>
    <p:extLst>
      <p:ext uri="{BB962C8B-B14F-4D97-AF65-F5344CB8AC3E}">
        <p14:creationId xmlns:p14="http://schemas.microsoft.com/office/powerpoint/2010/main" val="23859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A40B90B9-0CBC-4EFC-9230-D9FA9B57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Фурье</a:t>
            </a:r>
            <a:r>
              <a:rPr lang="en-US" altLang="ru-RU" sz="3600" b="1" dirty="0">
                <a:solidFill>
                  <a:srgbClr val="3333FF"/>
                </a:solidFill>
              </a:rPr>
              <a:t>-</a:t>
            </a:r>
            <a:r>
              <a:rPr lang="ru-RU" altLang="ru-RU" sz="3600" b="1" dirty="0">
                <a:solidFill>
                  <a:srgbClr val="3333FF"/>
                </a:solidFill>
              </a:rPr>
              <a:t>преобразование,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Фурье-образ функции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="" xmlns:a16="http://schemas.microsoft.com/office/drawing/2014/main" id="{30CA17F2-3C59-4415-A07F-D2E55E564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382531"/>
              </p:ext>
            </p:extLst>
          </p:nvPr>
        </p:nvGraphicFramePr>
        <p:xfrm>
          <a:off x="1593850" y="1273002"/>
          <a:ext cx="13477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3" name="Equation" r:id="rId3" imgW="368140" imgH="253890" progId="Equation.DSMT4">
                  <p:embed/>
                </p:oleObj>
              </mc:Choice>
              <mc:Fallback>
                <p:oleObj name="Equation" r:id="rId3" imgW="368140" imgH="25389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="" xmlns:a16="http://schemas.microsoft.com/office/drawing/2014/main" id="{30CA17F2-3C59-4415-A07F-D2E55E564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73002"/>
                        <a:ext cx="1347788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="" xmlns:a16="http://schemas.microsoft.com/office/drawing/2014/main" id="{0893FEC3-F8AB-426E-B9D9-0DEF9A222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1170"/>
              </p:ext>
            </p:extLst>
          </p:nvPr>
        </p:nvGraphicFramePr>
        <p:xfrm>
          <a:off x="860425" y="4932189"/>
          <a:ext cx="72834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4" name="Equation" r:id="rId5" imgW="3022600" imgH="546100" progId="Equation.DSMT4">
                  <p:embed/>
                </p:oleObj>
              </mc:Choice>
              <mc:Fallback>
                <p:oleObj name="Equation" r:id="rId5" imgW="3022600" imgH="54610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="" xmlns:a16="http://schemas.microsoft.com/office/drawing/2014/main" id="{0893FEC3-F8AB-426E-B9D9-0DEF9A222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932189"/>
                        <a:ext cx="7283450" cy="130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="" xmlns:a16="http://schemas.microsoft.com/office/drawing/2014/main" id="{BBF76E7F-01EE-4548-991A-280EC245A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14242"/>
              </p:ext>
            </p:extLst>
          </p:nvPr>
        </p:nvGraphicFramePr>
        <p:xfrm>
          <a:off x="1476375" y="2411239"/>
          <a:ext cx="65230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5" name="Equation" r:id="rId7" imgW="2565400" imgH="546100" progId="Equation.DSMT4">
                  <p:embed/>
                </p:oleObj>
              </mc:Choice>
              <mc:Fallback>
                <p:oleObj name="Equation" r:id="rId7" imgW="2565400" imgH="54610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="" xmlns:a16="http://schemas.microsoft.com/office/drawing/2014/main" id="{BBF76E7F-01EE-4548-991A-280EC245A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11239"/>
                        <a:ext cx="6523038" cy="1379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E5B06334-AFF4-4DDA-8F81-5597E514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398414"/>
            <a:ext cx="49403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>
                <a:solidFill>
                  <a:srgbClr val="3333FF"/>
                </a:solidFill>
              </a:rPr>
              <a:t> любая функция в пространстве </a:t>
            </a:r>
            <a:r>
              <a:rPr lang="en-US" altLang="ru-RU" sz="1800">
                <a:solidFill>
                  <a:srgbClr val="3333FF"/>
                </a:solidFill>
              </a:rPr>
              <a:t>{</a:t>
            </a:r>
            <a:r>
              <a:rPr lang="en-US" altLang="ru-RU" sz="1800" i="1">
                <a:solidFill>
                  <a:srgbClr val="3333FF"/>
                </a:solidFill>
              </a:rPr>
              <a:t>x</a:t>
            </a:r>
            <a:r>
              <a:rPr lang="en-US" altLang="ru-RU" sz="1800">
                <a:solidFill>
                  <a:srgbClr val="3333FF"/>
                </a:solidFill>
              </a:rPr>
              <a:t>}</a:t>
            </a:r>
            <a:r>
              <a:rPr lang="ru-RU" altLang="ru-RU" sz="1800">
                <a:solidFill>
                  <a:srgbClr val="3333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3333FF"/>
                </a:solidFill>
              </a:rPr>
              <a:t>x</a:t>
            </a:r>
            <a:r>
              <a:rPr lang="ru-RU" altLang="ru-RU" sz="1800">
                <a:solidFill>
                  <a:srgbClr val="3333FF"/>
                </a:solidFill>
              </a:rPr>
              <a:t> </a:t>
            </a:r>
            <a:r>
              <a:rPr lang="en-US" altLang="ru-RU" sz="1800">
                <a:solidFill>
                  <a:srgbClr val="3333FF"/>
                </a:solidFill>
              </a:rPr>
              <a:t>– </a:t>
            </a:r>
            <a:r>
              <a:rPr lang="ru-RU" altLang="ru-RU" sz="1800">
                <a:solidFill>
                  <a:srgbClr val="3333FF"/>
                </a:solidFill>
              </a:rPr>
              <a:t>пространство</a:t>
            </a:r>
            <a:r>
              <a:rPr lang="en-US" altLang="ru-RU" sz="1800">
                <a:solidFill>
                  <a:srgbClr val="3333FF"/>
                </a:solidFill>
              </a:rPr>
              <a:t> - </a:t>
            </a:r>
            <a:r>
              <a:rPr lang="ru-RU" altLang="ru-RU" sz="1800">
                <a:solidFill>
                  <a:srgbClr val="3333FF"/>
                </a:solidFill>
              </a:rPr>
              <a:t>это прямое пространство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2FB754AB-606E-42E5-9624-DE6A89FBD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1751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Это выражение определяет Фурье-образ этой функции в пространстве </a:t>
            </a:r>
            <a:r>
              <a:rPr lang="en-US" altLang="ru-RU" sz="1800">
                <a:solidFill>
                  <a:srgbClr val="3333FF"/>
                </a:solidFill>
              </a:rPr>
              <a:t>{</a:t>
            </a:r>
            <a:r>
              <a:rPr lang="en-US" altLang="ru-RU" sz="1800" i="1">
                <a:solidFill>
                  <a:srgbClr val="3333FF"/>
                </a:solidFill>
              </a:rPr>
              <a:t>u</a:t>
            </a:r>
            <a:r>
              <a:rPr lang="en-US" altLang="ru-RU" sz="1800">
                <a:solidFill>
                  <a:srgbClr val="3333FF"/>
                </a:solidFill>
              </a:rPr>
              <a:t>}</a:t>
            </a:r>
            <a:r>
              <a:rPr lang="ru-RU" altLang="ru-RU" sz="180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3333FF"/>
                </a:solidFill>
              </a:rPr>
              <a:t>U – </a:t>
            </a:r>
            <a:r>
              <a:rPr lang="ru-RU" altLang="ru-RU" sz="1800">
                <a:solidFill>
                  <a:srgbClr val="3333FF"/>
                </a:solidFill>
              </a:rPr>
              <a:t>пространство - это обратное пространство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45A42081-AEC9-4B41-9997-E04809AA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3489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обратное Фурье-преобразование функции </a:t>
            </a:r>
            <a:r>
              <a:rPr lang="en-US" altLang="ru-RU" sz="1800" i="1">
                <a:solidFill>
                  <a:srgbClr val="3333FF"/>
                </a:solidFill>
              </a:rPr>
              <a:t>f(x)</a:t>
            </a:r>
            <a:endParaRPr lang="ru-RU" altLang="ru-RU" sz="1800" i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R-1">
            <a:extLst>
              <a:ext uri="{FF2B5EF4-FFF2-40B4-BE49-F238E27FC236}">
                <a16:creationId xmlns="" xmlns:a16="http://schemas.microsoft.com/office/drawing/2014/main" id="{2B79FAA6-2568-4AE6-A33A-39914682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874713"/>
            <a:ext cx="25209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Untitled-10">
            <a:extLst>
              <a:ext uri="{FF2B5EF4-FFF2-40B4-BE49-F238E27FC236}">
                <a16:creationId xmlns="" xmlns:a16="http://schemas.microsoft.com/office/drawing/2014/main" id="{B9EB5BD7-4491-427C-97D3-E6648428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874713"/>
            <a:ext cx="2433636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O-2a">
            <a:extLst>
              <a:ext uri="{FF2B5EF4-FFF2-40B4-BE49-F238E27FC236}">
                <a16:creationId xmlns="" xmlns:a16="http://schemas.microsoft.com/office/drawing/2014/main" id="{7FC0D4F6-E485-4B51-86FE-74974019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681413"/>
            <a:ext cx="2520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Untitled-15">
            <a:extLst>
              <a:ext uri="{FF2B5EF4-FFF2-40B4-BE49-F238E27FC236}">
                <a16:creationId xmlns="" xmlns:a16="http://schemas.microsoft.com/office/drawing/2014/main" id="{5499487F-ADB9-4FD5-8E60-B13F2B0D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38375"/>
            <a:ext cx="2447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Untitled-14">
            <a:extLst>
              <a:ext uri="{FF2B5EF4-FFF2-40B4-BE49-F238E27FC236}">
                <a16:creationId xmlns="" xmlns:a16="http://schemas.microsoft.com/office/drawing/2014/main" id="{6BC0F060-4903-4FFD-8B27-1A3C39A4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65738"/>
            <a:ext cx="24479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E-1">
            <a:extLst>
              <a:ext uri="{FF2B5EF4-FFF2-40B4-BE49-F238E27FC236}">
                <a16:creationId xmlns="" xmlns:a16="http://schemas.microsoft.com/office/drawing/2014/main" id="{6C2AE63E-4F7C-4D50-9D12-0A223B3B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5265738"/>
            <a:ext cx="25209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AutoShape 12">
            <a:extLst>
              <a:ext uri="{FF2B5EF4-FFF2-40B4-BE49-F238E27FC236}">
                <a16:creationId xmlns="" xmlns:a16="http://schemas.microsoft.com/office/drawing/2014/main" id="{FC4A4556-7438-47BB-AE45-D2825670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1379538"/>
            <a:ext cx="1223963" cy="358775"/>
          </a:xfrm>
          <a:prstGeom prst="notchedRightArrow">
            <a:avLst>
              <a:gd name="adj1" fmla="val 50000"/>
              <a:gd name="adj2" fmla="val 852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9706" name="AutoShape 13">
            <a:extLst>
              <a:ext uri="{FF2B5EF4-FFF2-40B4-BE49-F238E27FC236}">
                <a16:creationId xmlns="" xmlns:a16="http://schemas.microsoft.com/office/drawing/2014/main" id="{8834CA6E-9F43-4776-8F4C-BC9475219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2744788"/>
            <a:ext cx="1223963" cy="361950"/>
          </a:xfrm>
          <a:prstGeom prst="notchedRightArrow">
            <a:avLst>
              <a:gd name="adj1" fmla="val 50000"/>
              <a:gd name="adj2" fmla="val 84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9707" name="AutoShape 14">
            <a:extLst>
              <a:ext uri="{FF2B5EF4-FFF2-40B4-BE49-F238E27FC236}">
                <a16:creationId xmlns="" xmlns:a16="http://schemas.microsoft.com/office/drawing/2014/main" id="{F271FF9B-E35C-414F-BDD7-6F62C414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4113213"/>
            <a:ext cx="1223963" cy="361950"/>
          </a:xfrm>
          <a:prstGeom prst="notchedRightArrow">
            <a:avLst>
              <a:gd name="adj1" fmla="val 50000"/>
              <a:gd name="adj2" fmla="val 84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9708" name="AutoShape 15">
            <a:extLst>
              <a:ext uri="{FF2B5EF4-FFF2-40B4-BE49-F238E27FC236}">
                <a16:creationId xmlns="" xmlns:a16="http://schemas.microsoft.com/office/drawing/2014/main" id="{C7612F2E-AD7F-4294-A48E-F9D467AC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5770563"/>
            <a:ext cx="1223963" cy="361950"/>
          </a:xfrm>
          <a:prstGeom prst="notchedRightArrow">
            <a:avLst>
              <a:gd name="adj1" fmla="val 50000"/>
              <a:gd name="adj2" fmla="val 84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25615" name="Picture 18" descr="Untitled-11aa">
            <a:extLst>
              <a:ext uri="{FF2B5EF4-FFF2-40B4-BE49-F238E27FC236}">
                <a16:creationId xmlns="" xmlns:a16="http://schemas.microsoft.com/office/drawing/2014/main" id="{91DCE867-04DF-44ED-B326-20694E84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8538"/>
            <a:ext cx="2447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 Box 19">
            <a:extLst>
              <a:ext uri="{FF2B5EF4-FFF2-40B4-BE49-F238E27FC236}">
                <a16:creationId xmlns="" xmlns:a16="http://schemas.microsoft.com/office/drawing/2014/main" id="{81829DD7-CA40-4C42-9ECB-818A929742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83468" y="3212306"/>
            <a:ext cx="33147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  <a:cs typeface="Arial" panose="020B0604020202020204" pitchFamily="34" charset="0"/>
              </a:rPr>
              <a:t>Прямое пространство</a:t>
            </a:r>
            <a:r>
              <a:rPr lang="en-US" altLang="ru-RU" sz="1800" b="1">
                <a:solidFill>
                  <a:srgbClr val="3333FF"/>
                </a:solidFill>
                <a:cs typeface="Arial" panose="020B0604020202020204" pitchFamily="34" charset="0"/>
              </a:rPr>
              <a:t> {X,Y}</a:t>
            </a:r>
            <a:endParaRPr lang="ru-RU" altLang="ru-RU" sz="1800" b="1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25617" name="Text Box 20">
            <a:extLst>
              <a:ext uri="{FF2B5EF4-FFF2-40B4-BE49-F238E27FC236}">
                <a16:creationId xmlns="" xmlns:a16="http://schemas.microsoft.com/office/drawing/2014/main" id="{84348194-40AA-4397-80C9-A5B267213D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93657" y="3177381"/>
            <a:ext cx="4349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cs typeface="Arial" panose="020B0604020202020204" pitchFamily="34" charset="0"/>
              </a:rPr>
              <a:t>Обратное пространство Фурье</a:t>
            </a:r>
            <a:r>
              <a:rPr lang="en-US" altLang="ru-RU" sz="1800" b="1">
                <a:solidFill>
                  <a:srgbClr val="FF0000"/>
                </a:solidFill>
                <a:cs typeface="Arial" panose="020B0604020202020204" pitchFamily="34" charset="0"/>
              </a:rPr>
              <a:t> {U,V}</a:t>
            </a:r>
            <a:endParaRPr lang="ru-RU" altLang="ru-RU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1B92F055-4693-444E-81F0-42E983916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0"/>
          <a:ext cx="3378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8" name="Equation" r:id="rId10" imgW="3048000" imgH="596900" progId="Equation.DSMT4">
                  <p:embed/>
                </p:oleObj>
              </mc:Choice>
              <mc:Fallback>
                <p:oleObj name="Equation" r:id="rId10" imgW="3048000" imgH="5969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="" xmlns:a16="http://schemas.microsoft.com/office/drawing/2014/main" id="{1B92F055-4693-444E-81F0-42E983916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0"/>
                        <a:ext cx="3378200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Объект 2">
            <a:extLst>
              <a:ext uri="{FF2B5EF4-FFF2-40B4-BE49-F238E27FC236}">
                <a16:creationId xmlns="" xmlns:a16="http://schemas.microsoft.com/office/drawing/2014/main" id="{8548091F-8ED6-4BC8-9619-F417E9DFF9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0" y="23082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9"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28688" name="Объект 2">
                        <a:extLst>
                          <a:ext uri="{FF2B5EF4-FFF2-40B4-BE49-F238E27FC236}">
                            <a16:creationId xmlns="" xmlns:a16="http://schemas.microsoft.com/office/drawing/2014/main" id="{8548091F-8ED6-4BC8-9619-F417E9DFF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3082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287AC42-3FBC-4B8C-970F-FA5C5C395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-6350"/>
          <a:ext cx="9890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0" name="Equation" r:id="rId14" imgW="368140" imgH="253890" progId="Equation.DSMT4">
                  <p:embed/>
                </p:oleObj>
              </mc:Choice>
              <mc:Fallback>
                <p:oleObj name="Equation" r:id="rId14" imgW="368140" imgH="25389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E287AC42-3FBC-4B8C-970F-FA5C5C395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-6350"/>
                        <a:ext cx="989013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5">
            <a:extLst>
              <a:ext uri="{FF2B5EF4-FFF2-40B4-BE49-F238E27FC236}">
                <a16:creationId xmlns="" xmlns:a16="http://schemas.microsoft.com/office/drawing/2014/main" id="{ECD3C113-DC11-4B35-83F6-D7239106D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5700" y="0"/>
          <a:ext cx="15589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1" name="Equation" r:id="rId16" imgW="609336" imgH="253890" progId="Equation.DSMT4">
                  <p:embed/>
                </p:oleObj>
              </mc:Choice>
              <mc:Fallback>
                <p:oleObj name="Equation" r:id="rId16" imgW="609336" imgH="253890" progId="Equation.DSMT4">
                  <p:embed/>
                  <p:pic>
                    <p:nvPicPr>
                      <p:cNvPr id="28690" name="Object 5">
                        <a:extLst>
                          <a:ext uri="{FF2B5EF4-FFF2-40B4-BE49-F238E27FC236}">
                            <a16:creationId xmlns="" xmlns:a16="http://schemas.microsoft.com/office/drawing/2014/main" id="{ECD3C113-DC11-4B35-83F6-D7239106D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0"/>
                        <a:ext cx="1558925" cy="650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1" name="Picture 29">
            <a:extLst>
              <a:ext uri="{FF2B5EF4-FFF2-40B4-BE49-F238E27FC236}">
                <a16:creationId xmlns="" xmlns:a16="http://schemas.microsoft.com/office/drawing/2014/main" id="{1A5EA575-03E3-4B50-A352-CED7D5BE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287588"/>
            <a:ext cx="24955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5616" grpId="0" animBg="1"/>
      <p:bldP spid="256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ень 2.tif">
            <a:extLst>
              <a:ext uri="{FF2B5EF4-FFF2-40B4-BE49-F238E27FC236}">
                <a16:creationId xmlns="" xmlns:a16="http://schemas.microsoft.com/office/drawing/2014/main" id="{87F70085-B4CB-46E8-89FF-A6053BD4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16113"/>
            <a:ext cx="38639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Тень 3.tif">
            <a:extLst>
              <a:ext uri="{FF2B5EF4-FFF2-40B4-BE49-F238E27FC236}">
                <a16:creationId xmlns="" xmlns:a16="http://schemas.microsoft.com/office/drawing/2014/main" id="{43B3F404-34B3-42E7-AF5D-F1C89BB1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481263"/>
            <a:ext cx="16859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DO.tif">
            <a:extLst>
              <a:ext uri="{FF2B5EF4-FFF2-40B4-BE49-F238E27FC236}">
                <a16:creationId xmlns="" xmlns:a16="http://schemas.microsoft.com/office/drawing/2014/main" id="{551E7E68-9C45-4E60-9402-65003D07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259263"/>
            <a:ext cx="1685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290F71A1-D5B5-496C-8A40-F5141EAAA8EF}"/>
              </a:ext>
            </a:extLst>
          </p:cNvPr>
          <p:cNvCxnSpPr>
            <a:endCxn id="7" idx="1"/>
          </p:cNvCxnSpPr>
          <p:nvPr/>
        </p:nvCxnSpPr>
        <p:spPr>
          <a:xfrm>
            <a:off x="3635375" y="3328988"/>
            <a:ext cx="836613" cy="476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2">
            <a:extLst>
              <a:ext uri="{FF2B5EF4-FFF2-40B4-BE49-F238E27FC236}">
                <a16:creationId xmlns="" xmlns:a16="http://schemas.microsoft.com/office/drawing/2014/main" id="{44DEDEC3-1B4F-4862-903A-A5C74278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658813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C8871D0A-467C-4809-B3B0-4C115CDE8FA7}"/>
              </a:ext>
            </a:extLst>
          </p:cNvPr>
          <p:cNvSpPr/>
          <p:nvPr/>
        </p:nvSpPr>
        <p:spPr>
          <a:xfrm>
            <a:off x="4471988" y="658813"/>
            <a:ext cx="431800" cy="534828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AC23AEA-6700-4773-8846-0C90FA905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2906713"/>
          <a:ext cx="2038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98" name="Equation" r:id="rId7" imgW="482181" imgH="177646" progId="Equation.DSMT4">
                  <p:embed/>
                </p:oleObj>
              </mc:Choice>
              <mc:Fallback>
                <p:oleObj name="Equation" r:id="rId7" imgW="482181" imgH="177646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0AC23AEA-6700-4773-8846-0C90FA905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2906713"/>
                        <a:ext cx="2038350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3551AAF7-113F-4BCA-B53B-D8D0A6A56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3" y="1108075"/>
          <a:ext cx="2012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99" name="Equation" r:id="rId9" imgW="469696" imgH="177723" progId="Equation.DSMT4">
                  <p:embed/>
                </p:oleObj>
              </mc:Choice>
              <mc:Fallback>
                <p:oleObj name="Equation" r:id="rId9" imgW="469696" imgH="177723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="" xmlns:a16="http://schemas.microsoft.com/office/drawing/2014/main" id="{3551AAF7-113F-4BCA-B53B-D8D0A6A56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1108075"/>
                        <a:ext cx="20129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C20ED03E-4E8D-4B41-9304-937F67603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5450" y="4548188"/>
          <a:ext cx="21351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0" name="Equation" r:id="rId11" imgW="393359" imgH="177646" progId="Equation.DSMT4">
                  <p:embed/>
                </p:oleObj>
              </mc:Choice>
              <mc:Fallback>
                <p:oleObj name="Equation" r:id="rId11" imgW="393359" imgH="177646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C20ED03E-4E8D-4B41-9304-937F67603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548188"/>
                        <a:ext cx="2135188" cy="931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27853F2F-BBE4-4897-A40A-897B5E6CC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4940300"/>
          <a:ext cx="2149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1" name="Equation" r:id="rId13" imgW="482181" imgH="177646" progId="Equation.DSMT4">
                  <p:embed/>
                </p:oleObj>
              </mc:Choice>
              <mc:Fallback>
                <p:oleObj name="Equation" r:id="rId13" imgW="482181" imgH="177646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="" xmlns:a16="http://schemas.microsoft.com/office/drawing/2014/main" id="{27853F2F-BBE4-4897-A40A-897B5E6CC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40300"/>
                        <a:ext cx="214947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B30F0A-3B79-4124-BDCD-266D0F81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  <a:cs typeface="Arial" panose="020B0604020202020204" pitchFamily="34" charset="0"/>
              </a:rPr>
              <a:t>Особенности рассеяния волн на препятствиях</a:t>
            </a:r>
          </a:p>
        </p:txBody>
      </p:sp>
      <p:sp>
        <p:nvSpPr>
          <p:cNvPr id="3085" name="TextBox 13">
            <a:extLst>
              <a:ext uri="{FF2B5EF4-FFF2-40B4-BE49-F238E27FC236}">
                <a16:creationId xmlns="" xmlns:a16="http://schemas.microsoft.com/office/drawing/2014/main" id="{45CE20FB-E893-4D3D-9B92-F3E26A6D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>
                <a:cs typeface="Arial" panose="020B0604020202020204" pitchFamily="34" charset="0"/>
              </a:rPr>
              <a:t>I</a:t>
            </a:r>
            <a:r>
              <a:rPr lang="ru-RU" altLang="ru-RU" sz="1800" b="1" i="1" dirty="0"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источник излучения; </a:t>
            </a:r>
            <a:r>
              <a:rPr lang="en-US" altLang="ru-RU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препятствие (диафрагма); </a:t>
            </a: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B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экран;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d – 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расстояние источник-экран; </a:t>
            </a:r>
            <a:r>
              <a:rPr lang="el-GR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ru-RU" altLang="ru-RU" sz="1800" b="1" dirty="0">
                <a:latin typeface="Calibri" panose="020F0502020204030204" pitchFamily="34" charset="0"/>
                <a:cs typeface="Arial" panose="020B0604020202020204" pitchFamily="34" charset="0"/>
              </a:rPr>
              <a:t> – размеры препятствия  </a:t>
            </a:r>
          </a:p>
        </p:txBody>
      </p:sp>
      <p:sp>
        <p:nvSpPr>
          <p:cNvPr id="3086" name="TextBox 14">
            <a:extLst>
              <a:ext uri="{FF2B5EF4-FFF2-40B4-BE49-F238E27FC236}">
                <a16:creationId xmlns="" xmlns:a16="http://schemas.microsoft.com/office/drawing/2014/main" id="{710A5A64-CD22-480B-81B8-C6775384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5761038"/>
            <a:ext cx="4030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  <a:cs typeface="Arial" panose="020B0604020202020204" pitchFamily="34" charset="0"/>
              </a:rPr>
              <a:t>До препятствия доходит плоская волна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067F455-5AC2-4219-99D2-0578AB9BD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902" y="637381"/>
            <a:ext cx="171033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085" grpId="0" animBg="1"/>
      <p:bldP spid="308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рагменты к книге\Раздел 5 Дифракция\Дифракция на щели\Fig\Объект-Фурье-образ.tif">
            <a:extLst>
              <a:ext uri="{FF2B5EF4-FFF2-40B4-BE49-F238E27FC236}">
                <a16:creationId xmlns="" xmlns:a16="http://schemas.microsoft.com/office/drawing/2014/main" id="{A7AC5226-9100-4B18-8C7D-3AE413BAF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07552"/>
            <a:ext cx="3662769" cy="4850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55D172E-BAA6-46E9-BAFE-F72129FD89F8}"/>
              </a:ext>
            </a:extLst>
          </p:cNvPr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Геометрические фигуры и их Фурье- образы (трансформанты) в обратном пространстве. </a:t>
            </a:r>
            <a:endParaRPr lang="ru-RU" sz="2400" dirty="0">
              <a:solidFill>
                <a:srgbClr val="0000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стержень; узловой ряд; узловая плоскость; фотография главного здания МГУ.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Для представленных рисунков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→∞,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→0. 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07AC9C-93B5-41A1-A1AF-FA0B61A03C93}"/>
              </a:ext>
            </a:extLst>
          </p:cNvPr>
          <p:cNvSpPr txBox="1"/>
          <p:nvPr/>
        </p:nvSpPr>
        <p:spPr>
          <a:xfrm>
            <a:off x="0" y="1772816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/>
              <a:t>Амплитуда и фаза </a:t>
            </a:r>
          </a:p>
          <a:p>
            <a:pPr algn="ctr"/>
            <a:r>
              <a:rPr lang="ru-RU" sz="7200" b="1" dirty="0"/>
              <a:t>волнового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053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MG">
            <a:extLst>
              <a:ext uri="{FF2B5EF4-FFF2-40B4-BE49-F238E27FC236}">
                <a16:creationId xmlns="" xmlns:a16="http://schemas.microsoft.com/office/drawing/2014/main" id="{0802BA71-3E31-4366-9A6F-291B82B4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975067"/>
            <a:ext cx="2907626" cy="29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8">
            <a:extLst>
              <a:ext uri="{FF2B5EF4-FFF2-40B4-BE49-F238E27FC236}">
                <a16:creationId xmlns="" xmlns:a16="http://schemas.microsoft.com/office/drawing/2014/main" id="{FEDA2F17-0BD5-43F1-BB17-74AB7DBAD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984" y="4351064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606" name="Text Box 15">
            <a:extLst>
              <a:ext uri="{FF2B5EF4-FFF2-40B4-BE49-F238E27FC236}">
                <a16:creationId xmlns="" xmlns:a16="http://schemas.microsoft.com/office/drawing/2014/main" id="{32C7F34F-1A58-41A6-A164-E9856ED0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-22225"/>
            <a:ext cx="914558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Дифракционный структурный анализ.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Источники информации</a:t>
            </a:r>
          </a:p>
        </p:txBody>
      </p:sp>
      <p:sp>
        <p:nvSpPr>
          <p:cNvPr id="16400" name="Line 16">
            <a:extLst>
              <a:ext uri="{FF2B5EF4-FFF2-40B4-BE49-F238E27FC236}">
                <a16:creationId xmlns="" xmlns:a16="http://schemas.microsoft.com/office/drawing/2014/main" id="{365FB09A-9650-4B62-9896-A751D8243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384" y="5303862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401" name="Line 17">
            <a:extLst>
              <a:ext uri="{FF2B5EF4-FFF2-40B4-BE49-F238E27FC236}">
                <a16:creationId xmlns="" xmlns:a16="http://schemas.microsoft.com/office/drawing/2014/main" id="{06EABD89-9685-4023-BC16-033AB1A25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384" y="6407652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1" name="Text Box 7">
            <a:extLst>
              <a:ext uri="{FF2B5EF4-FFF2-40B4-BE49-F238E27FC236}">
                <a16:creationId xmlns="" xmlns:a16="http://schemas.microsoft.com/office/drawing/2014/main" id="{DD30B8F5-2A13-4505-84FF-C22339BF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" y="4216127"/>
            <a:ext cx="41499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/>
              <a:t>1</a:t>
            </a:r>
            <a:r>
              <a:rPr lang="ru-RU" altLang="ru-RU" sz="1600" dirty="0"/>
              <a:t>. Геометрия дифракционной картины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="" xmlns:a16="http://schemas.microsoft.com/office/drawing/2014/main" id="{4A771775-9C19-4965-936C-DBE892A2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" y="5013349"/>
            <a:ext cx="414998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2. Интенсивности дифракционных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   пятен - рефлексов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="" xmlns:a16="http://schemas.microsoft.com/office/drawing/2014/main" id="{F7A6D583-45A2-474A-A582-754C1AD0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1" y="6115264"/>
            <a:ext cx="416887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3. Тонкая структура дифракционных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   рефлексов и диффузного рассеяния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="" xmlns:a16="http://schemas.microsoft.com/office/drawing/2014/main" id="{301E5E3B-26E9-429D-8964-BAB3EFCE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40" y="3971652"/>
            <a:ext cx="415766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Элементарная ячейка</a:t>
            </a:r>
            <a:r>
              <a:rPr lang="en-US" altLang="ru-RU" sz="1600" dirty="0"/>
              <a:t> </a:t>
            </a:r>
            <a:r>
              <a:rPr lang="ru-RU" altLang="ru-RU" sz="1600" dirty="0"/>
              <a:t>кристалла,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Параметры </a:t>
            </a:r>
            <a:r>
              <a:rPr lang="en-US" altLang="ru-RU" sz="1600" b="1" i="1" dirty="0">
                <a:solidFill>
                  <a:srgbClr val="FF0000"/>
                </a:solidFill>
              </a:rPr>
              <a:t>a,</a:t>
            </a:r>
            <a:r>
              <a:rPr lang="ru-RU" altLang="ru-RU" sz="1600" b="1" i="1" dirty="0">
                <a:solidFill>
                  <a:srgbClr val="FF0000"/>
                </a:solidFill>
              </a:rPr>
              <a:t> </a:t>
            </a:r>
            <a:r>
              <a:rPr lang="en-US" altLang="ru-RU" sz="1600" b="1" i="1" dirty="0">
                <a:solidFill>
                  <a:srgbClr val="FF0000"/>
                </a:solidFill>
              </a:rPr>
              <a:t>b,</a:t>
            </a:r>
            <a:r>
              <a:rPr lang="ru-RU" altLang="ru-RU" sz="1600" b="1" i="1" dirty="0">
                <a:solidFill>
                  <a:srgbClr val="FF0000"/>
                </a:solidFill>
              </a:rPr>
              <a:t> </a:t>
            </a:r>
            <a:r>
              <a:rPr lang="en-US" altLang="ru-RU" sz="1600" b="1" i="1" dirty="0">
                <a:solidFill>
                  <a:srgbClr val="FF0000"/>
                </a:solidFill>
              </a:rPr>
              <a:t>c,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a,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b,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ru-RU" altLang="ru-RU" sz="1600" dirty="0">
                <a:solidFill>
                  <a:srgbClr val="FF0000"/>
                </a:solidFill>
                <a:latin typeface="Symbol" panose="05050102010706020507" pitchFamily="18" charset="2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симметрия решетки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="" xmlns:a16="http://schemas.microsoft.com/office/drawing/2014/main" id="{BBEC8FC6-722E-4968-8211-B0D6B8CF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9" y="4872062"/>
            <a:ext cx="4157661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Распределение электронной плотности в элементарной ячейке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3333FF"/>
              </a:solidFill>
            </a:endParaRPr>
          </a:p>
        </p:txBody>
      </p:sp>
      <p:sp>
        <p:nvSpPr>
          <p:cNvPr id="16398" name="Text Box 14">
            <a:extLst>
              <a:ext uri="{FF2B5EF4-FFF2-40B4-BE49-F238E27FC236}">
                <a16:creationId xmlns="" xmlns:a16="http://schemas.microsoft.com/office/drawing/2014/main" id="{3D073BE7-AD3A-461D-A721-EE5C898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454" y="6021288"/>
            <a:ext cx="4157661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Реальная структура кристаллов</a:t>
            </a:r>
            <a:r>
              <a:rPr lang="en-US" altLang="ru-RU" sz="1600" dirty="0">
                <a:solidFill>
                  <a:srgbClr val="FF0000"/>
                </a:solidFill>
              </a:rPr>
              <a:t> - 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дефекты, нарушения совершенства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</a:rPr>
              <a:t>кристаллической структуры</a:t>
            </a:r>
          </a:p>
        </p:txBody>
      </p:sp>
      <p:pic>
        <p:nvPicPr>
          <p:cNvPr id="16402" name="Picture 18" descr="Рисунок1">
            <a:extLst>
              <a:ext uri="{FF2B5EF4-FFF2-40B4-BE49-F238E27FC236}">
                <a16:creationId xmlns="" xmlns:a16="http://schemas.microsoft.com/office/drawing/2014/main" id="{ADD807C5-0BB3-49F2-A1BD-19D44150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27" y="5382995"/>
            <a:ext cx="2808684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ADB388C-0741-4FD1-907A-F69DBD040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" y="977721"/>
            <a:ext cx="5299468" cy="2955298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D92F2868-6BD5-424D-9EAF-A1A476425388}"/>
              </a:ext>
            </a:extLst>
          </p:cNvPr>
          <p:cNvCxnSpPr/>
          <p:nvPr/>
        </p:nvCxnSpPr>
        <p:spPr>
          <a:xfrm>
            <a:off x="5076056" y="1988840"/>
            <a:ext cx="1296144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25606" grpId="0" animBg="1"/>
      <p:bldP spid="16400" grpId="0" animBg="1"/>
      <p:bldP spid="16401" grpId="0" animBg="1"/>
      <p:bldP spid="16391" grpId="0" animBg="1"/>
      <p:bldP spid="16394" grpId="0" animBg="1"/>
      <p:bldP spid="16397" grpId="0" animBg="1"/>
      <p:bldP spid="16393" grpId="0" animBg="1"/>
      <p:bldP spid="16395" grpId="0" animBg="1"/>
      <p:bldP spid="1639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>
            <a:extLst>
              <a:ext uri="{FF2B5EF4-FFF2-40B4-BE49-F238E27FC236}">
                <a16:creationId xmlns="" xmlns:a16="http://schemas.microsoft.com/office/drawing/2014/main" id="{E633A0AA-E4A1-452F-818D-4AFBFC32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5214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C1A9D4AF-F456-49DE-BA23-83B1BA89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Распределение электронной плотности в элементарной ячейке бензола спроецированное на плоскость  (001). Синтез электронной плотности сделан на дифракции нейтронов. Положительная плотность (атомы углерода </a:t>
            </a:r>
            <a:r>
              <a:rPr lang="en-US" altLang="ru-RU" sz="1800">
                <a:cs typeface="Arial" panose="020B0604020202020204" pitchFamily="34" charset="0"/>
              </a:rPr>
              <a:t>C</a:t>
            </a:r>
            <a:r>
              <a:rPr lang="ru-RU" altLang="ru-RU" sz="1800">
                <a:cs typeface="Arial" panose="020B0604020202020204" pitchFamily="34" charset="0"/>
              </a:rPr>
              <a:t>) обозначена сплошными линиями, отрицательная плотность (положения атомов водорода </a:t>
            </a:r>
            <a:r>
              <a:rPr lang="en-US" altLang="ru-RU" sz="1800">
                <a:cs typeface="Arial" panose="020B0604020202020204" pitchFamily="34" charset="0"/>
              </a:rPr>
              <a:t>H</a:t>
            </a:r>
            <a:r>
              <a:rPr lang="ru-RU" altLang="ru-RU" sz="1800">
                <a:cs typeface="Arial" panose="020B0604020202020204" pitchFamily="34" charset="0"/>
              </a:rPr>
              <a:t>) -  пунктиром. Плоскость бензольного кольца не лежит в плоскости проекции и поэтому искажена </a:t>
            </a:r>
          </a:p>
        </p:txBody>
      </p:sp>
    </p:spTree>
    <p:extLst>
      <p:ext uri="{BB962C8B-B14F-4D97-AF65-F5344CB8AC3E}">
        <p14:creationId xmlns:p14="http://schemas.microsoft.com/office/powerpoint/2010/main" val="5265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Untitled-1">
            <a:extLst>
              <a:ext uri="{FF2B5EF4-FFF2-40B4-BE49-F238E27FC236}">
                <a16:creationId xmlns="" xmlns:a16="http://schemas.microsoft.com/office/drawing/2014/main" id="{441EB15A-369D-4A68-9E2B-93638A65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08738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CCB25304-CA5A-488E-8FC5-C2C787F28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3698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Представлен фрагмент элементарной ячейки кристалла состоящий из двух молекул </a:t>
            </a:r>
            <a:r>
              <a:rPr lang="ru-RU" altLang="ru-RU" sz="1800" dirty="0" err="1">
                <a:solidFill>
                  <a:srgbClr val="3333FF"/>
                </a:solidFill>
                <a:cs typeface="Arial" panose="020B0604020202020204" pitchFamily="34" charset="0"/>
              </a:rPr>
              <a:t>дигидроцитрата</a:t>
            </a:r>
            <a:r>
              <a:rPr lang="ru-RU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 и двух ионов натрия сгруппированных около центра симметрии, а также два атома кислорода (О5 и О2). Жирными линиями показаны ковалентные связи, тонкими – отмечены координационные связи атомов кислорода с ионами натрия. На рисунке показаны </a:t>
            </a:r>
            <a:r>
              <a:rPr lang="ru-RU" altLang="ru-RU" sz="1800" dirty="0" err="1">
                <a:solidFill>
                  <a:srgbClr val="3333FF"/>
                </a:solidFill>
                <a:cs typeface="Arial" panose="020B0604020202020204" pitchFamily="34" charset="0"/>
              </a:rPr>
              <a:t>анизатропные</a:t>
            </a:r>
            <a:r>
              <a:rPr lang="ru-RU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 колебательные движения атомов внутри молекул </a:t>
            </a:r>
            <a:r>
              <a:rPr lang="ru-RU" altLang="ru-RU" sz="1800" dirty="0" err="1">
                <a:solidFill>
                  <a:srgbClr val="3333FF"/>
                </a:solidFill>
                <a:cs typeface="Arial" panose="020B0604020202020204" pitchFamily="34" charset="0"/>
              </a:rPr>
              <a:t>дигидроцитрата</a:t>
            </a:r>
            <a:r>
              <a:rPr lang="ru-RU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 натрия. Анизотропные движения атомов описывается тепловыми эллипсоидами. Три числа около эллипсоидов соответствуют среднеквадратичным смещениям атомов ( </a:t>
            </a:r>
            <a:r>
              <a:rPr lang="en-US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Å</a:t>
            </a:r>
            <a:r>
              <a:rPr lang="ru-RU" altLang="ru-RU" sz="1800" dirty="0">
                <a:solidFill>
                  <a:srgbClr val="3333FF"/>
                </a:solidFill>
                <a:cs typeface="Arial" panose="020B0604020202020204" pitchFamily="34" charset="0"/>
              </a:rPr>
              <a:t> ) вдоль трех осей эллипсоида.</a:t>
            </a:r>
            <a:r>
              <a:rPr lang="ru-RU" altLang="ru-RU" sz="18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my-edu.ru/edu_bio/img/001_1.jpg">
            <a:extLst>
              <a:ext uri="{FF2B5EF4-FFF2-40B4-BE49-F238E27FC236}">
                <a16:creationId xmlns="" xmlns:a16="http://schemas.microsoft.com/office/drawing/2014/main" id="{0433D297-50DB-41C0-AEF2-CACCD62C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>
            <a:extLst>
              <a:ext uri="{FF2B5EF4-FFF2-40B4-BE49-F238E27FC236}">
                <a16:creationId xmlns="" xmlns:a16="http://schemas.microsoft.com/office/drawing/2014/main" id="{7AF7E9F1-E20F-4A85-ACB5-CD247BCE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0" y="4531767"/>
            <a:ext cx="914844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96938" indent="-896938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00B050"/>
                </a:solidFill>
              </a:rPr>
              <a:t>3. гравитационные волны</a:t>
            </a:r>
            <a:r>
              <a:rPr lang="ru-RU" altLang="ru-RU" sz="4400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9" name="AutoShape 2" descr="\[\frac{\partial ^2 u}{\partial x^2 } +\frac{\partial ^2 u}{\partial y^2 } +\frac{\partial ^2 u}{\partial z^2 } =\frac{1}{v^2 } \frac{\partial ^2 u}{\partial t^2 } \]">
            <a:extLst>
              <a:ext uri="{FF2B5EF4-FFF2-40B4-BE49-F238E27FC236}">
                <a16:creationId xmlns="" xmlns:a16="http://schemas.microsoft.com/office/drawing/2014/main" id="{088A2400-57EF-489C-A6EB-E224232537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2143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4100" name="AutoShape 4" descr="\[\frac{\partial ^2 u}{\partial x^2 } +\frac{\partial ^2 u}{\partial y^2 } +\frac{\partial ^2 u}{\partial z^2 } =\frac{1}{v^2 } \frac{\partial ^2 u}{\partial t^2 } \]">
            <a:extLst>
              <a:ext uri="{FF2B5EF4-FFF2-40B4-BE49-F238E27FC236}">
                <a16:creationId xmlns="" xmlns:a16="http://schemas.microsoft.com/office/drawing/2014/main" id="{0C2FB1A8-F51D-43E3-BBCF-2164706AF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15875"/>
            <a:ext cx="2143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7030CD-B179-492C-AC96-6F637D652C37}"/>
              </a:ext>
            </a:extLst>
          </p:cNvPr>
          <p:cNvSpPr txBox="1"/>
          <p:nvPr/>
        </p:nvSpPr>
        <p:spPr>
          <a:xfrm>
            <a:off x="-4438" y="0"/>
            <a:ext cx="914399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6600" b="1" dirty="0"/>
              <a:t>Наиболее известны</a:t>
            </a:r>
            <a:endParaRPr lang="ru-RU" sz="6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496E64-18A6-4A65-8B54-AF5CAE097B35}"/>
              </a:ext>
            </a:extLst>
          </p:cNvPr>
          <p:cNvSpPr txBox="1"/>
          <p:nvPr/>
        </p:nvSpPr>
        <p:spPr>
          <a:xfrm>
            <a:off x="-4439" y="2155503"/>
            <a:ext cx="914399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15963" indent="-715963" eaLnBrk="1" hangingPunct="1">
              <a:buAutoNum type="arabicPeriod"/>
            </a:pPr>
            <a:r>
              <a:rPr lang="ru-RU" altLang="ru-RU" sz="4800" b="1" i="1" dirty="0">
                <a:solidFill>
                  <a:srgbClr val="0000FF"/>
                </a:solidFill>
              </a:rPr>
              <a:t>механические волны</a:t>
            </a:r>
            <a:r>
              <a:rPr lang="ru-RU" altLang="ru-RU" sz="4400" b="1" i="1" dirty="0">
                <a:solidFill>
                  <a:srgbClr val="0000FF"/>
                </a:solidFill>
              </a:rPr>
              <a:t> </a:t>
            </a:r>
          </a:p>
          <a:p>
            <a:pPr indent="896938" eaLnBrk="1" hangingPunct="1"/>
            <a:r>
              <a:rPr lang="ru-RU" altLang="ru-RU" b="1" dirty="0">
                <a:solidFill>
                  <a:srgbClr val="0000FF"/>
                </a:solidFill>
              </a:rPr>
              <a:t>(например упругие волны в газе, жидкости, твердом теле);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C9D6C8-50BE-4410-BD80-F110D9D7DC86}"/>
              </a:ext>
            </a:extLst>
          </p:cNvPr>
          <p:cNvSpPr txBox="1"/>
          <p:nvPr/>
        </p:nvSpPr>
        <p:spPr>
          <a:xfrm>
            <a:off x="-4439" y="3379639"/>
            <a:ext cx="914843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4400" b="1" i="1" dirty="0">
                <a:solidFill>
                  <a:srgbClr val="FF0000"/>
                </a:solidFill>
              </a:rPr>
              <a:t>2. электромагнитные волны </a:t>
            </a:r>
            <a:endParaRPr lang="ru-RU" altLang="ru-RU" b="1" dirty="0">
              <a:solidFill>
                <a:srgbClr val="FF0000"/>
              </a:solidFill>
            </a:endParaRPr>
          </a:p>
          <a:p>
            <a:pPr indent="987425" eaLnBrk="1" hangingPunct="1"/>
            <a:r>
              <a:rPr lang="ru-RU" altLang="ru-RU" b="1" dirty="0">
                <a:solidFill>
                  <a:srgbClr val="FF0000"/>
                </a:solidFill>
              </a:rPr>
              <a:t>свет, радиоволны, рентгеновское, гамма излучение);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" grpId="0" animBg="1"/>
      <p:bldP spid="3" grpId="0" animBg="1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="" xmlns:a16="http://schemas.microsoft.com/office/drawing/2014/main" id="{B7022B92-60E2-431E-A8BB-E776317C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44894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>
            <a:extLst>
              <a:ext uri="{FF2B5EF4-FFF2-40B4-BE49-F238E27FC236}">
                <a16:creationId xmlns="" xmlns:a16="http://schemas.microsoft.com/office/drawing/2014/main" id="{8FF56E47-8491-4413-AC62-65E19C2E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974725"/>
            <a:ext cx="45227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F7012644-97D8-4520-92A6-585DAA9AB4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1025" y="0"/>
          <a:ext cx="27368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6" name="Equation" r:id="rId6" imgW="1346200" imgH="419100" progId="Equation.DSMT4">
                  <p:embed/>
                </p:oleObj>
              </mc:Choice>
              <mc:Fallback>
                <p:oleObj name="Equation" r:id="rId6" imgW="1346200" imgH="4191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="" xmlns:a16="http://schemas.microsoft.com/office/drawing/2014/main" id="{F7012644-97D8-4520-92A6-585DAA9AB4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0"/>
                        <a:ext cx="2736850" cy="85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TextBox 2">
            <a:extLst>
              <a:ext uri="{FF2B5EF4-FFF2-40B4-BE49-F238E27FC236}">
                <a16:creationId xmlns="" xmlns:a16="http://schemas.microsoft.com/office/drawing/2014/main" id="{EDD7B151-4771-4A31-8A74-113C878F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0"/>
            <a:ext cx="9144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/>
              <a:t>В эксперименте всегда измеряется интенсивность волны т.е. квадрат амплитуды. </a:t>
            </a:r>
            <a:r>
              <a:rPr lang="ru-RU" altLang="ru-RU" sz="4000" dirty="0">
                <a:solidFill>
                  <a:srgbClr val="FF0000"/>
                </a:solidFill>
              </a:rPr>
              <a:t>Фаза при этом теряется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dirty="0"/>
          </a:p>
        </p:txBody>
      </p:sp>
      <p:graphicFrame>
        <p:nvGraphicFramePr>
          <p:cNvPr id="108550" name="Объект 3">
            <a:extLst>
              <a:ext uri="{FF2B5EF4-FFF2-40B4-BE49-F238E27FC236}">
                <a16:creationId xmlns="" xmlns:a16="http://schemas.microsoft.com/office/drawing/2014/main" id="{B79C96D0-0471-425E-B0D0-C5334310E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6165850"/>
          <a:ext cx="1933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7" name="Equation" r:id="rId8" imgW="901309" imgH="304668" progId="Equation.DSMT4">
                  <p:embed/>
                </p:oleObj>
              </mc:Choice>
              <mc:Fallback>
                <p:oleObj name="Equation" r:id="rId8" imgW="901309" imgH="304668" progId="Equation.DSMT4">
                  <p:embed/>
                  <p:pic>
                    <p:nvPicPr>
                      <p:cNvPr id="108550" name="Объект 3">
                        <a:extLst>
                          <a:ext uri="{FF2B5EF4-FFF2-40B4-BE49-F238E27FC236}">
                            <a16:creationId xmlns="" xmlns:a16="http://schemas.microsoft.com/office/drawing/2014/main" id="{B79C96D0-0471-425E-B0D0-C5334310E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6165850"/>
                        <a:ext cx="1933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1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="" xmlns:a16="http://schemas.microsoft.com/office/drawing/2014/main" id="{2BD98711-5CE2-4A92-8E4B-2EEED3A7E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88324"/>
              </p:ext>
            </p:extLst>
          </p:nvPr>
        </p:nvGraphicFramePr>
        <p:xfrm>
          <a:off x="152117" y="2925563"/>
          <a:ext cx="5143744" cy="124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3" name="Equation" r:id="rId3" imgW="1841400" imgH="444240" progId="Equation.DSMT4">
                  <p:embed/>
                </p:oleObj>
              </mc:Choice>
              <mc:Fallback>
                <p:oleObj name="Equation" r:id="rId3" imgW="1841400" imgH="44424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="" xmlns:a16="http://schemas.microsoft.com/office/drawing/2014/main" id="{89914A75-26D9-4C37-9576-4193B80C7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17" y="2925563"/>
                        <a:ext cx="5143744" cy="1241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272608DB-2A77-46BE-B8B6-D27815676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861" y="2925562"/>
            <a:ext cx="3696022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dirty="0"/>
              <a:t>Структурная амплитуда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" name="Picture 18" descr="Рисунок1">
            <a:extLst>
              <a:ext uri="{FF2B5EF4-FFF2-40B4-BE49-F238E27FC236}">
                <a16:creationId xmlns="" xmlns:a16="http://schemas.microsoft.com/office/drawing/2014/main" id="{B5890700-1A7A-4882-950C-6C1354EE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31" y="1673513"/>
            <a:ext cx="59255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5265CEBA-9468-4EBF-AFBD-AEB59FAA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Распределение электронной плотности в элементарной ячейке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F9EDA51-957E-4DD4-B2DC-B853875E0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2276"/>
              </p:ext>
            </p:extLst>
          </p:nvPr>
        </p:nvGraphicFramePr>
        <p:xfrm>
          <a:off x="1259633" y="4275093"/>
          <a:ext cx="3142538" cy="9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4" name="Equation" r:id="rId6" imgW="838080" imgH="253800" progId="Equation.DSMT4">
                  <p:embed/>
                </p:oleObj>
              </mc:Choice>
              <mc:Fallback>
                <p:oleObj name="Equation" r:id="rId6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3" y="4275093"/>
                        <a:ext cx="3142538" cy="9522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CCE93-255D-4E53-9D37-E914FBC18EA7}"/>
              </a:ext>
            </a:extLst>
          </p:cNvPr>
          <p:cNvSpPr txBox="1"/>
          <p:nvPr/>
        </p:nvSpPr>
        <p:spPr>
          <a:xfrm>
            <a:off x="4355976" y="4275093"/>
            <a:ext cx="38884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dirty="0"/>
              <a:t>Фаза структурной амплитуды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C97FC7-6D8D-40AA-B63C-B144CC57AA15}"/>
              </a:ext>
            </a:extLst>
          </p:cNvPr>
          <p:cNvSpPr txBox="1"/>
          <p:nvPr/>
        </p:nvSpPr>
        <p:spPr>
          <a:xfrm>
            <a:off x="0" y="5371135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</a:t>
            </a:r>
            <a:r>
              <a:rPr lang="en-US" sz="2000" i="1" dirty="0"/>
              <a:t>u</a:t>
            </a:r>
            <a:r>
              <a:rPr lang="en-US" sz="2000" baseline="-25000" dirty="0"/>
              <a:t>p</a:t>
            </a:r>
            <a:r>
              <a:rPr lang="en-US" sz="2000" dirty="0"/>
              <a:t>,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p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baseline="-25000" dirty="0"/>
              <a:t>p</a:t>
            </a:r>
            <a:r>
              <a:rPr lang="en-US" sz="2000" dirty="0"/>
              <a:t>) – </a:t>
            </a:r>
            <a:r>
              <a:rPr lang="ru-RU" sz="2000" dirty="0"/>
              <a:t>координаты всех 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lang="ru-RU" sz="2000" dirty="0"/>
              <a:t>атомов в элементарной ячейке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41B8DB9-6407-4F7A-885D-7D36AACB9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15924"/>
              </p:ext>
            </p:extLst>
          </p:nvPr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5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B2691A10-429E-49F7-ADE5-6EAECFE54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16986"/>
              </p:ext>
            </p:extLst>
          </p:nvPr>
        </p:nvGraphicFramePr>
        <p:xfrm>
          <a:off x="683568" y="5967185"/>
          <a:ext cx="241101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6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68" y="5967185"/>
                        <a:ext cx="2411018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78CBBD95-6376-4DEF-A714-E58A5DE46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5523"/>
              </p:ext>
            </p:extLst>
          </p:nvPr>
        </p:nvGraphicFramePr>
        <p:xfrm>
          <a:off x="3494088" y="5967413"/>
          <a:ext cx="19351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7" name="Equation" r:id="rId12" imgW="990360" imgH="304560" progId="Equation.DSMT4">
                  <p:embed/>
                </p:oleObj>
              </mc:Choice>
              <mc:Fallback>
                <p:oleObj name="Equation" r:id="rId12" imgW="990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4088" y="5967413"/>
                        <a:ext cx="1935162" cy="595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FA9160D2-6D84-456F-997E-146AE7B29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31678"/>
              </p:ext>
            </p:extLst>
          </p:nvPr>
        </p:nvGraphicFramePr>
        <p:xfrm>
          <a:off x="6003825" y="5967184"/>
          <a:ext cx="26263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8" name="Equation" r:id="rId14" imgW="1168200" imgH="266400" progId="Equation.DSMT4">
                  <p:embed/>
                </p:oleObj>
              </mc:Choice>
              <mc:Fallback>
                <p:oleObj name="Equation" r:id="rId14" imgW="1168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03825" y="5967184"/>
                        <a:ext cx="2626375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3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="" xmlns:a16="http://schemas.microsoft.com/office/drawing/2014/main" id="{56D5F503-EE29-4074-96C7-7FF84C81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8200"/>
            <a:ext cx="9144000" cy="2586038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Что важнее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амплитуда</a:t>
            </a:r>
            <a:r>
              <a:rPr lang="en-US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или фаза поля </a:t>
            </a:r>
            <a:r>
              <a:rPr lang="en-US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??</a:t>
            </a:r>
            <a:r>
              <a:rPr lang="ru-RU" alt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7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15F616F-A550-42EE-92C6-583EA889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71588"/>
            <a:ext cx="3805238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275F5994-E9B0-4507-B134-6D053DC9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1588"/>
            <a:ext cx="370681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0445AD0E-D122-4584-AC47-FB0773C6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16338"/>
            <a:ext cx="22764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:\Почти кошка.tif">
            <a:extLst>
              <a:ext uri="{FF2B5EF4-FFF2-40B4-BE49-F238E27FC236}">
                <a16:creationId xmlns="" xmlns:a16="http://schemas.microsoft.com/office/drawing/2014/main" id="{707B7207-0101-47C2-AB91-5A8CC683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3716338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21DEF9-66F7-4E91-8C3D-6A257825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0"/>
            <a:ext cx="914558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FF"/>
                </a:solidFill>
                <a:cs typeface="Arial" panose="020B0604020202020204" pitchFamily="34" charset="0"/>
              </a:rPr>
              <a:t>Роль фазы в преобразованиях Фурье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832C9C-7284-4BFC-815F-9046F1899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58825"/>
            <a:ext cx="111601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f</a:t>
            </a:r>
            <a:r>
              <a:rPr lang="en-US" altLang="ru-RU" sz="2800" baseline="-25000">
                <a:cs typeface="Arial" panose="020B0604020202020204" pitchFamily="34" charset="0"/>
              </a:rPr>
              <a:t>1</a:t>
            </a:r>
            <a:r>
              <a:rPr lang="en-US" altLang="ru-RU" sz="2800">
                <a:cs typeface="Arial" panose="020B0604020202020204" pitchFamily="34" charset="0"/>
              </a:rPr>
              <a:t>(x,y)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29161F-979D-447E-B93A-C622750B2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58825"/>
            <a:ext cx="8763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F{f</a:t>
            </a:r>
            <a:r>
              <a:rPr lang="en-US" altLang="ru-RU" sz="2800" baseline="-25000">
                <a:cs typeface="Arial" panose="020B0604020202020204" pitchFamily="34" charset="0"/>
              </a:rPr>
              <a:t>1</a:t>
            </a:r>
            <a:r>
              <a:rPr lang="en-US" altLang="ru-RU" sz="2800">
                <a:cs typeface="Arial" panose="020B0604020202020204" pitchFamily="34" charset="0"/>
              </a:rPr>
              <a:t>}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03D357-9B7E-41D4-AD98-C91E343E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739775"/>
            <a:ext cx="111601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f</a:t>
            </a:r>
            <a:r>
              <a:rPr lang="en-US" altLang="ru-RU" sz="2800" baseline="-25000">
                <a:cs typeface="Arial" panose="020B0604020202020204" pitchFamily="34" charset="0"/>
              </a:rPr>
              <a:t>2</a:t>
            </a:r>
            <a:r>
              <a:rPr lang="en-US" altLang="ru-RU" sz="2800">
                <a:cs typeface="Arial" panose="020B0604020202020204" pitchFamily="34" charset="0"/>
              </a:rPr>
              <a:t>(x,y)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98D68A-CE74-43A3-AFB0-65A43216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768350"/>
            <a:ext cx="8778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F{f</a:t>
            </a:r>
            <a:r>
              <a:rPr lang="en-US" altLang="ru-RU" sz="2800" baseline="-25000">
                <a:cs typeface="Arial" panose="020B0604020202020204" pitchFamily="34" charset="0"/>
              </a:rPr>
              <a:t>2</a:t>
            </a:r>
            <a:r>
              <a:rPr lang="en-US" altLang="ru-RU" sz="2800">
                <a:cs typeface="Arial" panose="020B0604020202020204" pitchFamily="34" charset="0"/>
              </a:rPr>
              <a:t>}</a:t>
            </a:r>
            <a:endParaRPr lang="ru-RU" altLang="ru-RU" sz="2800"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7B8455D8-5A77-4628-A63F-B2393CDB7222}"/>
              </a:ext>
            </a:extLst>
          </p:cNvPr>
          <p:cNvCxnSpPr/>
          <p:nvPr/>
        </p:nvCxnSpPr>
        <p:spPr>
          <a:xfrm flipH="1">
            <a:off x="1943100" y="2997200"/>
            <a:ext cx="1050925" cy="1008063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86E6C07-8B45-463D-9B01-BAC086379862}"/>
              </a:ext>
            </a:extLst>
          </p:cNvPr>
          <p:cNvCxnSpPr/>
          <p:nvPr/>
        </p:nvCxnSpPr>
        <p:spPr>
          <a:xfrm flipH="1">
            <a:off x="2468563" y="2781300"/>
            <a:ext cx="4767262" cy="1223963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25B814-7567-4098-BDE3-6CE279F3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3316288"/>
            <a:ext cx="1258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Амплитуда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D451AEA-0D8A-4141-B77B-440432CA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3316288"/>
            <a:ext cx="663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Фаза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7EA8EB0D-2739-4034-A775-F3E695CC8779}"/>
              </a:ext>
            </a:extLst>
          </p:cNvPr>
          <p:cNvCxnSpPr/>
          <p:nvPr/>
        </p:nvCxnSpPr>
        <p:spPr>
          <a:xfrm>
            <a:off x="3635375" y="4824413"/>
            <a:ext cx="15128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53B047-D68F-44F5-9597-E9A0D557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4221163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cs typeface="Arial" panose="020B0604020202020204" pitchFamily="34" charset="0"/>
              </a:rPr>
              <a:t>F</a:t>
            </a:r>
            <a:r>
              <a:rPr lang="en-US" altLang="ru-RU" sz="2800" baseline="30000">
                <a:cs typeface="Arial" panose="020B0604020202020204" pitchFamily="34" charset="0"/>
              </a:rPr>
              <a:t>-1</a:t>
            </a:r>
            <a:endParaRPr lang="ru-RU" altLang="ru-RU" sz="2800" baseline="30000"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F5E616B-A5A9-45CE-8943-797D6C04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5538"/>
            <a:ext cx="91821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Из курса Кевина Кавтана “</a:t>
            </a:r>
            <a:r>
              <a:rPr lang="en-US" altLang="ru-RU" sz="1800">
                <a:cs typeface="Arial" panose="020B0604020202020204" pitchFamily="34" charset="0"/>
              </a:rPr>
              <a:t>Book of Fourier”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cs typeface="Arial" panose="020B0604020202020204" pitchFamily="34" charset="0"/>
              </a:rPr>
              <a:t>(http://www.ysbl.york.ac.uk/~cowtan/fourier/fourier.html)</a:t>
            </a: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85010" name="TextBox 17">
            <a:extLst>
              <a:ext uri="{FF2B5EF4-FFF2-40B4-BE49-F238E27FC236}">
                <a16:creationId xmlns="" xmlns:a16="http://schemas.microsoft.com/office/drawing/2014/main" id="{6C76DEF6-AC90-418C-9EF4-646B8FDB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Объект</a:t>
            </a:r>
          </a:p>
        </p:txBody>
      </p:sp>
      <p:sp>
        <p:nvSpPr>
          <p:cNvPr id="85011" name="TextBox 18">
            <a:extLst>
              <a:ext uri="{FF2B5EF4-FFF2-40B4-BE49-F238E27FC236}">
                <a16:creationId xmlns="" xmlns:a16="http://schemas.microsoft.com/office/drawing/2014/main" id="{BF9BF383-AD42-4DA2-97E4-50155BA5F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268413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Объект</a:t>
            </a:r>
          </a:p>
        </p:txBody>
      </p:sp>
      <p:sp>
        <p:nvSpPr>
          <p:cNvPr id="85012" name="TextBox 19">
            <a:extLst>
              <a:ext uri="{FF2B5EF4-FFF2-40B4-BE49-F238E27FC236}">
                <a16:creationId xmlns="" xmlns:a16="http://schemas.microsoft.com/office/drawing/2014/main" id="{BA1017D4-5F13-4E01-898E-56DC07D1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268413"/>
            <a:ext cx="156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Фурье-образ</a:t>
            </a:r>
          </a:p>
        </p:txBody>
      </p:sp>
      <p:sp>
        <p:nvSpPr>
          <p:cNvPr id="85013" name="TextBox 20">
            <a:extLst>
              <a:ext uri="{FF2B5EF4-FFF2-40B4-BE49-F238E27FC236}">
                <a16:creationId xmlns="" xmlns:a16="http://schemas.microsoft.com/office/drawing/2014/main" id="{E6B7DABA-EA8F-4DD6-9930-9C1C7D71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268413"/>
            <a:ext cx="156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Фурье-образ</a:t>
            </a:r>
          </a:p>
        </p:txBody>
      </p:sp>
    </p:spTree>
    <p:extLst>
      <p:ext uri="{BB962C8B-B14F-4D97-AF65-F5344CB8AC3E}">
        <p14:creationId xmlns:p14="http://schemas.microsoft.com/office/powerpoint/2010/main" val="7563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/>
      <p:bldP spid="17" grpId="0" animBg="1"/>
      <p:bldP spid="85010" grpId="0"/>
      <p:bldP spid="85011" grpId="0"/>
      <p:bldP spid="85012" grpId="0"/>
      <p:bldP spid="850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6">
            <a:extLst>
              <a:ext uri="{FF2B5EF4-FFF2-40B4-BE49-F238E27FC236}">
                <a16:creationId xmlns="" xmlns:a16="http://schemas.microsoft.com/office/drawing/2014/main" id="{2EF25140-4E50-4F9F-A36A-22ABE8B6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0"/>
            <a:ext cx="914558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Есть две фотографии – Исаак Ньютон и Бритни Спирс.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...Оцифровываем изображения и делаем прямые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обратные Фурье-преобразования......</a:t>
            </a:r>
            <a:endParaRPr lang="en-US" altLang="ru-RU" sz="2400">
              <a:solidFill>
                <a:srgbClr val="3333FF"/>
              </a:solidFill>
            </a:endParaRPr>
          </a:p>
        </p:txBody>
      </p:sp>
      <p:pic>
        <p:nvPicPr>
          <p:cNvPr id="106499" name="Picture 10" descr="britney">
            <a:extLst>
              <a:ext uri="{FF2B5EF4-FFF2-40B4-BE49-F238E27FC236}">
                <a16:creationId xmlns="" xmlns:a16="http://schemas.microsoft.com/office/drawing/2014/main" id="{23759D69-3390-4080-AA32-1887F192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9688"/>
            <a:ext cx="3733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2" descr="D:\Исаак Ньютон 2.tif">
            <a:extLst>
              <a:ext uri="{FF2B5EF4-FFF2-40B4-BE49-F238E27FC236}">
                <a16:creationId xmlns="" xmlns:a16="http://schemas.microsoft.com/office/drawing/2014/main" id="{2FABE85B-57C8-4BBC-AB0E-513CC3E8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09688"/>
            <a:ext cx="33845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7">
            <a:extLst>
              <a:ext uri="{FF2B5EF4-FFF2-40B4-BE49-F238E27FC236}">
                <a16:creationId xmlns="" xmlns:a16="http://schemas.microsoft.com/office/drawing/2014/main" id="{A8B321F8-9A33-4D35-A327-85F4EC73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6288088"/>
            <a:ext cx="18145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Бритни Спирс</a:t>
            </a:r>
          </a:p>
        </p:txBody>
      </p:sp>
      <p:sp>
        <p:nvSpPr>
          <p:cNvPr id="106502" name="TextBox 8">
            <a:extLst>
              <a:ext uri="{FF2B5EF4-FFF2-40B4-BE49-F238E27FC236}">
                <a16:creationId xmlns="" xmlns:a16="http://schemas.microsoft.com/office/drawing/2014/main" id="{B3C63BFC-B205-4824-A70D-5A54DC338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6288088"/>
            <a:ext cx="18113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Исаак Ньютон</a:t>
            </a:r>
          </a:p>
        </p:txBody>
      </p:sp>
    </p:spTree>
    <p:extLst>
      <p:ext uri="{BB962C8B-B14F-4D97-AF65-F5344CB8AC3E}">
        <p14:creationId xmlns:p14="http://schemas.microsoft.com/office/powerpoint/2010/main" val="6536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01" grpId="0" animBg="1"/>
      <p:bldP spid="10650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E82A8196-6CBD-4F83-A80D-F8181DE4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1744663"/>
            <a:ext cx="9155113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/>
              <a:t>F=A(</a:t>
            </a:r>
            <a:r>
              <a:rPr lang="ru-RU" altLang="ru-RU" sz="4000">
                <a:solidFill>
                  <a:srgbClr val="0000FF"/>
                </a:solidFill>
              </a:rPr>
              <a:t>Ньютон</a:t>
            </a:r>
            <a:r>
              <a:rPr lang="ru-RU" altLang="ru-RU" sz="4000"/>
              <a:t>)</a:t>
            </a:r>
            <a:r>
              <a:rPr lang="en-US" altLang="ru-RU" sz="4000"/>
              <a:t>exp[i</a:t>
            </a:r>
            <a:r>
              <a:rPr lang="ru-RU" altLang="ru-RU" sz="4000">
                <a:sym typeface="Symbol" panose="05050102010706020507" pitchFamily="18" charset="2"/>
              </a:rPr>
              <a:t></a:t>
            </a:r>
            <a:r>
              <a:rPr lang="en-US" altLang="ru-RU" sz="4000">
                <a:sym typeface="Symbol" panose="05050102010706020507" pitchFamily="18" charset="2"/>
              </a:rPr>
              <a:t>(</a:t>
            </a:r>
            <a:r>
              <a:rPr lang="ru-RU" altLang="ru-RU" sz="4000">
                <a:solidFill>
                  <a:srgbClr val="009900"/>
                </a:solidFill>
                <a:sym typeface="Symbol" panose="05050102010706020507" pitchFamily="18" charset="2"/>
              </a:rPr>
              <a:t>Бритни Спирс</a:t>
            </a:r>
            <a:r>
              <a:rPr lang="ru-RU" altLang="ru-RU" sz="4000">
                <a:sym typeface="Symbol" panose="05050102010706020507" pitchFamily="18" charset="2"/>
              </a:rPr>
              <a:t>)</a:t>
            </a:r>
            <a:r>
              <a:rPr lang="en-US" altLang="ru-RU" sz="4000">
                <a:sym typeface="Symbol" panose="05050102010706020507" pitchFamily="18" charset="2"/>
              </a:rPr>
              <a:t>]</a:t>
            </a:r>
            <a:endParaRPr lang="en-US" altLang="ru-RU" sz="4000"/>
          </a:p>
        </p:txBody>
      </p:sp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A461C1A4-844F-4811-BAC2-B5705FE66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005263"/>
            <a:ext cx="7488238" cy="833437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FF0000"/>
                </a:solidFill>
              </a:rPr>
              <a:t>Что (кто) получится </a:t>
            </a:r>
            <a:r>
              <a:rPr lang="en-US" altLang="ru-RU" sz="4800">
                <a:solidFill>
                  <a:srgbClr val="FF0000"/>
                </a:solidFill>
              </a:rPr>
              <a:t>??!!</a:t>
            </a:r>
          </a:p>
        </p:txBody>
      </p:sp>
      <p:sp>
        <p:nvSpPr>
          <p:cNvPr id="108548" name="TextBox 3">
            <a:extLst>
              <a:ext uri="{FF2B5EF4-FFF2-40B4-BE49-F238E27FC236}">
                <a16:creationId xmlns="" xmlns:a16="http://schemas.microsoft.com/office/drawing/2014/main" id="{26D05FAB-C78D-48BD-9237-9AB13159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5918200"/>
            <a:ext cx="287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Из лекции В.А.Бушуева</a:t>
            </a:r>
          </a:p>
        </p:txBody>
      </p:sp>
    </p:spTree>
    <p:extLst>
      <p:ext uri="{BB962C8B-B14F-4D97-AF65-F5344CB8AC3E}">
        <p14:creationId xmlns:p14="http://schemas.microsoft.com/office/powerpoint/2010/main" val="10929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854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br">
            <a:extLst>
              <a:ext uri="{FF2B5EF4-FFF2-40B4-BE49-F238E27FC236}">
                <a16:creationId xmlns="" xmlns:a16="http://schemas.microsoft.com/office/drawing/2014/main" id="{FAD21661-310D-499F-9ED5-A671FCCE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019425" cy="3810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br_fft_abs_out">
            <a:extLst>
              <a:ext uri="{FF2B5EF4-FFF2-40B4-BE49-F238E27FC236}">
                <a16:creationId xmlns="" xmlns:a16="http://schemas.microsoft.com/office/drawing/2014/main" id="{A6D7E39D-CE61-4D14-9894-0227ACB8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111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br_fft_phase_out">
            <a:extLst>
              <a:ext uri="{FF2B5EF4-FFF2-40B4-BE49-F238E27FC236}">
                <a16:creationId xmlns="" xmlns:a16="http://schemas.microsoft.com/office/drawing/2014/main" id="{AAACA9F5-61F8-4D53-865F-2E8E83AC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33825"/>
            <a:ext cx="2111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>
            <a:extLst>
              <a:ext uri="{FF2B5EF4-FFF2-40B4-BE49-F238E27FC236}">
                <a16:creationId xmlns="" xmlns:a16="http://schemas.microsoft.com/office/drawing/2014/main" id="{9CF89241-D44B-4B1F-BE9A-A490961B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1331913"/>
            <a:ext cx="2206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Фурье-</a:t>
            </a:r>
            <a:r>
              <a:rPr lang="en-US" altLang="ru-RU" sz="280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FF"/>
                </a:solidFill>
              </a:rPr>
              <a:t>амплитуды</a:t>
            </a:r>
            <a:endParaRPr lang="en-US" altLang="ru-RU" sz="2800">
              <a:solidFill>
                <a:srgbClr val="0000FF"/>
              </a:solidFill>
            </a:endParaRPr>
          </a:p>
        </p:txBody>
      </p:sp>
      <p:sp>
        <p:nvSpPr>
          <p:cNvPr id="106502" name="Text Box 6">
            <a:extLst>
              <a:ext uri="{FF2B5EF4-FFF2-40B4-BE49-F238E27FC236}">
                <a16:creationId xmlns="" xmlns:a16="http://schemas.microsoft.com/office/drawing/2014/main" id="{353210E9-FC4A-4CDA-BB57-EE69A276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4638675"/>
            <a:ext cx="172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Фурье-</a:t>
            </a:r>
            <a:r>
              <a:rPr lang="en-US" altLang="ru-RU">
                <a:solidFill>
                  <a:srgbClr val="FF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фазы</a:t>
            </a:r>
            <a:endParaRPr lang="en-US" altLang="ru-RU">
              <a:solidFill>
                <a:srgbClr val="FF3300"/>
              </a:solidFill>
            </a:endParaRPr>
          </a:p>
        </p:txBody>
      </p:sp>
      <p:sp>
        <p:nvSpPr>
          <p:cNvPr id="106503" name="Line 7">
            <a:extLst>
              <a:ext uri="{FF2B5EF4-FFF2-40B4-BE49-F238E27FC236}">
                <a16:creationId xmlns="" xmlns:a16="http://schemas.microsoft.com/office/drawing/2014/main" id="{5472FA15-94FC-4926-B982-54FC7C708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276475"/>
            <a:ext cx="1871663" cy="93662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6504" name="Line 8">
            <a:extLst>
              <a:ext uri="{FF2B5EF4-FFF2-40B4-BE49-F238E27FC236}">
                <a16:creationId xmlns="" xmlns:a16="http://schemas.microsoft.com/office/drawing/2014/main" id="{6EFD149A-CE0C-451A-9DC0-10488253A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860800"/>
            <a:ext cx="1873250" cy="9366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28009" name="Text Box 9">
            <a:extLst>
              <a:ext uri="{FF2B5EF4-FFF2-40B4-BE49-F238E27FC236}">
                <a16:creationId xmlns="" xmlns:a16="http://schemas.microsoft.com/office/drawing/2014/main" id="{2E6B85C2-1712-4551-98DE-5EE71FD7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28800"/>
            <a:ext cx="109378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/>
              <a:t>I(x, y)</a:t>
            </a:r>
          </a:p>
        </p:txBody>
      </p:sp>
      <p:pic>
        <p:nvPicPr>
          <p:cNvPr id="75786" name="Picture 10" descr="britney">
            <a:extLst>
              <a:ext uri="{FF2B5EF4-FFF2-40B4-BE49-F238E27FC236}">
                <a16:creationId xmlns="" xmlns:a16="http://schemas.microsoft.com/office/drawing/2014/main" id="{8D70C499-95FC-4B01-8562-7970A58B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57338"/>
            <a:ext cx="3019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9" name="Text Box 11">
            <a:extLst>
              <a:ext uri="{FF2B5EF4-FFF2-40B4-BE49-F238E27FC236}">
                <a16:creationId xmlns="" xmlns:a16="http://schemas.microsoft.com/office/drawing/2014/main" id="{D8E1235F-7A2B-4BDA-9940-EC1005748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68275"/>
            <a:ext cx="6611938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Прямое Фурье-преобразование</a:t>
            </a:r>
            <a:endParaRPr lang="en-US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957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ADC8E34F-B1AF-4B79-A2E2-ECD2D732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13800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Comic Sans MS" panose="030F0702030302020204" pitchFamily="66" charset="0"/>
              </a:rPr>
              <a:t>Теперь переходим в прямое пространство</a:t>
            </a:r>
            <a:endParaRPr lang="en-US" altLang="ru-RU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7523" name="Picture 3" descr="britney">
            <a:extLst>
              <a:ext uri="{FF2B5EF4-FFF2-40B4-BE49-F238E27FC236}">
                <a16:creationId xmlns="" xmlns:a16="http://schemas.microsoft.com/office/drawing/2014/main" id="{8C2045A1-FF43-4274-AA72-63BC8D4E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111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newton">
            <a:extLst>
              <a:ext uri="{FF2B5EF4-FFF2-40B4-BE49-F238E27FC236}">
                <a16:creationId xmlns="" xmlns:a16="http://schemas.microsoft.com/office/drawing/2014/main" id="{981D861C-3D81-4E63-8038-B86DAEB3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3163"/>
            <a:ext cx="214788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Line 5">
            <a:extLst>
              <a:ext uri="{FF2B5EF4-FFF2-40B4-BE49-F238E27FC236}">
                <a16:creationId xmlns="" xmlns:a16="http://schemas.microsoft.com/office/drawing/2014/main" id="{D3BD1653-F2CB-4A3B-9DCE-467CE88B0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1488" y="2778442"/>
            <a:ext cx="2819400" cy="842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7526" name="Text Box 6">
            <a:extLst>
              <a:ext uri="{FF2B5EF4-FFF2-40B4-BE49-F238E27FC236}">
                <a16:creationId xmlns="" xmlns:a16="http://schemas.microsoft.com/office/drawing/2014/main" id="{90DA2C80-6920-44AF-A5A5-496A9BFE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704514"/>
            <a:ext cx="2362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Фурье</a:t>
            </a:r>
            <a:r>
              <a:rPr lang="en-US" altLang="ru-RU" sz="2800" dirty="0">
                <a:solidFill>
                  <a:srgbClr val="FF3300"/>
                </a:solidFill>
              </a:rPr>
              <a:t>-</a:t>
            </a:r>
            <a:r>
              <a:rPr lang="ru-RU" altLang="ru-RU" sz="2800" dirty="0">
                <a:solidFill>
                  <a:srgbClr val="FF3300"/>
                </a:solidFill>
              </a:rPr>
              <a:t>фазы</a:t>
            </a:r>
            <a:r>
              <a:rPr lang="en-US" altLang="ru-RU" sz="2800" dirty="0">
                <a:solidFill>
                  <a:srgbClr val="FF3300"/>
                </a:solidFill>
              </a:rPr>
              <a:t>, </a:t>
            </a:r>
            <a:r>
              <a:rPr lang="ru-RU" altLang="ru-RU" sz="2800" dirty="0">
                <a:solidFill>
                  <a:srgbClr val="3333FF"/>
                </a:solidFill>
              </a:rPr>
              <a:t>а</a:t>
            </a:r>
            <a:r>
              <a:rPr lang="en-US" altLang="ru-RU" sz="2800" dirty="0">
                <a:solidFill>
                  <a:srgbClr val="3333FF"/>
                </a:solidFill>
              </a:rPr>
              <a:t> </a:t>
            </a:r>
            <a:r>
              <a:rPr lang="ru-RU" altLang="ru-RU" sz="2800" dirty="0">
                <a:solidFill>
                  <a:srgbClr val="3333FF"/>
                </a:solidFill>
              </a:rPr>
              <a:t>все</a:t>
            </a:r>
            <a:r>
              <a:rPr lang="en-US" altLang="ru-RU" sz="2800" dirty="0">
                <a:solidFill>
                  <a:srgbClr val="3333FF"/>
                </a:solidFill>
              </a:rPr>
              <a:t> A=1 </a:t>
            </a:r>
            <a:r>
              <a:rPr lang="en-US" altLang="ru-RU" sz="2800" dirty="0">
                <a:solidFill>
                  <a:srgbClr val="FF3300"/>
                </a:solidFill>
              </a:rPr>
              <a:t>!!</a:t>
            </a:r>
          </a:p>
        </p:txBody>
      </p:sp>
      <p:sp>
        <p:nvSpPr>
          <p:cNvPr id="76807" name="Line 7">
            <a:extLst>
              <a:ext uri="{FF2B5EF4-FFF2-40B4-BE49-F238E27FC236}">
                <a16:creationId xmlns="" xmlns:a16="http://schemas.microsoft.com/office/drawing/2014/main" id="{947497BB-B556-4264-BCE3-8C309818C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1813" y="3861047"/>
            <a:ext cx="2759075" cy="105861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76808" name="Picture 8" descr="flat_out">
            <a:extLst>
              <a:ext uri="{FF2B5EF4-FFF2-40B4-BE49-F238E27FC236}">
                <a16:creationId xmlns="" xmlns:a16="http://schemas.microsoft.com/office/drawing/2014/main" id="{B5CD8E3F-A2CC-493F-83D2-2BE8FB82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19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mix_out">
            <a:extLst>
              <a:ext uri="{FF2B5EF4-FFF2-40B4-BE49-F238E27FC236}">
                <a16:creationId xmlns="" xmlns:a16="http://schemas.microsoft.com/office/drawing/2014/main" id="{778AA2D3-44B4-4CA8-BA51-EB835F69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19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0" name="Text Box 10">
            <a:extLst>
              <a:ext uri="{FF2B5EF4-FFF2-40B4-BE49-F238E27FC236}">
                <a16:creationId xmlns="" xmlns:a16="http://schemas.microsoft.com/office/drawing/2014/main" id="{854B3FFD-130F-4E50-BDC8-5A76DC3A4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4919663"/>
            <a:ext cx="22066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</a:rPr>
              <a:t>Фурье-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</a:rPr>
              <a:t>амплитуды</a:t>
            </a:r>
            <a:endParaRPr lang="en-US" alt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6" grpId="0" animBg="1"/>
      <p:bldP spid="10753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9624E1-35A2-4629-8FD2-CDFD5ECB0D7A}"/>
              </a:ext>
            </a:extLst>
          </p:cNvPr>
          <p:cNvSpPr/>
          <p:nvPr/>
        </p:nvSpPr>
        <p:spPr>
          <a:xfrm>
            <a:off x="0" y="332656"/>
            <a:ext cx="9144000" cy="6086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Рекомендуемая литература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Каули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Дж.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Физика дифракции / Дж.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Каули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Мир, 1976.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Харкевич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Спектры и анализ / А. А.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Харкевич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 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Физматгиз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1962.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Гудмен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Ж. Введение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фурье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-оптику / Д. Ж.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Гудмен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 : Мир, 1970.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Пейн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Физика колебаний и волн / Г.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Мир, 1979.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40335" algn="l"/>
              </a:tabLst>
            </a:pPr>
            <a:endParaRPr lang="ru-RU" sz="2400" spc="-7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algn="just">
              <a:lnSpc>
                <a:spcPct val="106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ru-RU" sz="2400" spc="-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Жданов,</a:t>
            </a:r>
            <a:r>
              <a:rPr lang="ru-RU" sz="2400" i="1" spc="-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Основы рентгеноструктурного анализа / </a:t>
            </a:r>
            <a:r>
              <a:rPr lang="ru-RU" sz="2400" spc="-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 Жданов. —</a:t>
            </a:r>
            <a:r>
              <a:rPr lang="ru-RU" sz="2400" spc="-7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Гостехиздат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1940.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B04F93-7F0E-4362-B95C-975799C90CE6}"/>
              </a:ext>
            </a:extLst>
          </p:cNvPr>
          <p:cNvSpPr txBox="1"/>
          <p:nvPr/>
        </p:nvSpPr>
        <p:spPr>
          <a:xfrm>
            <a:off x="0" y="1628800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Историко-биографические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7220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FD4C94-31C1-4AC7-8D93-06DBB6B6F719}"/>
              </a:ext>
            </a:extLst>
          </p:cNvPr>
          <p:cNvSpPr txBox="1"/>
          <p:nvPr/>
        </p:nvSpPr>
        <p:spPr>
          <a:xfrm>
            <a:off x="0" y="98072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000FF"/>
                </a:solidFill>
              </a:rPr>
              <a:t>Механические волны </a:t>
            </a:r>
            <a:r>
              <a:rPr lang="ru-RU" altLang="ru-RU" sz="4400" dirty="0">
                <a:solidFill>
                  <a:srgbClr val="0000FF"/>
                </a:solidFill>
              </a:rPr>
              <a:t>распространяются в средах </a:t>
            </a:r>
          </a:p>
          <a:p>
            <a:pPr algn="ctr"/>
            <a:r>
              <a:rPr lang="ru-RU" altLang="ru-RU" sz="3200" dirty="0">
                <a:solidFill>
                  <a:srgbClr val="0000FF"/>
                </a:solidFill>
              </a:rPr>
              <a:t>(твердое тело, жидкость, газ)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95D1E8-75D1-40EC-8901-A28BD97228BB}"/>
              </a:ext>
            </a:extLst>
          </p:cNvPr>
          <p:cNvSpPr txBox="1"/>
          <p:nvPr/>
        </p:nvSpPr>
        <p:spPr>
          <a:xfrm>
            <a:off x="0" y="3573016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FF0000"/>
                </a:solidFill>
              </a:rPr>
              <a:t>Электромагнитные</a:t>
            </a:r>
            <a:r>
              <a:rPr lang="ru-RU" altLang="ru-RU" sz="4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altLang="ru-RU" sz="4400" dirty="0">
                <a:solidFill>
                  <a:srgbClr val="FF0000"/>
                </a:solidFill>
              </a:rPr>
              <a:t>и </a:t>
            </a:r>
            <a:r>
              <a:rPr lang="ru-RU" altLang="ru-RU" sz="4400" b="1" dirty="0">
                <a:solidFill>
                  <a:srgbClr val="FF0000"/>
                </a:solidFill>
              </a:rPr>
              <a:t>гравитационные волны </a:t>
            </a:r>
            <a:r>
              <a:rPr lang="ru-RU" altLang="ru-RU" sz="4400" dirty="0">
                <a:solidFill>
                  <a:srgbClr val="FF0000"/>
                </a:solidFill>
              </a:rPr>
              <a:t>распространяются в вакууме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16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BB513AF-AC5C-4AC7-B052-6215AB271FED}"/>
              </a:ext>
            </a:extLst>
          </p:cNvPr>
          <p:cNvSpPr/>
          <p:nvPr/>
        </p:nvSpPr>
        <p:spPr>
          <a:xfrm>
            <a:off x="3419872" y="1844824"/>
            <a:ext cx="57961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Демокри́т</a:t>
            </a:r>
            <a:r>
              <a:rPr lang="ru-RU" sz="2400" b="1" dirty="0"/>
              <a:t> </a:t>
            </a:r>
            <a:r>
              <a:rPr lang="ru-RU" sz="2400" b="1" dirty="0" err="1"/>
              <a:t>Абдерский</a:t>
            </a:r>
            <a:r>
              <a:rPr lang="ru-RU" sz="2400" b="1" dirty="0"/>
              <a:t> </a:t>
            </a:r>
            <a:endParaRPr lang="en-US" sz="2400" b="1" dirty="0"/>
          </a:p>
          <a:p>
            <a:pPr algn="ctr"/>
            <a:r>
              <a:rPr lang="ru-RU" sz="2400" dirty="0"/>
              <a:t>(приблизительно 460</a:t>
            </a:r>
            <a:r>
              <a:rPr lang="en-US" sz="2400" dirty="0"/>
              <a:t> </a:t>
            </a:r>
            <a:r>
              <a:rPr lang="ru-RU" sz="2400" dirty="0"/>
              <a:t>—370 </a:t>
            </a:r>
            <a:r>
              <a:rPr lang="ru-RU" sz="2400" dirty="0" err="1"/>
              <a:t>г.г</a:t>
            </a:r>
            <a:r>
              <a:rPr lang="ru-RU" sz="2400" dirty="0"/>
              <a:t>. до н. э.) древнегреческий философ, один из первых выдвинувший гипотезу об атомистическом строении материи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664667-62DC-487B-B4F7-A278FB96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3336656" cy="39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478C9F-AC36-45CB-B918-79F4117B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901"/>
            <a:ext cx="3733187" cy="25184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0400A6-A22F-4BED-A2DA-40199E2F6E15}"/>
              </a:ext>
            </a:extLst>
          </p:cNvPr>
          <p:cNvSpPr/>
          <p:nvPr/>
        </p:nvSpPr>
        <p:spPr>
          <a:xfrm>
            <a:off x="3851920" y="458955"/>
            <a:ext cx="529208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A2A2C"/>
                </a:solidFill>
                <a:cs typeface="Arial" panose="020B0604020202020204" pitchFamily="34" charset="0"/>
              </a:rPr>
              <a:t>Евклид</a:t>
            </a:r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 - древнегреческий мыслитель (325-265 </a:t>
            </a:r>
            <a:r>
              <a:rPr lang="ru-RU" sz="2400" dirty="0" err="1">
                <a:solidFill>
                  <a:srgbClr val="2A2A2C"/>
                </a:solidFill>
                <a:cs typeface="Arial" panose="020B0604020202020204" pitchFamily="34" charset="0"/>
              </a:rPr>
              <a:t>г.г</a:t>
            </a:r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. до н. э., Александрия, Египет). </a:t>
            </a:r>
          </a:p>
          <a:p>
            <a:pPr algn="ctr"/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Первый математик Александрийской школы, автор одного из наиболее древних теоретических трактатов о математике. </a:t>
            </a:r>
          </a:p>
          <a:p>
            <a:pPr algn="ctr"/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О биографии этого ученого известно намного меньше, чем о его работах. Так, в известном труде «Начала» Евклид изложил стереометрию, планиметрию, аспекты теории чисел, создал базу для последующего развития математики.</a:t>
            </a:r>
            <a:endParaRPr lang="ru-R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2C4C92-80C2-4C27-B5B4-9117B8CBBA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63842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B730BB-FD39-4A17-A856-F3949D8530C4}"/>
              </a:ext>
            </a:extLst>
          </p:cNvPr>
          <p:cNvSpPr/>
          <p:nvPr/>
        </p:nvSpPr>
        <p:spPr>
          <a:xfrm>
            <a:off x="2638063" y="632927"/>
            <a:ext cx="6505575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D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Тит </a:t>
            </a:r>
            <a:r>
              <a:rPr lang="ru-RU" b="1" dirty="0" err="1">
                <a:solidFill>
                  <a:srgbClr val="4D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Лукре́ций</a:t>
            </a:r>
            <a:r>
              <a:rPr lang="ru-RU" b="1" dirty="0">
                <a:solidFill>
                  <a:srgbClr val="4D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Кар </a:t>
            </a:r>
            <a:r>
              <a:rPr lang="ru-RU" dirty="0">
                <a:solidFill>
                  <a:srgbClr val="4D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(95 – 55 гг. до н.э.) — римский поэт и философ. Считается одним из ярчайших приверженцев атомистического материализма.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Calibri" panose="020F0502020204030204" pitchFamily="34" charset="0"/>
              </a:rPr>
              <a:t>Философский труд Лукреция </a:t>
            </a:r>
            <a:r>
              <a:rPr lang="ru-RU" b="1" dirty="0">
                <a:ea typeface="Calibri" panose="020F0502020204030204" pitchFamily="34" charset="0"/>
              </a:rPr>
              <a:t>«</a:t>
            </a:r>
            <a:r>
              <a:rPr lang="ru-RU" b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природе вещей</a:t>
            </a:r>
            <a:r>
              <a:rPr lang="ru-RU" b="1" dirty="0">
                <a:ea typeface="Calibri" panose="020F0502020204030204" pitchFamily="34" charset="0"/>
              </a:rPr>
              <a:t>» </a:t>
            </a:r>
            <a:r>
              <a:rPr lang="ru-RU" dirty="0">
                <a:ea typeface="Calibri" panose="020F0502020204030204" pitchFamily="34" charset="0"/>
              </a:rPr>
              <a:t>состоит из 6 книг. В стихотворной форме автор излагает учение греческого философа Эпикура. Обсуждаются атомистическая теория мироздания (в частности - </a:t>
            </a:r>
            <a:r>
              <a:rPr lang="ru-RU" dirty="0"/>
              <a:t>свет и состоит из мельчайших движущихся частиц)</a:t>
            </a:r>
            <a:r>
              <a:rPr lang="ru-RU" dirty="0">
                <a:ea typeface="Calibri" panose="020F0502020204030204" pitchFamily="34" charset="0"/>
              </a:rPr>
              <a:t>; учение о душе, её материальности и смертности, связи её с телом; учение о человеке и о чувственных восприятиях как основе знаний; космогония и история развития человеческого рода, происхождение языка; происхождение религии. Это – единственный полностью сохранившийся памятник материалистической мысли древности. Идеи Лукреция оказали значительное влияние на развитие материалистических философских учений эпохи Возрождения и Нового времени.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8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BDF543-2911-4DC4-9B7E-DFA57FFFD5D4}"/>
              </a:ext>
            </a:extLst>
          </p:cNvPr>
          <p:cNvSpPr/>
          <p:nvPr/>
        </p:nvSpPr>
        <p:spPr>
          <a:xfrm>
            <a:off x="3123685" y="612844"/>
            <a:ext cx="601216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Рене Декарт (1596--1650) </a:t>
            </a:r>
            <a:r>
              <a:rPr lang="ru-RU" sz="2400" dirty="0">
                <a:solidFill>
                  <a:srgbClr val="4D5156"/>
                </a:solidFill>
                <a:cs typeface="Arial" panose="020B0604020202020204" pitchFamily="34" charset="0"/>
              </a:rPr>
              <a:t>— французский </a:t>
            </a:r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математик, философ, физиолог, механик и физик</a:t>
            </a:r>
            <a:r>
              <a:rPr lang="ru-RU" sz="2400" dirty="0">
                <a:solidFill>
                  <a:srgbClr val="4D5156"/>
                </a:solidFill>
                <a:cs typeface="Arial" panose="020B0604020202020204" pitchFamily="34" charset="0"/>
              </a:rPr>
              <a:t>; один из основоположников философии Нового времени, одна из ключевых фигур научной революции. </a:t>
            </a:r>
            <a:r>
              <a:rPr lang="ru-RU" sz="2400" dirty="0">
                <a:solidFill>
                  <a:srgbClr val="2A2A2C"/>
                </a:solidFill>
                <a:cs typeface="Arial" panose="020B0604020202020204" pitchFamily="34" charset="0"/>
              </a:rPr>
              <a:t>Его идеи и открытия сыграли большую роль в развитии сразу нескольких научных отраслей. Он разработал алгебраическую символику, которую мы используем и по сей день, стал «отцом» аналитической геометрии, заложил основы для становления рефлексологии, создал механицизм в физике. </a:t>
            </a: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8F7E73-E61D-47AC-90E5-870810BA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" y="1844824"/>
            <a:ext cx="2979669" cy="35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E57ADB-019B-4A89-BF21-188679D93210}"/>
              </a:ext>
            </a:extLst>
          </p:cNvPr>
          <p:cNvSpPr/>
          <p:nvPr/>
        </p:nvSpPr>
        <p:spPr>
          <a:xfrm>
            <a:off x="3059832" y="2132856"/>
            <a:ext cx="608416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Нью́тон</a:t>
            </a:r>
            <a:r>
              <a:rPr lang="ru-RU" sz="2400" b="1" dirty="0"/>
              <a:t> </a:t>
            </a:r>
            <a:r>
              <a:rPr lang="ru-RU" sz="2400" b="1" dirty="0" err="1"/>
              <a:t>Исаа́к</a:t>
            </a:r>
            <a:r>
              <a:rPr lang="ru-RU" sz="2400" b="1" dirty="0"/>
              <a:t> </a:t>
            </a:r>
            <a:r>
              <a:rPr lang="ru-RU" sz="2400" dirty="0"/>
              <a:t>(1643—1727) — выдающийся английский физик, математик, механик, астроном, один из основоположников классической физики, создатель классической механики.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D55C210-1A1B-4930-9772-0EFC9448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622"/>
            <a:ext cx="28175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A97F22A-B0A3-4E3B-A4BE-D7F56FDD974D}"/>
              </a:ext>
            </a:extLst>
          </p:cNvPr>
          <p:cNvSpPr/>
          <p:nvPr/>
        </p:nvSpPr>
        <p:spPr>
          <a:xfrm>
            <a:off x="3707904" y="908720"/>
            <a:ext cx="543609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4D5156"/>
                </a:solidFill>
                <a:latin typeface="arial" panose="020B0604020202020204" pitchFamily="34" charset="0"/>
              </a:rPr>
              <a:t>Христиа́н</a:t>
            </a:r>
            <a:r>
              <a:rPr lang="ru-RU" sz="2400" b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D5156"/>
                </a:solidFill>
                <a:latin typeface="arial" panose="020B0604020202020204" pitchFamily="34" charset="0"/>
              </a:rPr>
              <a:t>Гю́йгенс</a:t>
            </a:r>
            <a:r>
              <a:rPr lang="ru-RU" sz="2400" b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D5156"/>
                </a:solidFill>
                <a:latin typeface="arial" panose="020B0604020202020204" pitchFamily="34" charset="0"/>
              </a:rPr>
              <a:t>ван</a:t>
            </a:r>
            <a:r>
              <a:rPr lang="ru-RU" sz="2400" b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D5156"/>
                </a:solidFill>
                <a:latin typeface="arial" panose="020B0604020202020204" pitchFamily="34" charset="0"/>
              </a:rPr>
              <a:t>Зёйлихем</a:t>
            </a:r>
            <a:r>
              <a:rPr lang="ru-RU" sz="2400" dirty="0">
                <a:solidFill>
                  <a:srgbClr val="4D5156"/>
                </a:solidFill>
                <a:latin typeface="arial" panose="020B0604020202020204" pitchFamily="34" charset="0"/>
              </a:rPr>
              <a:t> — </a:t>
            </a:r>
            <a:r>
              <a:rPr lang="ru-RU" sz="2400" dirty="0"/>
              <a:t>(1629-1695) — нидерландский </a:t>
            </a:r>
            <a:r>
              <a:rPr lang="ru-RU" sz="2400" dirty="0">
                <a:solidFill>
                  <a:srgbClr val="4D5156"/>
                </a:solidFill>
                <a:latin typeface="arial" panose="020B0604020202020204" pitchFamily="34" charset="0"/>
              </a:rPr>
              <a:t>голландский механик, физик, математик, астроном и изобретатель. Первый иностранный член Лондонского королевского общества, член Французской академии наук с момента её основания и её первый президент. Один из основоположников теоретической механики и теории вероятностей.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2B456D8-CAA9-4C54-8604-C2F01B7A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3550794" cy="35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5DE2BB5-CBA4-40FB-B6DF-CB19A636B885}"/>
              </a:ext>
            </a:extLst>
          </p:cNvPr>
          <p:cNvSpPr/>
          <p:nvPr/>
        </p:nvSpPr>
        <p:spPr>
          <a:xfrm>
            <a:off x="3491881" y="2060848"/>
            <a:ext cx="56521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Френель Огюстен Жан </a:t>
            </a:r>
            <a:r>
              <a:rPr lang="ru-RU" sz="2400" dirty="0"/>
              <a:t>(1788—1827) — французский физик, один из создателей волновой теории света.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1C36ED0-C1E1-4A7D-B862-819BA857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3240360" cy="40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AFA481-4C99-43C4-9499-E431B7ADFA0E}"/>
              </a:ext>
            </a:extLst>
          </p:cNvPr>
          <p:cNvSpPr/>
          <p:nvPr/>
        </p:nvSpPr>
        <p:spPr>
          <a:xfrm>
            <a:off x="3635896" y="2060848"/>
            <a:ext cx="550810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Гримальди</a:t>
            </a:r>
            <a:r>
              <a:rPr lang="ru-RU" sz="2400" b="1" dirty="0"/>
              <a:t> </a:t>
            </a:r>
            <a:r>
              <a:rPr lang="ru-RU" sz="2400" b="1" dirty="0" err="1"/>
              <a:t>Франческо</a:t>
            </a:r>
            <a:r>
              <a:rPr lang="ru-RU" sz="2400" b="1" dirty="0"/>
              <a:t> Мария </a:t>
            </a:r>
            <a:r>
              <a:rPr lang="ru-RU" sz="2400" dirty="0"/>
              <a:t>(1618—1663) — итальянский физик, астроном, философ, теолог, член ордена иезуитов.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89A8AD-3AA2-47A8-9590-F7EC9ABB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442"/>
            <a:ext cx="3324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5" descr="Fourier2.jpg">
            <a:hlinkClick r:id="rId3"/>
            <a:extLst>
              <a:ext uri="{FF2B5EF4-FFF2-40B4-BE49-F238E27FC236}">
                <a16:creationId xmlns="" xmlns:a16="http://schemas.microsoft.com/office/drawing/2014/main" id="{32679339-5C25-4B1D-9685-D9EB10B0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9" y="1631057"/>
            <a:ext cx="3142980" cy="35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Text Box 6">
            <a:extLst>
              <a:ext uri="{FF2B5EF4-FFF2-40B4-BE49-F238E27FC236}">
                <a16:creationId xmlns="" xmlns:a16="http://schemas.microsoft.com/office/drawing/2014/main" id="{D38E5A3A-4D19-4D24-993D-C21438A93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620688"/>
            <a:ext cx="6012160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Жан Батист Жозеф Фурье </a:t>
            </a:r>
            <a:r>
              <a:rPr lang="ru-RU" altLang="ru-RU" sz="3600" b="0" dirty="0"/>
              <a:t>(</a:t>
            </a:r>
            <a:r>
              <a:rPr lang="en-US" altLang="ru-RU" sz="3600" b="0" dirty="0"/>
              <a:t>1768-1830</a:t>
            </a:r>
            <a:r>
              <a:rPr lang="ru-RU" altLang="ru-RU" sz="3600" dirty="0"/>
              <a:t>), великий  французский </a:t>
            </a:r>
            <a:r>
              <a:rPr lang="ru-RU" altLang="ru-RU" sz="3600" b="0" dirty="0"/>
              <a:t>математик и физик. </a:t>
            </a:r>
            <a:endParaRPr lang="en-US" altLang="ru-RU" sz="36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0" dirty="0"/>
              <a:t>Его имя внесено в список величайших ученых Франции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0" dirty="0"/>
              <a:t>(на первом этаже Эйфелевой башни)</a:t>
            </a:r>
          </a:p>
        </p:txBody>
      </p:sp>
    </p:spTree>
    <p:extLst>
      <p:ext uri="{BB962C8B-B14F-4D97-AF65-F5344CB8AC3E}">
        <p14:creationId xmlns:p14="http://schemas.microsoft.com/office/powerpoint/2010/main" val="27210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861E429-3410-43A6-A63D-D08CBFCBB6DE}"/>
              </a:ext>
            </a:extLst>
          </p:cNvPr>
          <p:cNvSpPr/>
          <p:nvPr/>
        </p:nvSpPr>
        <p:spPr>
          <a:xfrm>
            <a:off x="5037" y="620688"/>
            <a:ext cx="9144000" cy="54713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 1807 г. </a:t>
            </a:r>
            <a:r>
              <a:rPr lang="ru-RU" altLang="ru-RU" sz="2800" b="1" dirty="0"/>
              <a:t>Жан Батист Жозеф Фурье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опубликовал работу «О распространении тепла в твердом теле», в которой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впервые применил методы разложения функций в гармонические ряды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подход не был понят современниками и получил отрицательную оценку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Ж.Л. Лагранжа и П.С. Лапласа.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Значительно позже эти методы стали одним из мощнейших инструментов математического анализа разнообразных задач физики, астрономии, акустики, оптики, радиотехники и др.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3213</Words>
  <Application>Microsoft Office PowerPoint</Application>
  <PresentationFormat>Экран (4:3)</PresentationFormat>
  <Paragraphs>352</Paragraphs>
  <Slides>107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107</vt:i4>
      </vt:variant>
    </vt:vector>
  </HeadingPairs>
  <TitlesOfParts>
    <vt:vector size="110" baseType="lpstr">
      <vt:lpstr>Оформление по умолчанию</vt:lpstr>
      <vt:lpstr>Equation</vt:lpstr>
      <vt:lpstr>Точечный рисунок</vt:lpstr>
      <vt:lpstr>Введение в физику рассеяния волн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ISSP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Suvorov</dc:creator>
  <cp:lastModifiedBy>Suvorov</cp:lastModifiedBy>
  <cp:revision>1325</cp:revision>
  <dcterms:created xsi:type="dcterms:W3CDTF">2009-01-22T09:50:45Z</dcterms:created>
  <dcterms:modified xsi:type="dcterms:W3CDTF">2024-03-26T10:19:45Z</dcterms:modified>
</cp:coreProperties>
</file>