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1"/>
  </p:notesMasterIdLst>
  <p:sldIdLst>
    <p:sldId id="800" r:id="rId2"/>
    <p:sldId id="805" r:id="rId3"/>
    <p:sldId id="801" r:id="rId4"/>
    <p:sldId id="288" r:id="rId5"/>
    <p:sldId id="327" r:id="rId6"/>
    <p:sldId id="782" r:id="rId7"/>
    <p:sldId id="548" r:id="rId8"/>
    <p:sldId id="786" r:id="rId9"/>
    <p:sldId id="550" r:id="rId10"/>
    <p:sldId id="289" r:id="rId11"/>
    <p:sldId id="405" r:id="rId12"/>
    <p:sldId id="414" r:id="rId13"/>
    <p:sldId id="398" r:id="rId14"/>
    <p:sldId id="397" r:id="rId15"/>
    <p:sldId id="349" r:id="rId16"/>
    <p:sldId id="803" r:id="rId17"/>
    <p:sldId id="811" r:id="rId18"/>
    <p:sldId id="424" r:id="rId19"/>
    <p:sldId id="350" r:id="rId20"/>
    <p:sldId id="351" r:id="rId21"/>
    <p:sldId id="393" r:id="rId22"/>
    <p:sldId id="352" r:id="rId23"/>
    <p:sldId id="353" r:id="rId24"/>
    <p:sldId id="410" r:id="rId25"/>
    <p:sldId id="812" r:id="rId26"/>
    <p:sldId id="392" r:id="rId27"/>
    <p:sldId id="356" r:id="rId28"/>
    <p:sldId id="354" r:id="rId29"/>
    <p:sldId id="355" r:id="rId30"/>
    <p:sldId id="785" r:id="rId31"/>
    <p:sldId id="783" r:id="rId32"/>
    <p:sldId id="402" r:id="rId33"/>
    <p:sldId id="400" r:id="rId34"/>
    <p:sldId id="401" r:id="rId35"/>
    <p:sldId id="357" r:id="rId36"/>
    <p:sldId id="267" r:id="rId37"/>
    <p:sldId id="806" r:id="rId38"/>
    <p:sldId id="296" r:id="rId39"/>
    <p:sldId id="394" r:id="rId40"/>
    <p:sldId id="807" r:id="rId41"/>
    <p:sldId id="297" r:id="rId42"/>
    <p:sldId id="399" r:id="rId43"/>
    <p:sldId id="295" r:id="rId44"/>
    <p:sldId id="825" r:id="rId45"/>
    <p:sldId id="826" r:id="rId46"/>
    <p:sldId id="369" r:id="rId47"/>
    <p:sldId id="345" r:id="rId48"/>
    <p:sldId id="831" r:id="rId49"/>
    <p:sldId id="813" r:id="rId50"/>
    <p:sldId id="814" r:id="rId51"/>
    <p:sldId id="815" r:id="rId52"/>
    <p:sldId id="816" r:id="rId53"/>
    <p:sldId id="817" r:id="rId54"/>
    <p:sldId id="818" r:id="rId55"/>
    <p:sldId id="819" r:id="rId56"/>
    <p:sldId id="331" r:id="rId57"/>
    <p:sldId id="365" r:id="rId58"/>
    <p:sldId id="366" r:id="rId59"/>
    <p:sldId id="277" r:id="rId60"/>
    <p:sldId id="337" r:id="rId61"/>
    <p:sldId id="359" r:id="rId62"/>
    <p:sldId id="822" r:id="rId63"/>
    <p:sldId id="373" r:id="rId64"/>
    <p:sldId id="358" r:id="rId65"/>
    <p:sldId id="852" r:id="rId66"/>
    <p:sldId id="833" r:id="rId67"/>
    <p:sldId id="260" r:id="rId68"/>
    <p:sldId id="827" r:id="rId69"/>
    <p:sldId id="375" r:id="rId70"/>
    <p:sldId id="360" r:id="rId71"/>
    <p:sldId id="311" r:id="rId72"/>
    <p:sldId id="823" r:id="rId73"/>
    <p:sldId id="824" r:id="rId74"/>
    <p:sldId id="810" r:id="rId75"/>
    <p:sldId id="808" r:id="rId76"/>
    <p:sldId id="809" r:id="rId77"/>
    <p:sldId id="828" r:id="rId78"/>
    <p:sldId id="370" r:id="rId79"/>
    <p:sldId id="837" r:id="rId80"/>
    <p:sldId id="838" r:id="rId81"/>
    <p:sldId id="261" r:id="rId82"/>
    <p:sldId id="334" r:id="rId83"/>
    <p:sldId id="377" r:id="rId84"/>
    <p:sldId id="840" r:id="rId85"/>
    <p:sldId id="380" r:id="rId86"/>
    <p:sldId id="845" r:id="rId87"/>
    <p:sldId id="381" r:id="rId88"/>
    <p:sldId id="382" r:id="rId89"/>
    <p:sldId id="389" r:id="rId90"/>
    <p:sldId id="371" r:id="rId91"/>
    <p:sldId id="384" r:id="rId92"/>
    <p:sldId id="391" r:id="rId93"/>
    <p:sldId id="299" r:id="rId94"/>
    <p:sldId id="383" r:id="rId95"/>
    <p:sldId id="385" r:id="rId96"/>
    <p:sldId id="387" r:id="rId97"/>
    <p:sldId id="876" r:id="rId98"/>
    <p:sldId id="386" r:id="rId99"/>
    <p:sldId id="415" r:id="rId100"/>
    <p:sldId id="416" r:id="rId101"/>
    <p:sldId id="417" r:id="rId102"/>
    <p:sldId id="418" r:id="rId103"/>
    <p:sldId id="419" r:id="rId104"/>
    <p:sldId id="302" r:id="rId105"/>
    <p:sldId id="303" r:id="rId106"/>
    <p:sldId id="305" r:id="rId107"/>
    <p:sldId id="864" r:id="rId108"/>
    <p:sldId id="335" r:id="rId109"/>
    <p:sldId id="348" r:id="rId110"/>
    <p:sldId id="279" r:id="rId111"/>
    <p:sldId id="853" r:id="rId112"/>
    <p:sldId id="420" r:id="rId113"/>
    <p:sldId id="361" r:id="rId114"/>
    <p:sldId id="324" r:id="rId115"/>
    <p:sldId id="865" r:id="rId116"/>
    <p:sldId id="872" r:id="rId117"/>
    <p:sldId id="854" r:id="rId118"/>
    <p:sldId id="868" r:id="rId119"/>
    <p:sldId id="292" r:id="rId120"/>
    <p:sldId id="293" r:id="rId121"/>
    <p:sldId id="790" r:id="rId122"/>
    <p:sldId id="294" r:id="rId123"/>
    <p:sldId id="799" r:id="rId124"/>
    <p:sldId id="797" r:id="rId125"/>
    <p:sldId id="322" r:id="rId126"/>
    <p:sldId id="290" r:id="rId127"/>
    <p:sldId id="873" r:id="rId128"/>
    <p:sldId id="874" r:id="rId129"/>
    <p:sldId id="875" r:id="rId13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00FF"/>
    <a:srgbClr val="3333FF"/>
    <a:srgbClr val="CC0000"/>
    <a:srgbClr val="8A4CFF"/>
    <a:srgbClr val="8A4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0" autoAdjust="0"/>
    <p:restoredTop sz="85823" autoAdjust="0"/>
  </p:normalViewPr>
  <p:slideViewPr>
    <p:cSldViewPr>
      <p:cViewPr varScale="1">
        <p:scale>
          <a:sx n="65" d="100"/>
          <a:sy n="65" d="100"/>
        </p:scale>
        <p:origin x="-149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7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4" Type="http://schemas.openxmlformats.org/officeDocument/2006/relationships/image" Target="../media/image119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4" Type="http://schemas.openxmlformats.org/officeDocument/2006/relationships/image" Target="../media/image126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w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wmf"/><Relationship Id="rId1" Type="http://schemas.openxmlformats.org/officeDocument/2006/relationships/image" Target="../media/image15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wmf"/><Relationship Id="rId1" Type="http://schemas.openxmlformats.org/officeDocument/2006/relationships/image" Target="../media/image162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emf"/><Relationship Id="rId2" Type="http://schemas.openxmlformats.org/officeDocument/2006/relationships/image" Target="../media/image165.emf"/><Relationship Id="rId1" Type="http://schemas.openxmlformats.org/officeDocument/2006/relationships/image" Target="../media/image164.emf"/><Relationship Id="rId5" Type="http://schemas.openxmlformats.org/officeDocument/2006/relationships/image" Target="../media/image168.wmf"/><Relationship Id="rId4" Type="http://schemas.openxmlformats.org/officeDocument/2006/relationships/image" Target="../media/image167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9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wmf"/><Relationship Id="rId2" Type="http://schemas.openxmlformats.org/officeDocument/2006/relationships/image" Target="../media/image171.emf"/><Relationship Id="rId1" Type="http://schemas.openxmlformats.org/officeDocument/2006/relationships/image" Target="../media/image170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6.w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wmf"/><Relationship Id="rId1" Type="http://schemas.openxmlformats.org/officeDocument/2006/relationships/image" Target="../media/image177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="" xmlns:a16="http://schemas.microsoft.com/office/drawing/2014/main" id="{A68CAB96-B574-4799-83BE-F96C48660E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7" name="Rectangle 3">
            <a:extLst>
              <a:ext uri="{FF2B5EF4-FFF2-40B4-BE49-F238E27FC236}">
                <a16:creationId xmlns="" xmlns:a16="http://schemas.microsoft.com/office/drawing/2014/main" id="{93934745-3316-4488-9ED2-319BE73B538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>
            <a:extLst>
              <a:ext uri="{FF2B5EF4-FFF2-40B4-BE49-F238E27FC236}">
                <a16:creationId xmlns="" xmlns:a16="http://schemas.microsoft.com/office/drawing/2014/main" id="{91E86ECB-473E-499B-BBE1-DF105603147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>
            <a:extLst>
              <a:ext uri="{FF2B5EF4-FFF2-40B4-BE49-F238E27FC236}">
                <a16:creationId xmlns="" xmlns:a16="http://schemas.microsoft.com/office/drawing/2014/main" id="{01A17538-55ED-491D-B850-BAC4A64B49B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="" xmlns:a16="http://schemas.microsoft.com/office/drawing/2014/main" id="{EC3D0308-6F63-4D60-8290-BAAA8790F2A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1" name="Rectangle 7">
            <a:extLst>
              <a:ext uri="{FF2B5EF4-FFF2-40B4-BE49-F238E27FC236}">
                <a16:creationId xmlns="" xmlns:a16="http://schemas.microsoft.com/office/drawing/2014/main" id="{C34B74C7-543D-4DD9-A256-61062FC035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7D2F0CE-F55E-4A3E-BD42-98CFA7FA9B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2844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="" xmlns:a16="http://schemas.microsoft.com/office/drawing/2014/main" id="{60C3BCB5-E388-4B07-881D-042E72341A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9E4101-C051-4B9A-BE00-4067AE6F80D9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  <p:sp>
        <p:nvSpPr>
          <p:cNvPr id="136195" name="Rectangle 2">
            <a:extLst>
              <a:ext uri="{FF2B5EF4-FFF2-40B4-BE49-F238E27FC236}">
                <a16:creationId xmlns="" xmlns:a16="http://schemas.microsoft.com/office/drawing/2014/main" id="{F519B921-3D76-4C5D-9BB0-FB4810DC6F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>
            <a:extLst>
              <a:ext uri="{FF2B5EF4-FFF2-40B4-BE49-F238E27FC236}">
                <a16:creationId xmlns="" xmlns:a16="http://schemas.microsoft.com/office/drawing/2014/main" id="{A888F23F-DC3D-4B2F-A905-DCEE044FA0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125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="" xmlns:a16="http://schemas.microsoft.com/office/drawing/2014/main" id="{ABE06066-0830-4ECF-B07F-2A64F116FC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F79D3A-7837-4FE5-93F6-941B8A1C0F5A}" type="slidenum">
              <a:rPr lang="ru-RU" altLang="ru-RU" smtClean="0"/>
              <a:pPr>
                <a:spcBef>
                  <a:spcPct val="0"/>
                </a:spcBef>
              </a:pPr>
              <a:t>38</a:t>
            </a:fld>
            <a:endParaRPr lang="ru-RU" altLang="ru-RU"/>
          </a:p>
        </p:txBody>
      </p:sp>
      <p:sp>
        <p:nvSpPr>
          <p:cNvPr id="37891" name="Rectangle 2">
            <a:extLst>
              <a:ext uri="{FF2B5EF4-FFF2-40B4-BE49-F238E27FC236}">
                <a16:creationId xmlns="" xmlns:a16="http://schemas.microsoft.com/office/drawing/2014/main" id="{A4783EAD-6CB7-42AA-8203-147BBD49FB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="" xmlns:a16="http://schemas.microsoft.com/office/drawing/2014/main" id="{EE0925A3-CF4C-4796-8C9F-654CB888BF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="" xmlns:a16="http://schemas.microsoft.com/office/drawing/2014/main" id="{F190C0FB-8C0A-48A4-A8CF-58F1B14198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B6F9A7-4E85-4BE4-A5FC-4D933954C08D}" type="slidenum">
              <a:rPr lang="ru-RU" altLang="ru-RU" smtClean="0"/>
              <a:pPr>
                <a:spcBef>
                  <a:spcPct val="0"/>
                </a:spcBef>
              </a:pPr>
              <a:t>41</a:t>
            </a:fld>
            <a:endParaRPr lang="ru-RU" altLang="ru-RU"/>
          </a:p>
        </p:txBody>
      </p:sp>
      <p:sp>
        <p:nvSpPr>
          <p:cNvPr id="41987" name="Rectangle 2">
            <a:extLst>
              <a:ext uri="{FF2B5EF4-FFF2-40B4-BE49-F238E27FC236}">
                <a16:creationId xmlns="" xmlns:a16="http://schemas.microsoft.com/office/drawing/2014/main" id="{8D6DC60B-3F99-49C9-BFA8-685E44C193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="" xmlns:a16="http://schemas.microsoft.com/office/drawing/2014/main" id="{3A476B36-3E64-41DB-9310-52E13690F4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="" xmlns:a16="http://schemas.microsoft.com/office/drawing/2014/main" id="{2043F31A-410A-49FB-9B83-540E599950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35805D-3A1B-473F-B04A-09B7EB67A54C}" type="slidenum">
              <a:rPr lang="ru-RU" altLang="ru-RU" smtClean="0"/>
              <a:pPr>
                <a:spcBef>
                  <a:spcPct val="0"/>
                </a:spcBef>
              </a:pPr>
              <a:t>43</a:t>
            </a:fld>
            <a:endParaRPr lang="ru-RU" altLang="ru-RU"/>
          </a:p>
        </p:txBody>
      </p:sp>
      <p:sp>
        <p:nvSpPr>
          <p:cNvPr id="45059" name="Rectangle 2">
            <a:extLst>
              <a:ext uri="{FF2B5EF4-FFF2-40B4-BE49-F238E27FC236}">
                <a16:creationId xmlns="" xmlns:a16="http://schemas.microsoft.com/office/drawing/2014/main" id="{398D7C41-7C9C-4A5A-84C9-7C0ABB620C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="" xmlns:a16="http://schemas.microsoft.com/office/drawing/2014/main" id="{F92A11BA-81E1-4529-A0A3-4880402031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2F0CE-F55E-4A3E-BD42-98CFA7FA9BB2}" type="slidenum">
              <a:rPr lang="ru-RU" altLang="ru-RU" smtClean="0"/>
              <a:pPr>
                <a:defRPr/>
              </a:pPr>
              <a:t>57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0279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="" xmlns:a16="http://schemas.microsoft.com/office/drawing/2014/main" id="{8A74C98F-6657-426D-990F-A3629FF518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17F625-94E7-4360-866B-E21CD38D74AE}" type="slidenum">
              <a:rPr lang="ru-RU" altLang="ru-RU" smtClean="0"/>
              <a:pPr>
                <a:spcBef>
                  <a:spcPct val="0"/>
                </a:spcBef>
              </a:pPr>
              <a:t>59</a:t>
            </a:fld>
            <a:endParaRPr lang="ru-RU" altLang="ru-RU"/>
          </a:p>
        </p:txBody>
      </p:sp>
      <p:sp>
        <p:nvSpPr>
          <p:cNvPr id="59395" name="Rectangle 2">
            <a:extLst>
              <a:ext uri="{FF2B5EF4-FFF2-40B4-BE49-F238E27FC236}">
                <a16:creationId xmlns="" xmlns:a16="http://schemas.microsoft.com/office/drawing/2014/main" id="{3298661B-BCC4-4A8A-A1EB-A9B6F2C319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="" xmlns:a16="http://schemas.microsoft.com/office/drawing/2014/main" id="{3A571076-A856-43E0-BD4D-457DF078D7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="" xmlns:a16="http://schemas.microsoft.com/office/drawing/2014/main" id="{F74BDA13-2D94-46FC-BF66-6181BBCCB2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50BC1F-30E8-4668-A8F8-BF588123EF1C}" type="slidenum">
              <a:rPr lang="ru-RU" altLang="ru-RU" smtClean="0"/>
              <a:pPr>
                <a:spcBef>
                  <a:spcPct val="0"/>
                </a:spcBef>
              </a:pPr>
              <a:t>67</a:t>
            </a:fld>
            <a:endParaRPr lang="ru-RU" altLang="ru-RU"/>
          </a:p>
        </p:txBody>
      </p:sp>
      <p:sp>
        <p:nvSpPr>
          <p:cNvPr id="67587" name="Rectangle 2">
            <a:extLst>
              <a:ext uri="{FF2B5EF4-FFF2-40B4-BE49-F238E27FC236}">
                <a16:creationId xmlns="" xmlns:a16="http://schemas.microsoft.com/office/drawing/2014/main" id="{15D0B985-CC3C-49C7-81DB-43CA298F7C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="" xmlns:a16="http://schemas.microsoft.com/office/drawing/2014/main" id="{5561D7E8-DD39-4673-B1AB-55E4FCAD02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="" xmlns:a16="http://schemas.microsoft.com/office/drawing/2014/main" id="{E4633C61-8C2A-4155-9B2B-ED84AD8E9A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E7749E-7D2B-4474-973E-B1BEA4C0458A}" type="slidenum">
              <a:rPr lang="ru-RU" altLang="ru-RU" smtClean="0"/>
              <a:pPr>
                <a:spcBef>
                  <a:spcPct val="0"/>
                </a:spcBef>
              </a:pPr>
              <a:t>81</a:t>
            </a:fld>
            <a:endParaRPr lang="ru-RU" altLang="ru-RU"/>
          </a:p>
        </p:txBody>
      </p:sp>
      <p:sp>
        <p:nvSpPr>
          <p:cNvPr id="75779" name="Rectangle 2">
            <a:extLst>
              <a:ext uri="{FF2B5EF4-FFF2-40B4-BE49-F238E27FC236}">
                <a16:creationId xmlns="" xmlns:a16="http://schemas.microsoft.com/office/drawing/2014/main" id="{6BC962CE-D70B-4336-A5CA-B863E22AC0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="" xmlns:a16="http://schemas.microsoft.com/office/drawing/2014/main" id="{BFE4851D-10E1-49CC-9FCC-561A60A67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="" xmlns:a16="http://schemas.microsoft.com/office/drawing/2014/main" id="{97DA817E-8385-4728-B6EF-BB8920D491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F52969-645C-4D7C-9635-12E24E83AA3B}" type="slidenum">
              <a:rPr lang="ru-RU" altLang="ru-RU" smtClean="0"/>
              <a:pPr>
                <a:spcBef>
                  <a:spcPct val="0"/>
                </a:spcBef>
              </a:pPr>
              <a:t>110</a:t>
            </a:fld>
            <a:endParaRPr lang="ru-RU" altLang="ru-RU"/>
          </a:p>
        </p:txBody>
      </p:sp>
      <p:sp>
        <p:nvSpPr>
          <p:cNvPr id="107523" name="Rectangle 2">
            <a:extLst>
              <a:ext uri="{FF2B5EF4-FFF2-40B4-BE49-F238E27FC236}">
                <a16:creationId xmlns="" xmlns:a16="http://schemas.microsoft.com/office/drawing/2014/main" id="{F9C83E64-5F43-4A34-9D88-61EB57387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="" xmlns:a16="http://schemas.microsoft.com/office/drawing/2014/main" id="{BFFC3484-1BF3-4410-BB71-512343E74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="" xmlns:a16="http://schemas.microsoft.com/office/drawing/2014/main" id="{009894CC-E380-44B9-93C3-29A48BD578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8FD1FD-4A7D-4D59-B12C-E29D188B97CC}" type="slidenum">
              <a:rPr lang="ru-RU" altLang="ru-RU" smtClean="0"/>
              <a:pPr>
                <a:spcBef>
                  <a:spcPct val="0"/>
                </a:spcBef>
              </a:pPr>
              <a:t>119</a:t>
            </a:fld>
            <a:endParaRPr lang="ru-RU" altLang="ru-RU"/>
          </a:p>
        </p:txBody>
      </p:sp>
      <p:sp>
        <p:nvSpPr>
          <p:cNvPr id="122883" name="Rectangle 2">
            <a:extLst>
              <a:ext uri="{FF2B5EF4-FFF2-40B4-BE49-F238E27FC236}">
                <a16:creationId xmlns="" xmlns:a16="http://schemas.microsoft.com/office/drawing/2014/main" id="{835317C9-2DA0-4AC0-91FC-AE6B324B6B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>
            <a:extLst>
              <a:ext uri="{FF2B5EF4-FFF2-40B4-BE49-F238E27FC236}">
                <a16:creationId xmlns="" xmlns:a16="http://schemas.microsoft.com/office/drawing/2014/main" id="{8F833662-BA97-4169-A823-0DD5B8AE0E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="" xmlns:a16="http://schemas.microsoft.com/office/drawing/2014/main" id="{1B13CE07-EC63-40E7-9370-86ED92DCD7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96D97D-2671-4CB0-93EA-AEB948DF0F9C}" type="slidenum">
              <a:rPr lang="ru-RU" altLang="ru-RU" smtClean="0"/>
              <a:pPr>
                <a:spcBef>
                  <a:spcPct val="0"/>
                </a:spcBef>
              </a:pPr>
              <a:t>120</a:t>
            </a:fld>
            <a:endParaRPr lang="ru-RU" altLang="ru-RU"/>
          </a:p>
        </p:txBody>
      </p:sp>
      <p:sp>
        <p:nvSpPr>
          <p:cNvPr id="124931" name="Rectangle 2">
            <a:extLst>
              <a:ext uri="{FF2B5EF4-FFF2-40B4-BE49-F238E27FC236}">
                <a16:creationId xmlns="" xmlns:a16="http://schemas.microsoft.com/office/drawing/2014/main" id="{74B4C63B-A4D8-4912-A0E3-FE203DF914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>
            <a:extLst>
              <a:ext uri="{FF2B5EF4-FFF2-40B4-BE49-F238E27FC236}">
                <a16:creationId xmlns="" xmlns:a16="http://schemas.microsoft.com/office/drawing/2014/main" id="{7E1376CC-52D5-4883-8E3E-AB503B2CA2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="" xmlns:a16="http://schemas.microsoft.com/office/drawing/2014/main" id="{C1E579DE-95C1-4EA2-893F-12FA581975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00D119-1B2A-46C2-824A-71AED7DC00CA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="" xmlns:a16="http://schemas.microsoft.com/office/drawing/2014/main" id="{55318848-C4B5-47C8-84B7-6CA6BE625C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="" xmlns:a16="http://schemas.microsoft.com/office/drawing/2014/main" id="{DE3C0191-8CE3-45B1-925D-8836CF4FAD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2F0CE-F55E-4A3E-BD42-98CFA7FA9BB2}" type="slidenum">
              <a:rPr lang="ru-RU" altLang="ru-RU" smtClean="0"/>
              <a:pPr>
                <a:defRPr/>
              </a:pPr>
              <a:t>121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8003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="" xmlns:a16="http://schemas.microsoft.com/office/drawing/2014/main" id="{3CB4C0BB-C526-459B-89D7-DF2F1C9D73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7CA35A-F392-4DDF-BEB7-5B7B390D4399}" type="slidenum">
              <a:rPr lang="ru-RU" altLang="ru-RU" smtClean="0"/>
              <a:pPr>
                <a:spcBef>
                  <a:spcPct val="0"/>
                </a:spcBef>
              </a:pPr>
              <a:t>122</a:t>
            </a:fld>
            <a:endParaRPr lang="ru-RU" altLang="ru-RU"/>
          </a:p>
        </p:txBody>
      </p:sp>
      <p:sp>
        <p:nvSpPr>
          <p:cNvPr id="126979" name="Rectangle 2">
            <a:extLst>
              <a:ext uri="{FF2B5EF4-FFF2-40B4-BE49-F238E27FC236}">
                <a16:creationId xmlns="" xmlns:a16="http://schemas.microsoft.com/office/drawing/2014/main" id="{19F676FB-6959-4912-9D9A-F793EAE6E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="" xmlns:a16="http://schemas.microsoft.com/office/drawing/2014/main" id="{C284014B-7611-44C2-9ADF-EE880F411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="" xmlns:a16="http://schemas.microsoft.com/office/drawing/2014/main" id="{63C9A4C4-9C40-4074-92E1-7BD79BAF24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EA7AE3-B343-4C1C-B777-19161DA60E9A}" type="slidenum">
              <a:rPr lang="ru-RU" altLang="ru-RU" smtClean="0"/>
              <a:pPr>
                <a:spcBef>
                  <a:spcPct val="0"/>
                </a:spcBef>
              </a:pPr>
              <a:t>126</a:t>
            </a:fld>
            <a:endParaRPr lang="ru-RU" altLang="ru-RU"/>
          </a:p>
        </p:txBody>
      </p:sp>
      <p:sp>
        <p:nvSpPr>
          <p:cNvPr id="130051" name="Rectangle 2">
            <a:extLst>
              <a:ext uri="{FF2B5EF4-FFF2-40B4-BE49-F238E27FC236}">
                <a16:creationId xmlns="" xmlns:a16="http://schemas.microsoft.com/office/drawing/2014/main" id="{2B4F6239-DE75-4DA2-ABFD-56ED88E0C2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>
            <a:extLst>
              <a:ext uri="{FF2B5EF4-FFF2-40B4-BE49-F238E27FC236}">
                <a16:creationId xmlns="" xmlns:a16="http://schemas.microsoft.com/office/drawing/2014/main" id="{386D73AA-1EED-475B-8D76-CCA89A1A56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="" xmlns:a16="http://schemas.microsoft.com/office/drawing/2014/main" id="{D33EF871-FC68-46C4-B232-23344084BD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C2541D-270A-4077-A859-B2C73DD0C979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  <p:sp>
        <p:nvSpPr>
          <p:cNvPr id="8195" name="Rectangle 2">
            <a:extLst>
              <a:ext uri="{FF2B5EF4-FFF2-40B4-BE49-F238E27FC236}">
                <a16:creationId xmlns="" xmlns:a16="http://schemas.microsoft.com/office/drawing/2014/main" id="{92935CD7-B0ED-45D8-8563-E982753C6F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="" xmlns:a16="http://schemas.microsoft.com/office/drawing/2014/main" id="{39BECC24-8306-4E6D-83A2-72748A88A5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="" xmlns:a16="http://schemas.microsoft.com/office/drawing/2014/main" id="{9DCFDA29-5C2D-47AA-B529-7D283F29D9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4A95F3-4702-4245-8689-E956EF1CA4C9}" type="slidenum">
              <a:rPr lang="ru-RU" altLang="ru-RU" smtClean="0"/>
              <a:pPr>
                <a:spcBef>
                  <a:spcPct val="0"/>
                </a:spcBef>
              </a:pPr>
              <a:t>10</a:t>
            </a:fld>
            <a:endParaRPr lang="ru-RU" altLang="ru-RU"/>
          </a:p>
        </p:txBody>
      </p:sp>
      <p:sp>
        <p:nvSpPr>
          <p:cNvPr id="10243" name="Rectangle 2">
            <a:extLst>
              <a:ext uri="{FF2B5EF4-FFF2-40B4-BE49-F238E27FC236}">
                <a16:creationId xmlns="" xmlns:a16="http://schemas.microsoft.com/office/drawing/2014/main" id="{0C8C1E54-CC14-4392-B27A-EAE2D01308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="" xmlns:a16="http://schemas.microsoft.com/office/drawing/2014/main" id="{7E3B69BB-D113-407E-9778-20DA7F1A8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D2F0CE-F55E-4A3E-BD42-98CFA7FA9BB2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9986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D2F0CE-F55E-4A3E-BD42-98CFA7FA9BB2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4321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D2F0CE-F55E-4A3E-BD42-98CFA7FA9BB2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9992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="" xmlns:a16="http://schemas.microsoft.com/office/drawing/2014/main" id="{4926E5DF-F461-4A4C-A7C3-852998B00D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D06C43-A6FD-4038-9AF6-D756A9893E5B}" type="slidenum">
              <a:rPr lang="ru-RU" altLang="ru-RU" smtClean="0"/>
              <a:pPr>
                <a:spcBef>
                  <a:spcPct val="0"/>
                </a:spcBef>
              </a:pPr>
              <a:t>36</a:t>
            </a:fld>
            <a:endParaRPr lang="ru-RU" altLang="ru-RU"/>
          </a:p>
        </p:txBody>
      </p:sp>
      <p:sp>
        <p:nvSpPr>
          <p:cNvPr id="35843" name="Rectangle 2">
            <a:extLst>
              <a:ext uri="{FF2B5EF4-FFF2-40B4-BE49-F238E27FC236}">
                <a16:creationId xmlns="" xmlns:a16="http://schemas.microsoft.com/office/drawing/2014/main" id="{32D06D1F-BB52-44B6-A8FF-D8C7328FE3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="" xmlns:a16="http://schemas.microsoft.com/office/drawing/2014/main" id="{FE1F6098-5F5E-4A81-B413-F0B4E7104A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2F0CE-F55E-4A3E-BD42-98CFA7FA9BB2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201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0149B46-4D4A-4856-A9EE-60ECDE0D44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8C8A1FB-C7DA-48EA-AC57-89392E8F17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E34DDE8-A48E-4640-8117-33BDC5209C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CF66E-ADEB-4563-963C-CB8C97D1E4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9226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0BAF111-137C-4C16-88D1-B62A4609B6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46856F3-BB22-4034-89F4-3E120A6DF5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2CAA386-85ED-448C-8C7A-17AFB1B398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0C4AB-4763-4BFF-98F0-E9E9908AA3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070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DAB8FA8-2537-4108-95F2-0DBE5385D8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5EFF395-1508-4E51-A7A1-9E768A3B4E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C9A4354-1E26-4681-952E-2982110348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3026-7B0C-4BB7-B4F9-8E3B6BA815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813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67A5CD2-6311-4434-AC20-CF1097B544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A57C063-1285-46A8-9C29-2C7802BA72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F745FD0-C802-4F4E-8D34-48AE5DA5A8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8F951-5A49-45F7-83D8-E095FA685F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157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7D8F0BF-74D7-405B-9E45-C63E3A3E0D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79DA06D-45DF-4717-B6E6-71F0F3758D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E344EA1-4E1F-4A35-A6E6-CB44E34F5F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90852-2A4A-4198-BEFB-464BEC5D07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628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9CE6EA3-FF5A-4018-A4B0-C8D67FFFF9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90C11BC-2135-4058-B29C-3E7965856D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F40E320-91B2-4698-BC01-3C2A1B18E8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1212B-565D-4103-8D10-8343E1294E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423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B5652758-7241-4249-B7B0-F562B2AD66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40A35C1F-515C-4F06-9CE7-2A2216534D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BCEE32D6-BD61-4648-9EFF-A6A61344C7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ED3FE-1F5C-418D-8FCB-9D8D048D1F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722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C9656D5C-8ADF-44B9-991A-1577E4D2E3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4BE8E9A5-D04B-45A3-8BD1-CDAF36C290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C191B994-928A-46A6-A3E3-11D25811FE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84F64-6ED9-470C-AA5C-3B117DA1B3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771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10F2448F-890C-41C7-A8E5-C8D5A2639C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F55124FD-A255-49A1-9CE7-801388E0F6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728E5D7-BEBF-4EAF-BE8C-98828C77E9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0DF05-29BA-4967-8BDB-78A2717767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8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5EA6360-777C-4177-817A-780D900191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5D28327-D245-4F52-88B2-60172F3F48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47E62CD-7D18-4D88-8546-AC40E222DE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A78D2-CC42-4408-874B-B966A5CCD0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138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94CD462-65E3-437E-BB22-804F0E837C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107CE56-D4CD-40C6-AAFB-C25AA38320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815099C-7154-4E60-8DCD-0DDF62BC0D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24753-BF56-4250-90FF-7A45340820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925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085A52BC-E030-48C3-BE8C-B39F98F86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DEBA2DBA-592A-407A-A8D4-E267719A31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D8B4C979-3A54-4EB2-8E52-36C81AD2F4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152C51B7-DB78-42F4-97F5-E4E7DE0126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80F0ABE5-17AB-4B27-B2B3-DB9A8A0C83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740E0DA-A199-4049-B790-123FC732D6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6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4.wm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58.png"/><Relationship Id="rId5" Type="http://schemas.openxmlformats.org/officeDocument/2006/relationships/image" Target="../media/image157.wmf"/><Relationship Id="rId4" Type="http://schemas.openxmlformats.org/officeDocument/2006/relationships/oleObject" Target="../embeddings/oleObject96.bin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60.w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159.w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161.wmf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63.w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162.wmf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emf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12" Type="http://schemas.openxmlformats.org/officeDocument/2006/relationships/image" Target="../media/image1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65.emf"/><Relationship Id="rId11" Type="http://schemas.openxmlformats.org/officeDocument/2006/relationships/oleObject" Target="../embeddings/oleObject106.bin"/><Relationship Id="rId5" Type="http://schemas.openxmlformats.org/officeDocument/2006/relationships/oleObject" Target="../embeddings/oleObject103.bin"/><Relationship Id="rId10" Type="http://schemas.openxmlformats.org/officeDocument/2006/relationships/image" Target="../media/image167.emf"/><Relationship Id="rId4" Type="http://schemas.openxmlformats.org/officeDocument/2006/relationships/image" Target="../media/image164.emf"/><Relationship Id="rId9" Type="http://schemas.openxmlformats.org/officeDocument/2006/relationships/oleObject" Target="../embeddings/oleObject105.bin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169.wmf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wmf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71.e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170.wmf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30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9.wmf"/><Relationship Id="rId4" Type="http://schemas.openxmlformats.org/officeDocument/2006/relationships/image" Target="../media/image31.png"/><Relationship Id="rId9" Type="http://schemas.openxmlformats.org/officeDocument/2006/relationships/oleObject" Target="../embeddings/oleObject14.bin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176.wmf"/><Relationship Id="rId4" Type="http://schemas.openxmlformats.org/officeDocument/2006/relationships/oleObject" Target="../embeddings/oleObject111.bin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7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113.bin"/><Relationship Id="rId5" Type="http://schemas.openxmlformats.org/officeDocument/2006/relationships/image" Target="../media/image177.wmf"/><Relationship Id="rId4" Type="http://schemas.openxmlformats.org/officeDocument/2006/relationships/oleObject" Target="../embeddings/oleObject112.bin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0%D0%B4%D0%BC%D0%B8%D0%B9" TargetMode="External"/><Relationship Id="rId7" Type="http://schemas.openxmlformats.org/officeDocument/2006/relationships/hyperlink" Target="https://ru.wikipedia.org/wiki/%D0%9A%D1%80%D0%B5%D0%BC%D0%BD%D0%B8%D0%B9" TargetMode="External"/><Relationship Id="rId2" Type="http://schemas.openxmlformats.org/officeDocument/2006/relationships/hyperlink" Target="https://ru.wikipedia.org/wiki/%D0%90%D0%BB%D1%8E%D0%BC%D0%B8%D0%BD%D0%B8%D0%B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6%D0%B5%D0%BB%D0%B5%D0%B7%D0%BE" TargetMode="External"/><Relationship Id="rId5" Type="http://schemas.openxmlformats.org/officeDocument/2006/relationships/hyperlink" Target="https://ru.wikipedia.org/wiki/%D0%97%D0%BE%D0%BB%D0%BE%D1%82%D0%BE" TargetMode="External"/><Relationship Id="rId4" Type="http://schemas.openxmlformats.org/officeDocument/2006/relationships/hyperlink" Target="https://ru.wikipedia.org/wiki/%D0%A5%D1%80%D0%BE%D0%BC" TargetMode="Externa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4" Type="http://schemas.openxmlformats.org/officeDocument/2006/relationships/image" Target="../media/image18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42.png"/><Relationship Id="rId4" Type="http://schemas.openxmlformats.org/officeDocument/2006/relationships/image" Target="../media/image38.wmf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7.png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5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28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7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31.bin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9.wmf"/><Relationship Id="rId9" Type="http://schemas.openxmlformats.org/officeDocument/2006/relationships/image" Target="../media/image6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6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6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7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78.jpeg"/><Relationship Id="rId9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81.png"/><Relationship Id="rId4" Type="http://schemas.openxmlformats.org/officeDocument/2006/relationships/image" Target="../media/image8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5.wmf"/><Relationship Id="rId4" Type="http://schemas.openxmlformats.org/officeDocument/2006/relationships/image" Target="../media/image6.jpeg"/><Relationship Id="rId9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8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47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87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84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image" Target="../media/image89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13" Type="http://schemas.openxmlformats.org/officeDocument/2006/relationships/image" Target="../media/image91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95.jpeg"/><Relationship Id="rId12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4.jpeg"/><Relationship Id="rId11" Type="http://schemas.openxmlformats.org/officeDocument/2006/relationships/image" Target="../media/image90.wmf"/><Relationship Id="rId5" Type="http://schemas.openxmlformats.org/officeDocument/2006/relationships/image" Target="../media/image93.jpeg"/><Relationship Id="rId10" Type="http://schemas.openxmlformats.org/officeDocument/2006/relationships/oleObject" Target="../embeddings/oleObject53.bin"/><Relationship Id="rId4" Type="http://schemas.openxmlformats.org/officeDocument/2006/relationships/image" Target="../media/image92.jpeg"/><Relationship Id="rId9" Type="http://schemas.openxmlformats.org/officeDocument/2006/relationships/image" Target="../media/image9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9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99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7" Type="http://schemas.openxmlformats.org/officeDocument/2006/relationships/image" Target="../media/image10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101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7" Type="http://schemas.openxmlformats.org/officeDocument/2006/relationships/image" Target="../media/image10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104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06.png"/><Relationship Id="rId4" Type="http://schemas.openxmlformats.org/officeDocument/2006/relationships/image" Target="../media/image107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108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66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114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119.wmf"/><Relationship Id="rId5" Type="http://schemas.openxmlformats.org/officeDocument/2006/relationships/image" Target="../media/image116.wmf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70.bin"/><Relationship Id="rId9" Type="http://schemas.openxmlformats.org/officeDocument/2006/relationships/image" Target="../media/image118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21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120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22.wmf"/><Relationship Id="rId4" Type="http://schemas.openxmlformats.org/officeDocument/2006/relationships/oleObject" Target="../embeddings/oleObject7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24.wmf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126.wmf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80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28.w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127.w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130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131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132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133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34.wmf"/><Relationship Id="rId4" Type="http://schemas.openxmlformats.org/officeDocument/2006/relationships/oleObject" Target="../embeddings/oleObject88.bin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13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7" Type="http://schemas.openxmlformats.org/officeDocument/2006/relationships/image" Target="../media/image1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91.bin"/><Relationship Id="rId5" Type="http://schemas.openxmlformats.org/officeDocument/2006/relationships/image" Target="../media/image137.wmf"/><Relationship Id="rId4" Type="http://schemas.openxmlformats.org/officeDocument/2006/relationships/oleObject" Target="../embeddings/oleObject90.bin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3" Type="http://schemas.openxmlformats.org/officeDocument/2006/relationships/image" Target="../media/image143.png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40.wmf"/><Relationship Id="rId5" Type="http://schemas.openxmlformats.org/officeDocument/2006/relationships/oleObject" Target="../embeddings/oleObject92.bin"/><Relationship Id="rId10" Type="http://schemas.openxmlformats.org/officeDocument/2006/relationships/image" Target="../media/image142.wmf"/><Relationship Id="rId4" Type="http://schemas.openxmlformats.org/officeDocument/2006/relationships/image" Target="../media/image144.png"/><Relationship Id="rId9" Type="http://schemas.openxmlformats.org/officeDocument/2006/relationships/oleObject" Target="../embeddings/oleObject94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145.wmf"/><Relationship Id="rId4" Type="http://schemas.openxmlformats.org/officeDocument/2006/relationships/oleObject" Target="../embeddings/oleObject95.bin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wmf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404968-161F-4E88-A9F1-FEBBC07BF2A2}"/>
              </a:ext>
            </a:extLst>
          </p:cNvPr>
          <p:cNvSpPr txBox="1"/>
          <p:nvPr/>
        </p:nvSpPr>
        <p:spPr>
          <a:xfrm>
            <a:off x="0" y="714544"/>
            <a:ext cx="9144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0" b="1" dirty="0">
                <a:latin typeface="Arial" panose="020B0604020202020204" pitchFamily="34" charset="0"/>
                <a:cs typeface="Arial" panose="020B0604020202020204" pitchFamily="34" charset="0"/>
              </a:rPr>
              <a:t>Глава 6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="" xmlns:a16="http://schemas.microsoft.com/office/drawing/2014/main" id="{047556D4-708C-4B88-92E7-6D90DC2BB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78" y="1844824"/>
            <a:ext cx="9144000" cy="34163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 dirty="0">
                <a:solidFill>
                  <a:srgbClr val="3333FF"/>
                </a:solidFill>
              </a:rPr>
              <a:t>ОСНОВЫ ТЕОРИИ РАССЕЯНИЕ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 dirty="0">
                <a:solidFill>
                  <a:srgbClr val="3333FF"/>
                </a:solidFill>
              </a:rPr>
              <a:t>В НЕУПОРЯДОЧЕННЫХ СРЕДАХ </a:t>
            </a:r>
          </a:p>
        </p:txBody>
      </p:sp>
      <p:pic>
        <p:nvPicPr>
          <p:cNvPr id="178178" name="Picture 2" descr="O:\Аспирантура ИФТТ РАН 2022-2023\Учебный Год 23-24\К лециям\Figs\Эмблема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7" y="6139196"/>
            <a:ext cx="3078163" cy="7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49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3">
            <a:extLst>
              <a:ext uri="{FF2B5EF4-FFF2-40B4-BE49-F238E27FC236}">
                <a16:creationId xmlns="" xmlns:a16="http://schemas.microsoft.com/office/drawing/2014/main" id="{3E5F5588-2CA3-4217-9B9D-2D25D079F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45125"/>
            <a:ext cx="9144000" cy="1223963"/>
          </a:xfrm>
          <a:prstGeom prst="rect">
            <a:avLst/>
          </a:prstGeom>
          <a:solidFill>
            <a:schemeClr val="accent1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098" name="Rectangle 4">
            <a:extLst>
              <a:ext uri="{FF2B5EF4-FFF2-40B4-BE49-F238E27FC236}">
                <a16:creationId xmlns="" xmlns:a16="http://schemas.microsoft.com/office/drawing/2014/main" id="{81E8390F-E61D-44AE-B3FB-7A52F1AB9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2513"/>
            <a:ext cx="9144000" cy="1511300"/>
          </a:xfrm>
          <a:prstGeom prst="rect">
            <a:avLst/>
          </a:prstGeom>
          <a:noFill/>
          <a:ln w="5715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3333FF"/>
              </a:solidFill>
            </a:endParaRPr>
          </a:p>
        </p:txBody>
      </p:sp>
      <p:graphicFrame>
        <p:nvGraphicFramePr>
          <p:cNvPr id="4099" name="Object 5">
            <a:extLst>
              <a:ext uri="{FF2B5EF4-FFF2-40B4-BE49-F238E27FC236}">
                <a16:creationId xmlns="" xmlns:a16="http://schemas.microsoft.com/office/drawing/2014/main" id="{BF9DAF62-07A9-4A0A-966C-593ADAAE25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875" y="1125538"/>
          <a:ext cx="8858250" cy="133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4" name="Equation" r:id="rId4" imgW="3708400" imgH="457200" progId="Equation.DSMT4">
                  <p:embed/>
                </p:oleObj>
              </mc:Choice>
              <mc:Fallback>
                <p:oleObj name="Equation" r:id="rId4" imgW="37084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125538"/>
                        <a:ext cx="8858250" cy="1331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>
            <a:extLst>
              <a:ext uri="{FF2B5EF4-FFF2-40B4-BE49-F238E27FC236}">
                <a16:creationId xmlns="" xmlns:a16="http://schemas.microsoft.com/office/drawing/2014/main" id="{A9528B73-64D3-4148-AF8E-53DC986213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844800"/>
          <a:ext cx="6759575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5" name="Equation" r:id="rId6" imgW="2857500" imgH="508000" progId="Equation.DSMT4">
                  <p:embed/>
                </p:oleObj>
              </mc:Choice>
              <mc:Fallback>
                <p:oleObj name="Equation" r:id="rId6" imgW="2857500" imgH="508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44800"/>
                        <a:ext cx="6759575" cy="1211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7">
            <a:extLst>
              <a:ext uri="{FF2B5EF4-FFF2-40B4-BE49-F238E27FC236}">
                <a16:creationId xmlns="" xmlns:a16="http://schemas.microsoft.com/office/drawing/2014/main" id="{4AAE2A9B-D317-474E-A203-150105CEFF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363" y="4292600"/>
          <a:ext cx="40608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6" name="Equation" r:id="rId8" imgW="1841500" imgH="431800" progId="Equation.DSMT4">
                  <p:embed/>
                </p:oleObj>
              </mc:Choice>
              <mc:Fallback>
                <p:oleObj name="Equation" r:id="rId8" imgW="1841500" imgH="431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4292600"/>
                        <a:ext cx="4060825" cy="952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8">
            <a:extLst>
              <a:ext uri="{FF2B5EF4-FFF2-40B4-BE49-F238E27FC236}">
                <a16:creationId xmlns="" xmlns:a16="http://schemas.microsoft.com/office/drawing/2014/main" id="{F73EDE17-D66C-46DC-91AD-7EF832404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38"/>
            <a:ext cx="9144000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3333FF"/>
                </a:solidFill>
              </a:rPr>
              <a:t>Интенсивность дифракционных линий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3333FF"/>
                </a:solidFill>
              </a:rPr>
              <a:t>для сложной решетки с базисом</a:t>
            </a:r>
          </a:p>
        </p:txBody>
      </p:sp>
      <p:graphicFrame>
        <p:nvGraphicFramePr>
          <p:cNvPr id="4103" name="Object 9">
            <a:extLst>
              <a:ext uri="{FF2B5EF4-FFF2-40B4-BE49-F238E27FC236}">
                <a16:creationId xmlns="" xmlns:a16="http://schemas.microsoft.com/office/drawing/2014/main" id="{893F2838-5685-4E71-AA30-11B8763343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875" y="5548313"/>
          <a:ext cx="3960813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7" name="Equation" r:id="rId10" imgW="1638300" imgH="419100" progId="Equation.DSMT4">
                  <p:embed/>
                </p:oleObj>
              </mc:Choice>
              <mc:Fallback>
                <p:oleObj name="Equation" r:id="rId10" imgW="1638300" imgH="419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5548313"/>
                        <a:ext cx="3960813" cy="1012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Text Box 10">
            <a:extLst>
              <a:ext uri="{FF2B5EF4-FFF2-40B4-BE49-F238E27FC236}">
                <a16:creationId xmlns="" xmlns:a16="http://schemas.microsoft.com/office/drawing/2014/main" id="{9A1D363A-1AD6-4948-AF0D-F6D07B55E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038" y="2738438"/>
            <a:ext cx="2239962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- Функция Лауэ</a:t>
            </a:r>
          </a:p>
        </p:txBody>
      </p:sp>
      <p:sp>
        <p:nvSpPr>
          <p:cNvPr id="4105" name="Text Box 11">
            <a:extLst>
              <a:ext uri="{FF2B5EF4-FFF2-40B4-BE49-F238E27FC236}">
                <a16:creationId xmlns="" xmlns:a16="http://schemas.microsoft.com/office/drawing/2014/main" id="{1FDF0246-9043-4711-B870-727C0C4D4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5838" y="4648200"/>
            <a:ext cx="30845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3333FF"/>
                </a:solidFill>
              </a:rPr>
              <a:t> Структурная амплитуда</a:t>
            </a:r>
          </a:p>
        </p:txBody>
      </p:sp>
      <p:sp>
        <p:nvSpPr>
          <p:cNvPr id="4106" name="Text Box 12">
            <a:extLst>
              <a:ext uri="{FF2B5EF4-FFF2-40B4-BE49-F238E27FC236}">
                <a16:creationId xmlns="" xmlns:a16="http://schemas.microsoft.com/office/drawing/2014/main" id="{84D15E14-D0AC-4281-972F-1D23436CC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613" y="5732463"/>
            <a:ext cx="4608512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C0000"/>
                </a:solidFill>
              </a:rPr>
              <a:t>распределения электронной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C0000"/>
                </a:solidFill>
              </a:rPr>
              <a:t>плотности в элементарной ячейке</a:t>
            </a:r>
          </a:p>
        </p:txBody>
      </p:sp>
      <p:graphicFrame>
        <p:nvGraphicFramePr>
          <p:cNvPr id="4107" name="Object 13">
            <a:extLst>
              <a:ext uri="{FF2B5EF4-FFF2-40B4-BE49-F238E27FC236}">
                <a16:creationId xmlns="" xmlns:a16="http://schemas.microsoft.com/office/drawing/2014/main" id="{A86DFF06-D29E-451F-B731-F41E5BCC19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92950" y="3117850"/>
          <a:ext cx="1871663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8" name="Equation" r:id="rId12" imgW="1447800" imgH="736600" progId="Equation.DSMT4">
                  <p:embed/>
                </p:oleObj>
              </mc:Choice>
              <mc:Fallback>
                <p:oleObj name="Equation" r:id="rId12" imgW="1447800" imgH="736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3117850"/>
                        <a:ext cx="1871663" cy="954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 animBg="1"/>
      <p:bldP spid="4098" grpId="0" animBg="1"/>
      <p:bldP spid="4102" grpId="0" animBg="1"/>
      <p:bldP spid="4104" grpId="0" animBg="1"/>
      <p:bldP spid="4105" grpId="0" animBg="1"/>
      <p:bldP spid="4106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5CB8F35-250A-42C0-A4AB-F4385F49F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27138"/>
            <a:ext cx="9144000" cy="3786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CC0000"/>
                </a:solidFill>
              </a:rPr>
              <a:t>1. Дифракция нейтронов является по существу единственным методом определения положения атомов водорода и других легких элементов в кристаллической решетке </a:t>
            </a:r>
            <a:endParaRPr lang="ru-RU" altLang="ru-RU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Прямоугольник 1">
            <a:extLst>
              <a:ext uri="{FF2B5EF4-FFF2-40B4-BE49-F238E27FC236}">
                <a16:creationId xmlns="" xmlns:a16="http://schemas.microsoft.com/office/drawing/2014/main" id="{A554A2DF-433B-4DC7-9C6A-89098B040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12875"/>
            <a:ext cx="9144000" cy="3786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i="1">
                <a:solidFill>
                  <a:srgbClr val="CC0000"/>
                </a:solidFill>
              </a:rPr>
              <a:t>2. </a:t>
            </a:r>
            <a:r>
              <a:rPr lang="ru-RU" altLang="ru-RU" sz="4000" b="1">
                <a:solidFill>
                  <a:srgbClr val="CC0000"/>
                </a:solidFill>
              </a:rPr>
              <a:t>Исследование положений атомов в решетке в случае, когда они занимают соседние места в таблице элементов Менделеева (из-за, иногда, существенного различия параметров </a:t>
            </a:r>
            <a:r>
              <a:rPr lang="ru-RU" altLang="ru-RU" sz="4000" b="1" i="1">
                <a:solidFill>
                  <a:srgbClr val="CC0000"/>
                </a:solidFill>
              </a:rPr>
              <a:t>b</a:t>
            </a:r>
            <a:r>
              <a:rPr lang="en-US" altLang="ru-RU" sz="4000" b="1" i="1" baseline="-25000">
                <a:solidFill>
                  <a:srgbClr val="CC0000"/>
                </a:solidFill>
              </a:rPr>
              <a:t>n</a:t>
            </a:r>
            <a:r>
              <a:rPr lang="ru-RU" altLang="ru-RU" sz="4000" b="1">
                <a:solidFill>
                  <a:srgbClr val="CC0000"/>
                </a:solidFill>
              </a:rPr>
              <a:t>) </a:t>
            </a:r>
            <a:endParaRPr lang="ru-RU" altLang="ru-RU" sz="400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591161E-C58C-4F61-A1CF-4B96C2731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98625"/>
            <a:ext cx="9144000" cy="3170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CC0000"/>
                </a:solidFill>
              </a:rPr>
              <a:t>3. Исследование рассеяния поляризованных нейтронных пучков дает информацию о структуре магнитных подрешеток (ферриты, антиферромагнетики) </a:t>
            </a:r>
            <a:endParaRPr lang="ru-RU" altLang="ru-RU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4BF558E-CFDC-49ED-A4D3-B3921F3F2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4675"/>
            <a:ext cx="9144000" cy="2554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CC0000"/>
                </a:solidFill>
              </a:rPr>
              <a:t>4. Изучение неупругого рассеяния нейтронов позволяет экспериментально получать фононный спектр кристаллов</a:t>
            </a:r>
            <a:r>
              <a:rPr lang="ru-RU" altLang="ru-RU" sz="4000" b="1">
                <a:solidFill>
                  <a:srgbClr val="3333FF"/>
                </a:solidFill>
              </a:rPr>
              <a:t> </a:t>
            </a:r>
            <a:endParaRPr lang="ru-RU" altLang="ru-RU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261557646">
            <a:extLst>
              <a:ext uri="{FF2B5EF4-FFF2-40B4-BE49-F238E27FC236}">
                <a16:creationId xmlns="" xmlns:a16="http://schemas.microsoft.com/office/drawing/2014/main" id="{D94E6126-E5EA-485D-BAF2-799AD9F4E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3905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>
            <a:extLst>
              <a:ext uri="{FF2B5EF4-FFF2-40B4-BE49-F238E27FC236}">
                <a16:creationId xmlns="" xmlns:a16="http://schemas.microsoft.com/office/drawing/2014/main" id="{2899216A-CEFA-4B00-9BC4-0937604A5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700213"/>
            <a:ext cx="5076825" cy="480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en-US" altLang="ru-RU" sz="1800" b="1">
                <a:solidFill>
                  <a:srgbClr val="3333FF"/>
                </a:solidFill>
              </a:rPr>
              <a:t>-</a:t>
            </a:r>
            <a:r>
              <a:rPr lang="ru-RU" altLang="ru-RU" sz="1800" b="1">
                <a:solidFill>
                  <a:srgbClr val="3333FF"/>
                </a:solidFill>
              </a:rPr>
              <a:t>ядерная плотность в элементарной ячейке кобальтпроизводного витамина B12 (полученная по методу синтеза Фурье). Центральный максимум, соответствующий атому Со, в связи с его малой атомной амплитудой рассеяния выражен слабо. Это позволяет более точно определять положение в ячейке лёгких атомов — азота, кислорода и водорода; </a:t>
            </a:r>
            <a:endParaRPr lang="en-US" altLang="ru-RU" sz="1800" b="1">
              <a:solidFill>
                <a:srgbClr val="3333FF"/>
              </a:solidFill>
            </a:endParaRP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endParaRPr lang="en-US" altLang="ru-RU" sz="1800" b="1">
              <a:solidFill>
                <a:srgbClr val="3333FF"/>
              </a:solidFill>
            </a:endParaRP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en-US" altLang="ru-RU" sz="1800" b="1">
                <a:solidFill>
                  <a:srgbClr val="3333FF"/>
                </a:solidFill>
              </a:rPr>
              <a:t>-</a:t>
            </a:r>
            <a:r>
              <a:rPr lang="ru-RU" altLang="ru-RU" sz="1800" b="1">
                <a:solidFill>
                  <a:srgbClr val="3333FF"/>
                </a:solidFill>
              </a:rPr>
              <a:t>ядерная плотность в периферийной группе CH</a:t>
            </a:r>
            <a:r>
              <a:rPr lang="ru-RU" altLang="ru-RU" sz="1800" b="1" baseline="-25000">
                <a:solidFill>
                  <a:srgbClr val="3333FF"/>
                </a:solidFill>
              </a:rPr>
              <a:t>3</a:t>
            </a:r>
            <a:r>
              <a:rPr lang="ru-RU" altLang="ru-RU" sz="1800" b="1">
                <a:solidFill>
                  <a:srgbClr val="3333FF"/>
                </a:solidFill>
              </a:rPr>
              <a:t>. Ядерная плотность для атомов водорода приведена пунктиром в соответствии с отрицательной атомной амплитудой водорода. </a:t>
            </a:r>
          </a:p>
        </p:txBody>
      </p:sp>
      <p:sp>
        <p:nvSpPr>
          <p:cNvPr id="95236" name="TextBox 1">
            <a:extLst>
              <a:ext uri="{FF2B5EF4-FFF2-40B4-BE49-F238E27FC236}">
                <a16:creationId xmlns="" xmlns:a16="http://schemas.microsoft.com/office/drawing/2014/main" id="{E8F19AF2-1762-4C47-99BA-56152A4F3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3333FF"/>
                </a:solidFill>
              </a:rPr>
              <a:t>Типичная картина ядерной плотности молекул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3333FF"/>
                </a:solidFill>
              </a:rPr>
              <a:t>(синтеза Фурье)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3333FF"/>
                </a:solidFill>
              </a:rPr>
              <a:t>построенная по результата рассеяния нейтронов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  <p:bldP spid="95236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213908192">
            <a:extLst>
              <a:ext uri="{FF2B5EF4-FFF2-40B4-BE49-F238E27FC236}">
                <a16:creationId xmlns="" xmlns:a16="http://schemas.microsoft.com/office/drawing/2014/main" id="{A1111D6C-D36D-42B7-9579-B31971B38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235075"/>
            <a:ext cx="335280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>
            <a:extLst>
              <a:ext uri="{FF2B5EF4-FFF2-40B4-BE49-F238E27FC236}">
                <a16:creationId xmlns="" xmlns:a16="http://schemas.microsoft.com/office/drawing/2014/main" id="{7D6073C8-CFE6-4280-8E78-617C31F59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431925"/>
            <a:ext cx="5651500" cy="3478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333FF"/>
                </a:solidFill>
              </a:rPr>
              <a:t>Распределение части электронной плотности в молекуле циануровой кислоты, построенное разностным методом по данным совместного рентгено- и нейтроноструктурного анализов (разностный Фурье-синтез). </a:t>
            </a:r>
            <a:endParaRPr lang="en-US" altLang="ru-RU" sz="2000" b="1">
              <a:solidFill>
                <a:srgbClr val="3333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333FF"/>
                </a:solidFill>
              </a:rPr>
              <a:t>Максимумы, находящиеся в центре связей С — О, С — N и N — H, соответствуют электронной плотности, ответственной за ковалентную связь. (Приведена половина симметричной картины.)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296454784">
            <a:extLst>
              <a:ext uri="{FF2B5EF4-FFF2-40B4-BE49-F238E27FC236}">
                <a16:creationId xmlns="" xmlns:a16="http://schemas.microsoft.com/office/drawing/2014/main" id="{0D9D800F-68B5-4D33-B8DD-FC6C5702C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3988"/>
            <a:ext cx="38131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>
            <a:extLst>
              <a:ext uri="{FF2B5EF4-FFF2-40B4-BE49-F238E27FC236}">
                <a16:creationId xmlns="" xmlns:a16="http://schemas.microsoft.com/office/drawing/2014/main" id="{8AAD918C-0036-4C35-A642-032763100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736725"/>
            <a:ext cx="5219700" cy="3108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3333FF"/>
                </a:solidFill>
              </a:rPr>
              <a:t>Магнитная структура антиферромагнетика MnO. Заштрихованные кружки — ионы марганца, чёрные — ионы кислорода; стрелки указывают направления магнитных моментов</a:t>
            </a:r>
            <a:r>
              <a:rPr lang="ru-RU" altLang="ru-RU" sz="28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-1"/>
            <a:ext cx="4211959" cy="400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896259F8-877A-4E42-A6B8-38E41A799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2796"/>
            <a:ext cx="9144000" cy="2795204"/>
          </a:xfrm>
          <a:prstGeom prst="rect">
            <a:avLst/>
          </a:prstGeom>
        </p:spPr>
      </p:pic>
      <p:sp>
        <p:nvSpPr>
          <p:cNvPr id="35" name="Text Box 5">
            <a:extLst>
              <a:ext uri="{FF2B5EF4-FFF2-40B4-BE49-F238E27FC236}">
                <a16:creationId xmlns="" xmlns:a16="http://schemas.microsoft.com/office/drawing/2014/main" id="{FB81C8A1-FC21-42AA-BE74-AC993F6A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49610"/>
            <a:ext cx="4788023" cy="35394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3333FF"/>
                </a:solidFill>
                <a:cs typeface="Arial" panose="020B0604020202020204" pitchFamily="34" charset="0"/>
              </a:rPr>
              <a:t>Сравнительные характеристики рассеяния рентгеновского излучения, электронов и нейтронов</a:t>
            </a:r>
          </a:p>
        </p:txBody>
      </p:sp>
    </p:spTree>
    <p:extLst>
      <p:ext uri="{BB962C8B-B14F-4D97-AF65-F5344CB8AC3E}">
        <p14:creationId xmlns:p14="http://schemas.microsoft.com/office/powerpoint/2010/main" val="192023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D541257-F132-483B-8928-53F7512D1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168" y="1355284"/>
            <a:ext cx="9144001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00FF"/>
                </a:solidFill>
              </a:rPr>
              <a:t>Достаточно надежные численные значения параметра </a:t>
            </a:r>
            <a:r>
              <a:rPr lang="ru-RU" altLang="ru-RU" b="1" i="1" dirty="0">
                <a:solidFill>
                  <a:srgbClr val="0000FF"/>
                </a:solidFill>
              </a:rPr>
              <a:t>b</a:t>
            </a:r>
            <a:r>
              <a:rPr lang="ru-RU" altLang="ru-RU" b="1" dirty="0">
                <a:solidFill>
                  <a:srgbClr val="0000FF"/>
                </a:solidFill>
              </a:rPr>
              <a:t> приведены в интернациональных таблицах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1C370DB-BB9D-4DA8-833B-E1779C6A3EAD}"/>
              </a:ext>
            </a:extLst>
          </p:cNvPr>
          <p:cNvSpPr txBox="1"/>
          <p:nvPr/>
        </p:nvSpPr>
        <p:spPr>
          <a:xfrm>
            <a:off x="0" y="3933056"/>
            <a:ext cx="913683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ru-RU" sz="3200" b="1" dirty="0"/>
              <a:t>International Tables </a:t>
            </a:r>
            <a:r>
              <a:rPr lang="en-US" altLang="ru-RU" sz="3200" b="1" dirty="0" err="1"/>
              <a:t>forX</a:t>
            </a:r>
            <a:r>
              <a:rPr lang="en-US" altLang="ru-RU" sz="3200" b="1" dirty="0"/>
              <a:t>-Ray Crystallography, vol.1-4, </a:t>
            </a:r>
            <a:r>
              <a:rPr lang="en-US" altLang="ru-RU" sz="3200" b="1" dirty="0" err="1"/>
              <a:t>Birmingam</a:t>
            </a:r>
            <a:r>
              <a:rPr lang="en-US" altLang="ru-RU" sz="3200" b="1" dirty="0"/>
              <a:t>, IDC, 1980</a:t>
            </a:r>
            <a:r>
              <a:rPr lang="ru-RU" altLang="ru-RU" sz="3200" b="1" dirty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="" xmlns:a16="http://schemas.microsoft.com/office/drawing/2014/main" id="{4FA67EFB-2470-4E0D-B7C9-FA98AAA7F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313"/>
            <a:ext cx="9144000" cy="41549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rgbClr val="3333FF"/>
                </a:solidFill>
              </a:rPr>
              <a:t>5. ВЛИЯНИЕ ТЕМПЕРАТУРЫ </a:t>
            </a:r>
            <a:endParaRPr lang="en-US" altLang="ru-RU" sz="4400" b="1" dirty="0">
              <a:solidFill>
                <a:srgbClr val="3333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rgbClr val="3333FF"/>
                </a:solidFill>
              </a:rPr>
              <a:t>НА АМПЛИТУДУ РАССЕЯНИЯ</a:t>
            </a:r>
            <a:r>
              <a:rPr lang="en-US" altLang="ru-RU" sz="4400" b="1" dirty="0">
                <a:solidFill>
                  <a:srgbClr val="3333FF"/>
                </a:solidFill>
              </a:rPr>
              <a:t> </a:t>
            </a:r>
            <a:r>
              <a:rPr lang="ru-RU" altLang="ru-RU" sz="4400" b="1" dirty="0">
                <a:solidFill>
                  <a:srgbClr val="3333FF"/>
                </a:solidFill>
              </a:rPr>
              <a:t>РЕНТГЕНОВСКОГО ИЗЛУЧЕНИЯ.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rgbClr val="FF0000"/>
                </a:solidFill>
              </a:rPr>
              <a:t>ТЕМПЕРАТУРНЫЙ ФАКТОР РАССЕЯНИЯ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="" xmlns:a16="http://schemas.microsoft.com/office/drawing/2014/main" id="{7350E0D5-41AE-4B4A-B519-A7B0EC81D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68413"/>
            <a:ext cx="9156700" cy="3416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00FF"/>
                </a:solidFill>
              </a:rPr>
              <a:t>Дифракция на примитивной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00FF"/>
                </a:solidFill>
              </a:rPr>
              <a:t>плоской решетке.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00FF"/>
                </a:solidFill>
              </a:rPr>
              <a:t>Все узлы решетки одинаковые.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00FF"/>
                </a:solidFill>
              </a:rPr>
              <a:t>Атомный фактор рассеяния </a:t>
            </a:r>
            <a:endParaRPr lang="en-US" altLang="ru-RU" sz="3600" b="1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00FF"/>
                </a:solidFill>
              </a:rPr>
              <a:t>равен единице и не зависит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00FF"/>
                </a:solidFill>
              </a:rPr>
              <a:t>от угла рассеяния</a:t>
            </a:r>
            <a:endParaRPr lang="ru-RU" altLang="ru-RU" sz="180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>
            <a:extLst>
              <a:ext uri="{FF2B5EF4-FFF2-40B4-BE49-F238E27FC236}">
                <a16:creationId xmlns="" xmlns:a16="http://schemas.microsoft.com/office/drawing/2014/main" id="{6B168E82-1F14-4F19-BB1F-E65A1776C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2413" cy="144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rgbClr val="3333FF"/>
                </a:solidFill>
              </a:rPr>
              <a:t>ВЛИЯНИЕ ТЕМПЕРАТУРЫ НА АМПЛИТУДУ РАССЕЯНИЯ ВОЛН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3A028B4-DF94-42C1-B293-183AD7051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9022" y="1664577"/>
            <a:ext cx="396044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000" b="1" dirty="0" err="1"/>
              <a:t>r</a:t>
            </a:r>
            <a:r>
              <a:rPr lang="en-US" altLang="ru-RU" sz="4000" b="1" baseline="-25000" dirty="0" err="1"/>
              <a:t>j</a:t>
            </a:r>
            <a:r>
              <a:rPr lang="en-US" altLang="ru-RU" sz="4000" b="1" i="1" dirty="0"/>
              <a:t> </a:t>
            </a:r>
            <a:r>
              <a:rPr lang="en-US" altLang="ru-RU" sz="4000" i="1" dirty="0"/>
              <a:t>=</a:t>
            </a:r>
            <a:r>
              <a:rPr lang="en-US" altLang="ru-RU" sz="4000" b="1" dirty="0" err="1"/>
              <a:t>a</a:t>
            </a:r>
            <a:r>
              <a:rPr lang="en-US" altLang="ru-RU" sz="4000" i="1" dirty="0" err="1"/>
              <a:t>m+</a:t>
            </a:r>
            <a:r>
              <a:rPr lang="en-US" altLang="ru-RU" sz="4000" b="1" dirty="0" err="1"/>
              <a:t>b</a:t>
            </a:r>
            <a:r>
              <a:rPr lang="en-US" altLang="ru-RU" sz="4000" i="1" dirty="0" err="1"/>
              <a:t>n+</a:t>
            </a:r>
            <a:r>
              <a:rPr lang="en-US" altLang="ru-RU" sz="4000" b="1" dirty="0" err="1"/>
              <a:t>c</a:t>
            </a:r>
            <a:r>
              <a:rPr lang="en-US" altLang="ru-RU" sz="4000" i="1" dirty="0" err="1"/>
              <a:t>p</a:t>
            </a:r>
            <a:endParaRPr lang="ru-RU" altLang="ru-RU" sz="4000" i="1" dirty="0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740C1377-47B1-43CE-A6DA-AD0455E7D1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188290"/>
              </p:ext>
            </p:extLst>
          </p:nvPr>
        </p:nvGraphicFramePr>
        <p:xfrm>
          <a:off x="5013119" y="4125308"/>
          <a:ext cx="2612247" cy="91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62" name="Equation" r:id="rId4" imgW="685800" imgH="241300" progId="Equation.DSMT4">
                  <p:embed/>
                </p:oleObj>
              </mc:Choice>
              <mc:Fallback>
                <p:oleObj name="Equation" r:id="rId4" imgW="685800" imgH="241300" progId="Equation.DSMT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119" y="4125308"/>
                        <a:ext cx="2612247" cy="9186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BB6B7B5-FEEF-417B-A50E-F7C98C6F00ED}"/>
              </a:ext>
            </a:extLst>
          </p:cNvPr>
          <p:cNvSpPr txBox="1"/>
          <p:nvPr/>
        </p:nvSpPr>
        <p:spPr>
          <a:xfrm>
            <a:off x="3890019" y="2464055"/>
            <a:ext cx="485844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r</a:t>
            </a:r>
            <a:r>
              <a:rPr lang="en-US" sz="3200" baseline="-25000" dirty="0" err="1"/>
              <a:t>j</a:t>
            </a:r>
            <a:r>
              <a:rPr lang="en-US" sz="3200" dirty="0"/>
              <a:t> - </a:t>
            </a:r>
            <a:r>
              <a:rPr lang="ru-RU" sz="3200" dirty="0"/>
              <a:t>вектор трансляции </a:t>
            </a:r>
          </a:p>
          <a:p>
            <a:pPr algn="ctr"/>
            <a:r>
              <a:rPr lang="ru-RU" sz="3200" dirty="0"/>
              <a:t>элементарной ячейки</a:t>
            </a:r>
            <a:r>
              <a:rPr lang="en-US" sz="3200" dirty="0"/>
              <a:t> (</a:t>
            </a:r>
            <a:r>
              <a:rPr lang="ru-RU" sz="3200" dirty="0"/>
              <a:t>атомы неподвижны)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48E00D1-2D1E-4EC3-92BE-6D48EC649CF3}"/>
              </a:ext>
            </a:extLst>
          </p:cNvPr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r</a:t>
            </a:r>
            <a:r>
              <a:rPr lang="en-US" sz="3200" baseline="-25000" dirty="0" err="1"/>
              <a:t>j</a:t>
            </a:r>
            <a:r>
              <a:rPr lang="en-US" sz="3200" baseline="-25000" dirty="0"/>
              <a:t>’ </a:t>
            </a:r>
            <a:r>
              <a:rPr lang="en-US" sz="3200" dirty="0"/>
              <a:t>- </a:t>
            </a:r>
            <a:r>
              <a:rPr lang="ru-RU" sz="3200" dirty="0"/>
              <a:t>вектор трансляции в случае когда атомы колеблются </a:t>
            </a:r>
          </a:p>
          <a:p>
            <a:pPr algn="ctr"/>
            <a:r>
              <a:rPr lang="ru-RU" sz="3200" dirty="0"/>
              <a:t>(</a:t>
            </a:r>
            <a:r>
              <a:rPr lang="en-US" sz="3200" dirty="0" err="1"/>
              <a:t>u</a:t>
            </a:r>
            <a:r>
              <a:rPr lang="en-US" sz="3200" baseline="-25000" dirty="0" err="1"/>
              <a:t>j</a:t>
            </a:r>
            <a:r>
              <a:rPr lang="en-US" sz="3200" dirty="0"/>
              <a:t> – </a:t>
            </a:r>
            <a:r>
              <a:rPr lang="ru-RU" sz="3200" dirty="0"/>
              <a:t>амплитуда тепловых колебаний атомов)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525A8B3-8D47-4FEF-870F-F7810D9F31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13" y="1653045"/>
            <a:ext cx="310515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  <p:bldP spid="22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>
            <a:extLst>
              <a:ext uri="{FF2B5EF4-FFF2-40B4-BE49-F238E27FC236}">
                <a16:creationId xmlns="" xmlns:a16="http://schemas.microsoft.com/office/drawing/2014/main" id="{AE276967-8349-4B41-BB7E-F8AA82D56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2850585"/>
            <a:ext cx="9144001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8650" lvl="1" indent="-628650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CC0000"/>
                </a:solidFill>
              </a:rPr>
              <a:t>1. Колебания всех атомов        изотропны в пространстве</a:t>
            </a:r>
            <a:r>
              <a:rPr lang="en-US" altLang="ru-RU" sz="4000" b="1" dirty="0">
                <a:solidFill>
                  <a:srgbClr val="CC0000"/>
                </a:solidFill>
              </a:rPr>
              <a:t>!!!</a:t>
            </a:r>
            <a:r>
              <a:rPr lang="ru-RU" altLang="ru-RU" sz="4000" b="1" dirty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3" name="Text Box 21">
            <a:extLst>
              <a:ext uri="{FF2B5EF4-FFF2-40B4-BE49-F238E27FC236}">
                <a16:creationId xmlns="" xmlns:a16="http://schemas.microsoft.com/office/drawing/2014/main" id="{B1784C98-737E-49C0-8F32-7F94FB4FB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" y="511736"/>
            <a:ext cx="9142413" cy="1877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rgbClr val="3333FF"/>
                </a:solidFill>
              </a:rPr>
              <a:t>Для упрощения рассуждений будем полагать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CC0000"/>
                </a:solidFill>
              </a:rPr>
              <a:t> (</a:t>
            </a:r>
            <a:r>
              <a:rPr lang="ru-RU" altLang="ru-RU" sz="2800" dirty="0"/>
              <a:t>нулевое</a:t>
            </a:r>
            <a:r>
              <a:rPr lang="ru-RU" altLang="ru-RU" sz="2800" dirty="0">
                <a:solidFill>
                  <a:srgbClr val="CC0000"/>
                </a:solidFill>
              </a:rPr>
              <a:t> приближение </a:t>
            </a:r>
            <a:r>
              <a:rPr lang="ru-RU" altLang="ru-RU" sz="2800" b="1" dirty="0">
                <a:solidFill>
                  <a:srgbClr val="CC0000"/>
                </a:solidFill>
              </a:rPr>
              <a:t>Дебая</a:t>
            </a:r>
            <a:r>
              <a:rPr lang="ru-RU" altLang="ru-RU" sz="2800" dirty="0">
                <a:solidFill>
                  <a:srgbClr val="CC0000"/>
                </a:solidFill>
              </a:rPr>
              <a:t>)</a:t>
            </a:r>
            <a:r>
              <a:rPr lang="en-US" altLang="ru-RU" sz="2800" dirty="0">
                <a:solidFill>
                  <a:srgbClr val="CC0000"/>
                </a:solidFill>
              </a:rPr>
              <a:t>:</a:t>
            </a:r>
            <a:r>
              <a:rPr lang="ru-RU" altLang="ru-RU" sz="2800" dirty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553B130-87EA-423B-A2FA-54AB5D3C6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7" y="4553833"/>
            <a:ext cx="9144001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39750" indent="-539750" eaLnBrk="1" hangingPunct="1">
              <a:spcBef>
                <a:spcPct val="0"/>
              </a:spcBef>
              <a:buFontTx/>
              <a:buNone/>
            </a:pPr>
            <a:r>
              <a:rPr lang="en-US" altLang="ru-RU" sz="4000" b="1" dirty="0">
                <a:solidFill>
                  <a:srgbClr val="CC0000"/>
                </a:solidFill>
              </a:rPr>
              <a:t>2</a:t>
            </a:r>
            <a:r>
              <a:rPr lang="ru-RU" altLang="ru-RU" sz="4000" b="1" dirty="0">
                <a:solidFill>
                  <a:srgbClr val="CC0000"/>
                </a:solidFill>
              </a:rPr>
              <a:t>. Колебания всех атомов независимы</a:t>
            </a:r>
            <a:r>
              <a:rPr lang="en-US" altLang="ru-RU" sz="4000" b="1" dirty="0">
                <a:solidFill>
                  <a:srgbClr val="CC0000"/>
                </a:solidFill>
              </a:rPr>
              <a:t>!!!</a:t>
            </a:r>
            <a:endParaRPr lang="ru-RU" altLang="ru-RU" sz="4000" dirty="0"/>
          </a:p>
        </p:txBody>
      </p:sp>
    </p:spTree>
    <p:extLst>
      <p:ext uri="{BB962C8B-B14F-4D97-AF65-F5344CB8AC3E}">
        <p14:creationId xmlns:p14="http://schemas.microsoft.com/office/powerpoint/2010/main" val="140708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F5DB2D1-7A57-406D-822A-6F1C44B9B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" y="220559"/>
            <a:ext cx="9139237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dirty="0"/>
              <a:t>Следует также вспомнить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FD87AE4-B8EE-4CDB-91C3-577FCAE83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1102887"/>
            <a:ext cx="9144000" cy="2893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b="1" dirty="0">
                <a:solidFill>
                  <a:srgbClr val="3333FF"/>
                </a:solidFill>
              </a:rPr>
              <a:t>1. Так как смещения атомов вызваны тепловыми колебаниями, частоты тепловых колебаний атомов решетки намного меньше (</a:t>
            </a:r>
            <a:r>
              <a:rPr lang="en-US" altLang="ru-RU" sz="2600" b="1" dirty="0">
                <a:solidFill>
                  <a:srgbClr val="3333FF"/>
                </a:solidFill>
              </a:rPr>
              <a:t>~</a:t>
            </a:r>
            <a:r>
              <a:rPr lang="ru-RU" altLang="ru-RU" sz="2600" b="1" dirty="0">
                <a:solidFill>
                  <a:srgbClr val="3333FF"/>
                </a:solidFill>
              </a:rPr>
              <a:t>10</a:t>
            </a:r>
            <a:r>
              <a:rPr lang="ru-RU" altLang="ru-RU" sz="2600" b="1" baseline="30000" dirty="0">
                <a:solidFill>
                  <a:srgbClr val="3333FF"/>
                </a:solidFill>
              </a:rPr>
              <a:t>12 </a:t>
            </a:r>
            <a:r>
              <a:rPr lang="ru-RU" altLang="ru-RU" sz="2600" dirty="0">
                <a:solidFill>
                  <a:srgbClr val="3333FF"/>
                </a:solidFill>
              </a:rPr>
              <a:t>Гц</a:t>
            </a:r>
            <a:r>
              <a:rPr lang="ru-RU" altLang="ru-RU" sz="2600" b="1" dirty="0">
                <a:solidFill>
                  <a:srgbClr val="3333FF"/>
                </a:solidFill>
              </a:rPr>
              <a:t>) частоты колебаний падающей электромагнитной волны (</a:t>
            </a:r>
            <a:r>
              <a:rPr lang="en-US" altLang="ru-RU" sz="2600" b="1" dirty="0">
                <a:solidFill>
                  <a:srgbClr val="3333FF"/>
                </a:solidFill>
              </a:rPr>
              <a:t>~</a:t>
            </a:r>
            <a:r>
              <a:rPr lang="ru-RU" altLang="ru-RU" sz="2600" b="1" dirty="0">
                <a:solidFill>
                  <a:srgbClr val="3333FF"/>
                </a:solidFill>
              </a:rPr>
              <a:t>10</a:t>
            </a:r>
            <a:r>
              <a:rPr lang="ru-RU" altLang="ru-RU" sz="2600" b="1" baseline="30000" dirty="0">
                <a:solidFill>
                  <a:srgbClr val="3333FF"/>
                </a:solidFill>
              </a:rPr>
              <a:t>18 </a:t>
            </a:r>
            <a:r>
              <a:rPr lang="ru-RU" altLang="ru-RU" sz="2600" dirty="0">
                <a:solidFill>
                  <a:srgbClr val="3333FF"/>
                </a:solidFill>
              </a:rPr>
              <a:t>Гц</a:t>
            </a:r>
            <a:r>
              <a:rPr lang="ru-RU" altLang="ru-RU" sz="2600" b="1" dirty="0">
                <a:solidFill>
                  <a:srgbClr val="3333FF"/>
                </a:solidFill>
              </a:rPr>
              <a:t>) и поэтому в каждом акте рассеяния атомы можно считать неподвижными (эффект Доплера можно не учитывать)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42212EC-B2D9-4DFE-9B5D-9E55A8505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5" y="4032354"/>
            <a:ext cx="9144000" cy="249299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b="1" dirty="0">
                <a:solidFill>
                  <a:srgbClr val="CC0000"/>
                </a:solidFill>
              </a:rPr>
              <a:t>2. Время наблюдения много больше периода колебаний атомов, следовательно усреднять интенсивность рассеяния можно не по времени, а по всем конфигурациям атомов  с разными значениями смещений</a:t>
            </a:r>
            <a:r>
              <a:rPr lang="en-US" altLang="ru-RU" sz="2600" b="1" dirty="0">
                <a:solidFill>
                  <a:srgbClr val="CC0000"/>
                </a:solidFill>
              </a:rPr>
              <a:t> </a:t>
            </a:r>
            <a:r>
              <a:rPr lang="ru-RU" altLang="ru-RU" sz="2600" b="1" dirty="0">
                <a:solidFill>
                  <a:srgbClr val="CC0000"/>
                </a:solidFill>
              </a:rPr>
              <a:t> </a:t>
            </a:r>
            <a:r>
              <a:rPr lang="ru-RU" altLang="ru-RU" sz="2600" b="1" dirty="0"/>
              <a:t>т.е. </a:t>
            </a:r>
            <a:r>
              <a:rPr lang="ru-RU" altLang="ru-RU" sz="2600" b="1" i="1" dirty="0"/>
              <a:t>по статистическому ансамблю </a:t>
            </a:r>
            <a:endParaRPr lang="en-US" altLang="ru-RU" sz="2600" b="1" i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b="1" dirty="0"/>
              <a:t>(идея Дебая)</a:t>
            </a:r>
            <a:r>
              <a:rPr lang="ru-RU" altLang="ru-RU" sz="2600" b="1" dirty="0">
                <a:solidFill>
                  <a:srgbClr val="CC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1">
            <a:extLst>
              <a:ext uri="{FF2B5EF4-FFF2-40B4-BE49-F238E27FC236}">
                <a16:creationId xmlns="" xmlns:a16="http://schemas.microsoft.com/office/drawing/2014/main" id="{642BFCF9-D293-45C2-AF63-F35B2BD4A6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122923"/>
              </p:ext>
            </p:extLst>
          </p:nvPr>
        </p:nvGraphicFramePr>
        <p:xfrm>
          <a:off x="2411412" y="2016127"/>
          <a:ext cx="3983037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79" name="Equation" r:id="rId3" imgW="1396394" imgH="393529" progId="Equation.DSMT4">
                  <p:embed/>
                </p:oleObj>
              </mc:Choice>
              <mc:Fallback>
                <p:oleObj name="Equation" r:id="rId3" imgW="1396394" imgH="393529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2" y="2016127"/>
                        <a:ext cx="3983037" cy="1123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7E465E4-AE78-4AB8-8FC9-EE0E604DB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5" y="452911"/>
            <a:ext cx="9148763" cy="13849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С учетом сделанных допущений мгновенную</a:t>
            </a:r>
            <a:r>
              <a:rPr lang="en-US" altLang="ru-RU" sz="2800" b="1" dirty="0">
                <a:solidFill>
                  <a:srgbClr val="3333FF"/>
                </a:solidFill>
              </a:rPr>
              <a:t> </a:t>
            </a:r>
            <a:r>
              <a:rPr lang="ru-RU" altLang="ru-RU" sz="2800" b="1" dirty="0">
                <a:solidFill>
                  <a:srgbClr val="3333FF"/>
                </a:solidFill>
              </a:rPr>
              <a:t>амплитуду волны</a:t>
            </a:r>
            <a:r>
              <a:rPr lang="en-US" altLang="ru-RU" sz="2800" b="1" dirty="0">
                <a:solidFill>
                  <a:srgbClr val="3333FF"/>
                </a:solidFill>
              </a:rPr>
              <a:t> </a:t>
            </a:r>
            <a:r>
              <a:rPr lang="ru-RU" altLang="ru-RU" sz="2800" b="1" dirty="0">
                <a:solidFill>
                  <a:srgbClr val="3333FF"/>
                </a:solidFill>
              </a:rPr>
              <a:t>рассеянной на колеблющейся решетке можно записать в обычном виде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="" xmlns:a16="http://schemas.microsoft.com/office/drawing/2014/main" id="{C39FE3FF-D365-42F7-B26C-6D60877F6F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900522"/>
              </p:ext>
            </p:extLst>
          </p:nvPr>
        </p:nvGraphicFramePr>
        <p:xfrm>
          <a:off x="3142455" y="5655650"/>
          <a:ext cx="252095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80" name="Equation" r:id="rId5" imgW="698500" imgH="279400" progId="Equation.DSMT4">
                  <p:embed/>
                </p:oleObj>
              </mc:Choice>
              <mc:Fallback>
                <p:oleObj name="Equation" r:id="rId5" imgW="698500" imgH="279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2455" y="5655650"/>
                        <a:ext cx="2520950" cy="1008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2">
            <a:extLst>
              <a:ext uri="{FF2B5EF4-FFF2-40B4-BE49-F238E27FC236}">
                <a16:creationId xmlns="" xmlns:a16="http://schemas.microsoft.com/office/drawing/2014/main" id="{F57F9BE1-103D-4D9D-AC72-A8F6A8A4E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30" y="4601541"/>
            <a:ext cx="9144000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Запишем интенсивность волны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рассеянной на колеблющихся атомах решетки</a:t>
            </a:r>
          </a:p>
        </p:txBody>
      </p:sp>
      <p:sp>
        <p:nvSpPr>
          <p:cNvPr id="58374" name="TextBox 6">
            <a:extLst>
              <a:ext uri="{FF2B5EF4-FFF2-40B4-BE49-F238E27FC236}">
                <a16:creationId xmlns="" xmlns:a16="http://schemas.microsoft.com/office/drawing/2014/main" id="{3BC3075A-CB74-46AA-958B-CADEDFB6D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3" y="3275014"/>
            <a:ext cx="9169401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 err="1"/>
              <a:t>u</a:t>
            </a:r>
            <a:r>
              <a:rPr lang="en-US" altLang="ru-RU" sz="2400" baseline="-25000" dirty="0" err="1"/>
              <a:t>j</a:t>
            </a:r>
            <a:r>
              <a:rPr lang="en-US" altLang="ru-RU" sz="2400" dirty="0"/>
              <a:t> – </a:t>
            </a:r>
            <a:r>
              <a:rPr lang="ru-RU" altLang="ru-RU" sz="2400" dirty="0"/>
              <a:t>мгновенные значения смещений атомов из положений равновесия. Их мы не знаем, поэтому можно искать только среднее значение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8374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3" name="Object 9">
            <a:extLst>
              <a:ext uri="{FF2B5EF4-FFF2-40B4-BE49-F238E27FC236}">
                <a16:creationId xmlns="" xmlns:a16="http://schemas.microsoft.com/office/drawing/2014/main" id="{219585CF-75F8-4853-9D2C-552899D87F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937077"/>
              </p:ext>
            </p:extLst>
          </p:nvPr>
        </p:nvGraphicFramePr>
        <p:xfrm>
          <a:off x="320675" y="214313"/>
          <a:ext cx="8515350" cy="320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50" name="Equation" r:id="rId3" imgW="3365280" imgH="1295280" progId="Equation.DSMT4">
                  <p:embed/>
                </p:oleObj>
              </mc:Choice>
              <mc:Fallback>
                <p:oleObj name="Equation" r:id="rId3" imgW="3365280" imgH="12952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214313"/>
                        <a:ext cx="8515350" cy="3203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6" name="TextBox 4">
            <a:extLst>
              <a:ext uri="{FF2B5EF4-FFF2-40B4-BE49-F238E27FC236}">
                <a16:creationId xmlns="" xmlns:a16="http://schemas.microsoft.com/office/drawing/2014/main" id="{45DB102F-4A92-4EDB-AE3F-19833397F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519" y="3510989"/>
            <a:ext cx="9176373" cy="1076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3333FF"/>
                </a:solidFill>
              </a:rPr>
              <a:t>Первый сомножитель в двойной сумме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3333FF"/>
                </a:solidFill>
              </a:rPr>
              <a:t>есть не что иное как функция Лауэ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0698D52-895C-4216-9DB5-BDD407EBE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67652"/>
            <a:ext cx="9157855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/>
              <a:t>Что бы найти среднее значение интенсивности необходимо усреднять второй сомножитель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nimBg="1"/>
      <p:bldP spid="2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="" xmlns:a16="http://schemas.microsoft.com/office/drawing/2014/main" id="{43EE273C-F094-474E-9064-04B15EB4BE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997117"/>
              </p:ext>
            </p:extLst>
          </p:nvPr>
        </p:nvGraphicFramePr>
        <p:xfrm>
          <a:off x="1106718" y="1653083"/>
          <a:ext cx="6930564" cy="4076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15" name="Equation" r:id="rId3" imgW="2438280" imgH="1434960" progId="Equation.DSMT4">
                  <p:embed/>
                </p:oleObj>
              </mc:Choice>
              <mc:Fallback>
                <p:oleObj name="Equation" r:id="rId3" imgW="2438280" imgH="1434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6718" y="1653083"/>
                        <a:ext cx="6930564" cy="40766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1">
            <a:extLst>
              <a:ext uri="{FF2B5EF4-FFF2-40B4-BE49-F238E27FC236}">
                <a16:creationId xmlns="" xmlns:a16="http://schemas.microsoft.com/office/drawing/2014/main" id="{6801915C-D9C8-46E0-BBC7-0C1353914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7938"/>
            <a:ext cx="91440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3333FF"/>
                </a:solidFill>
              </a:rPr>
              <a:t>Следовательно среднее значение интенсивности на колеблющейся решетке будет иметь вид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3B72941B-972B-4688-ABE6-A8E1E1787D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967751"/>
              </p:ext>
            </p:extLst>
          </p:nvPr>
        </p:nvGraphicFramePr>
        <p:xfrm>
          <a:off x="3370552" y="5818843"/>
          <a:ext cx="2402896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16" name="Equation" r:id="rId5" imgW="1523880" imgH="558720" progId="Equation.DSMT4">
                  <p:embed/>
                </p:oleObj>
              </mc:Choice>
              <mc:Fallback>
                <p:oleObj name="Equation" r:id="rId5" imgW="15238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70552" y="5818843"/>
                        <a:ext cx="2402896" cy="881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836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="" xmlns:a16="http://schemas.microsoft.com/office/drawing/2014/main" id="{67DE5B30-3C32-4B1B-8893-F22C271090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832780"/>
              </p:ext>
            </p:extLst>
          </p:nvPr>
        </p:nvGraphicFramePr>
        <p:xfrm>
          <a:off x="2473498" y="1459279"/>
          <a:ext cx="37052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55" name="Equation" r:id="rId3" imgW="3705128" imgH="857365" progId="Equation.DSMT4">
                  <p:embed/>
                </p:oleObj>
              </mc:Choice>
              <mc:Fallback>
                <p:oleObj name="Equation" r:id="rId3" imgW="3705128" imgH="857365" progId="Equation.DSMT4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="" xmlns:a16="http://schemas.microsoft.com/office/drawing/2014/main" id="{67DE5B30-3C32-4B1B-8893-F22C271090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3498" y="1459279"/>
                        <a:ext cx="3705225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AF789263-691E-4373-AA85-24F81D56F8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500809"/>
              </p:ext>
            </p:extLst>
          </p:nvPr>
        </p:nvGraphicFramePr>
        <p:xfrm>
          <a:off x="1187624" y="3411857"/>
          <a:ext cx="62769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56" name="Equation" r:id="rId5" imgW="6276814" imgH="981222" progId="Equation.DSMT4">
                  <p:embed/>
                </p:oleObj>
              </mc:Choice>
              <mc:Fallback>
                <p:oleObj name="Equation" r:id="rId5" imgW="6276814" imgH="981222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="" xmlns:a16="http://schemas.microsoft.com/office/drawing/2014/main" id="{AF789263-691E-4373-AA85-24F81D56F8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7624" y="3411857"/>
                        <a:ext cx="627697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84E528A4-B004-45EF-BA7C-D4409C8492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733653"/>
              </p:ext>
            </p:extLst>
          </p:nvPr>
        </p:nvGraphicFramePr>
        <p:xfrm>
          <a:off x="2942201" y="2383138"/>
          <a:ext cx="2767818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57" name="Equation" r:id="rId7" imgW="2581329" imgH="828809" progId="Equation.DSMT4">
                  <p:embed/>
                </p:oleObj>
              </mc:Choice>
              <mc:Fallback>
                <p:oleObj name="Equation" r:id="rId7" imgW="2581329" imgH="828809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="" xmlns:a16="http://schemas.microsoft.com/office/drawing/2014/main" id="{84E528A4-B004-45EF-BA7C-D4409C8492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42201" y="2383138"/>
                        <a:ext cx="2767818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D690B50D-CA9C-4A55-898C-B424EA6094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583267"/>
              </p:ext>
            </p:extLst>
          </p:nvPr>
        </p:nvGraphicFramePr>
        <p:xfrm>
          <a:off x="2071687" y="5488260"/>
          <a:ext cx="5000625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58" name="Equation" r:id="rId9" imgW="5000786" imgH="1181113" progId="Equation.DSMT4">
                  <p:embed/>
                </p:oleObj>
              </mc:Choice>
              <mc:Fallback>
                <p:oleObj name="Equation" r:id="rId9" imgW="5000786" imgH="1181113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="" xmlns:a16="http://schemas.microsoft.com/office/drawing/2014/main" id="{D690B50D-CA9C-4A55-898C-B424EA6094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71687" y="5488260"/>
                        <a:ext cx="5000625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E468D323-EB19-467E-83D3-828EE332ED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196178"/>
              </p:ext>
            </p:extLst>
          </p:nvPr>
        </p:nvGraphicFramePr>
        <p:xfrm>
          <a:off x="2970938" y="4496275"/>
          <a:ext cx="2463962" cy="888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59" name="Equation" r:id="rId11" imgW="1549080" imgH="558720" progId="Equation.DSMT4">
                  <p:embed/>
                </p:oleObj>
              </mc:Choice>
              <mc:Fallback>
                <p:oleObj name="Equation" r:id="rId11" imgW="1549080" imgH="558720" progId="Equation.DSMT4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="" xmlns:a16="http://schemas.microsoft.com/office/drawing/2014/main" id="{E468D323-EB19-467E-83D3-828EE332ED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70938" y="4496275"/>
                        <a:ext cx="2463962" cy="88864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FF64F46-67B7-49BD-929D-2344039FA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5522"/>
            <a:ext cx="9144000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/>
              <a:t>Теперь необходимо вспомнить значение параметра </a:t>
            </a:r>
            <a:r>
              <a:rPr lang="en-US" altLang="ru-RU" i="1" dirty="0" err="1"/>
              <a:t>p</a:t>
            </a:r>
            <a:r>
              <a:rPr lang="en-US" altLang="ru-RU" i="1" baseline="-25000" dirty="0" err="1"/>
              <a:t>jj</a:t>
            </a:r>
            <a:r>
              <a:rPr lang="en-US" altLang="ru-RU" i="1" baseline="-25000" dirty="0"/>
              <a:t>’</a:t>
            </a:r>
            <a:endParaRPr lang="ru-RU" altLang="ru-RU" i="1" baseline="-25000" dirty="0"/>
          </a:p>
        </p:txBody>
      </p:sp>
    </p:spTree>
    <p:extLst>
      <p:ext uri="{BB962C8B-B14F-4D97-AF65-F5344CB8AC3E}">
        <p14:creationId xmlns:p14="http://schemas.microsoft.com/office/powerpoint/2010/main" val="335288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64FEEE8-4DA1-417B-8DEE-FA7A1DAEA6A9}"/>
              </a:ext>
            </a:extLst>
          </p:cNvPr>
          <p:cNvSpPr txBox="1"/>
          <p:nvPr/>
        </p:nvSpPr>
        <p:spPr>
          <a:xfrm>
            <a:off x="0" y="260648"/>
            <a:ext cx="91440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После несложных но громоздких преобразований получим окончательное выражение для </a:t>
            </a:r>
            <a:r>
              <a:rPr lang="ru-RU" sz="3600" b="1" dirty="0"/>
              <a:t>средней интенсивности </a:t>
            </a:r>
            <a:r>
              <a:rPr lang="ru-RU" sz="3600" dirty="0"/>
              <a:t>рассеянного излучения на колеблющихся узлах решетки получим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D13282ED-0F03-4CEA-A891-1F844FA134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161391"/>
              </p:ext>
            </p:extLst>
          </p:nvPr>
        </p:nvGraphicFramePr>
        <p:xfrm>
          <a:off x="1331640" y="3156951"/>
          <a:ext cx="6802687" cy="1701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55" name="Equation" r:id="rId3" imgW="1981080" imgH="495000" progId="Equation.DSMT4">
                  <p:embed/>
                </p:oleObj>
              </mc:Choice>
              <mc:Fallback>
                <p:oleObj name="Equation" r:id="rId3" imgW="19810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3156951"/>
                        <a:ext cx="6802687" cy="170120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F4B57DC-8E56-4B6B-9AA0-A5F1D48B886F}"/>
              </a:ext>
            </a:extLst>
          </p:cNvPr>
          <p:cNvSpPr txBox="1"/>
          <p:nvPr/>
        </p:nvSpPr>
        <p:spPr>
          <a:xfrm>
            <a:off x="0" y="4892135"/>
            <a:ext cx="91440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u</a:t>
            </a:r>
            <a:r>
              <a:rPr lang="en-US" sz="3600" baseline="-25000" dirty="0"/>
              <a:t>s</a:t>
            </a:r>
            <a:r>
              <a:rPr lang="en-US" sz="3600" dirty="0"/>
              <a:t> – </a:t>
            </a:r>
            <a:r>
              <a:rPr lang="ru-RU" sz="3600" dirty="0"/>
              <a:t>квадрат среднего значения смещений атомов из положения равновесия</a:t>
            </a:r>
          </a:p>
        </p:txBody>
      </p:sp>
    </p:spTree>
    <p:extLst>
      <p:ext uri="{BB962C8B-B14F-4D97-AF65-F5344CB8AC3E}">
        <p14:creationId xmlns:p14="http://schemas.microsoft.com/office/powerpoint/2010/main" val="202665408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7B04D76-97DF-4115-8B27-6D4A46657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969" y="260648"/>
            <a:ext cx="91440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 err="1"/>
              <a:t>Обозначием</a:t>
            </a:r>
            <a:r>
              <a:rPr lang="ru-RU" altLang="ru-RU" sz="3600" b="1" dirty="0"/>
              <a:t> показатель степени </a:t>
            </a:r>
            <a:endParaRPr lang="en-US" altLang="ru-RU" sz="36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/>
              <a:t>в экспоненте - </a:t>
            </a:r>
            <a:r>
              <a:rPr lang="en-US" altLang="ru-RU" sz="3600" b="1" i="1" dirty="0"/>
              <a:t>M</a:t>
            </a:r>
            <a:r>
              <a:rPr lang="ru-RU" altLang="ru-RU" sz="3600" b="1" dirty="0"/>
              <a:t>  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B084DEB8-C37E-4B84-B498-5EE5E977A8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260669"/>
              </p:ext>
            </p:extLst>
          </p:nvPr>
        </p:nvGraphicFramePr>
        <p:xfrm>
          <a:off x="2051720" y="1501156"/>
          <a:ext cx="5357813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14" name="Equation" r:id="rId3" imgW="1752480" imgH="304560" progId="Equation.DSMT4">
                  <p:embed/>
                </p:oleObj>
              </mc:Choice>
              <mc:Fallback>
                <p:oleObj name="Equation" r:id="rId3" imgW="1752480" imgH="30456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="" xmlns:a16="http://schemas.microsoft.com/office/drawing/2014/main" id="{CA2752AE-B7A4-48D1-A627-9B1D4B000A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501156"/>
                        <a:ext cx="5357813" cy="11064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DB713DE-4F5E-461A-BE83-42547435FE2F}"/>
              </a:ext>
            </a:extLst>
          </p:cNvPr>
          <p:cNvSpPr txBox="1"/>
          <p:nvPr/>
        </p:nvSpPr>
        <p:spPr>
          <a:xfrm>
            <a:off x="-3970" y="2682554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Тогда окончательное </a:t>
            </a:r>
          </a:p>
          <a:p>
            <a:pPr algn="ctr"/>
            <a:r>
              <a:rPr lang="ru-RU" sz="3200" dirty="0"/>
              <a:t>значение средней интенсивности примет вид 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EB43F796-9D6F-4190-A753-4EF5F9AE7C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308643"/>
              </p:ext>
            </p:extLst>
          </p:nvPr>
        </p:nvGraphicFramePr>
        <p:xfrm>
          <a:off x="925835" y="3845100"/>
          <a:ext cx="32861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15" name="Equation" r:id="rId5" imgW="3285985" imgH="1066889" progId="Equation.DSMT4">
                  <p:embed/>
                </p:oleObj>
              </mc:Choice>
              <mc:Fallback>
                <p:oleObj name="Equation" r:id="rId5" imgW="3285985" imgH="106688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5835" y="3845100"/>
                        <a:ext cx="3286125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0">
            <a:extLst>
              <a:ext uri="{FF2B5EF4-FFF2-40B4-BE49-F238E27FC236}">
                <a16:creationId xmlns="" xmlns:a16="http://schemas.microsoft.com/office/drawing/2014/main" id="{C965B4DA-A90E-4213-9551-61CA2F63C3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625795"/>
              </p:ext>
            </p:extLst>
          </p:nvPr>
        </p:nvGraphicFramePr>
        <p:xfrm>
          <a:off x="4729033" y="3845100"/>
          <a:ext cx="338771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16" name="Equation" r:id="rId7" imgW="1447560" imgH="457200" progId="Equation.DSMT4">
                  <p:embed/>
                </p:oleObj>
              </mc:Choice>
              <mc:Fallback>
                <p:oleObj name="Equation" r:id="rId7" imgW="1447560" imgH="457200" progId="Equation.DSMT4">
                  <p:embed/>
                  <p:pic>
                    <p:nvPicPr>
                      <p:cNvPr id="5" name="Object 20">
                        <a:extLst>
                          <a:ext uri="{FF2B5EF4-FFF2-40B4-BE49-F238E27FC236}">
                            <a16:creationId xmlns="" xmlns:a16="http://schemas.microsoft.com/office/drawing/2014/main" id="{A0211F94-4AC8-44DD-A47D-5025E9D7E9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033" y="3845100"/>
                        <a:ext cx="3387715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5">
            <a:extLst>
              <a:ext uri="{FF2B5EF4-FFF2-40B4-BE49-F238E27FC236}">
                <a16:creationId xmlns="" xmlns:a16="http://schemas.microsoft.com/office/drawing/2014/main" id="{0C67B91D-CFD1-40D4-9AF4-C68EF92DA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970" y="5063372"/>
            <a:ext cx="9144000" cy="14773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 dirty="0">
                <a:solidFill>
                  <a:srgbClr val="CC0000"/>
                </a:solidFill>
              </a:rPr>
              <a:t>Величина </a:t>
            </a:r>
            <a:r>
              <a:rPr lang="ru-RU" altLang="ru-RU" sz="3000" i="1" dirty="0">
                <a:solidFill>
                  <a:srgbClr val="CC0000"/>
                </a:solidFill>
              </a:rPr>
              <a:t>М</a:t>
            </a:r>
            <a:r>
              <a:rPr lang="ru-RU" altLang="ru-RU" sz="3000" b="1" dirty="0">
                <a:solidFill>
                  <a:srgbClr val="CC0000"/>
                </a:solidFill>
              </a:rPr>
              <a:t> получила в литературе название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 dirty="0">
                <a:solidFill>
                  <a:srgbClr val="CC0000"/>
                </a:solidFill>
              </a:rPr>
              <a:t>Температурный фактор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 dirty="0">
                <a:solidFill>
                  <a:srgbClr val="CC0000"/>
                </a:solidFill>
              </a:rPr>
              <a:t>или фактор Дебая-</a:t>
            </a:r>
            <a:r>
              <a:rPr lang="ru-RU" altLang="ru-RU" sz="3000" b="1" dirty="0" err="1">
                <a:solidFill>
                  <a:srgbClr val="CC0000"/>
                </a:solidFill>
              </a:rPr>
              <a:t>Валлера</a:t>
            </a:r>
            <a:endParaRPr lang="ru-RU" altLang="ru-RU" sz="30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0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IMG_0001">
            <a:extLst>
              <a:ext uri="{FF2B5EF4-FFF2-40B4-BE49-F238E27FC236}">
                <a16:creationId xmlns="" xmlns:a16="http://schemas.microsoft.com/office/drawing/2014/main" id="{8C7FB698-8400-412B-BCB8-3FAEED477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317724"/>
            <a:ext cx="4751388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5" descr="IMG_0003">
            <a:extLst>
              <a:ext uri="{FF2B5EF4-FFF2-40B4-BE49-F238E27FC236}">
                <a16:creationId xmlns="" xmlns:a16="http://schemas.microsoft.com/office/drawing/2014/main" id="{7064D21C-F6B0-4671-B115-025C604C9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1317724"/>
            <a:ext cx="4256087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6">
            <a:extLst>
              <a:ext uri="{FF2B5EF4-FFF2-40B4-BE49-F238E27FC236}">
                <a16:creationId xmlns="" xmlns:a16="http://schemas.microsoft.com/office/drawing/2014/main" id="{CCECF625-B241-4A2F-8A95-7D991E30E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99"/>
            <a:ext cx="9144000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3333FF"/>
                </a:solidFill>
              </a:rPr>
              <a:t>Иллюстрация теплового рассеяния рентгеновского излучения на лауэграммах</a:t>
            </a:r>
          </a:p>
        </p:txBody>
      </p:sp>
      <p:sp>
        <p:nvSpPr>
          <p:cNvPr id="56325" name="Text Box 7">
            <a:extLst>
              <a:ext uri="{FF2B5EF4-FFF2-40B4-BE49-F238E27FC236}">
                <a16:creationId xmlns="" xmlns:a16="http://schemas.microsoft.com/office/drawing/2014/main" id="{AD7C293E-3125-436F-97B0-061F39AE8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01443"/>
            <a:ext cx="9144000" cy="1939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3333FF"/>
                </a:solidFill>
              </a:rPr>
              <a:t>Рентгенограммы кристалла </a:t>
            </a:r>
            <a:r>
              <a:rPr lang="en-US" altLang="ru-RU" sz="2400" b="1">
                <a:solidFill>
                  <a:srgbClr val="3333FF"/>
                </a:solidFill>
              </a:rPr>
              <a:t>KCl</a:t>
            </a:r>
            <a:r>
              <a:rPr lang="ru-RU" altLang="ru-RU" sz="2400" b="1">
                <a:solidFill>
                  <a:srgbClr val="3333FF"/>
                </a:solidFill>
              </a:rPr>
              <a:t> полученные на излучении </a:t>
            </a:r>
            <a:r>
              <a:rPr lang="en-US" altLang="ru-RU" sz="2400" b="1">
                <a:solidFill>
                  <a:srgbClr val="3333FF"/>
                </a:solidFill>
              </a:rPr>
              <a:t>MoK</a:t>
            </a:r>
            <a:r>
              <a:rPr lang="en-US" altLang="ru-RU" sz="2400" b="1">
                <a:solidFill>
                  <a:srgbClr val="3333FF"/>
                </a:solidFill>
                <a:latin typeface="Symbol" panose="05050102010706020507" pitchFamily="18" charset="2"/>
              </a:rPr>
              <a:t>a</a:t>
            </a:r>
            <a:r>
              <a:rPr lang="ru-RU" altLang="ru-RU" sz="2400" b="1">
                <a:solidFill>
                  <a:srgbClr val="3333FF"/>
                </a:solidFill>
              </a:rPr>
              <a:t>. Хорошо видно появление диффузного рассеяния между рефлексами. Иногда интенсивность диффузных пятен иногда сопоставима с интесивностью основных рефлексов.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  <p:bldP spid="563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>
            <a:extLst>
              <a:ext uri="{FF2B5EF4-FFF2-40B4-BE49-F238E27FC236}">
                <a16:creationId xmlns="" xmlns:a16="http://schemas.microsoft.com/office/drawing/2014/main" id="{851C172D-3528-4B00-81C7-B1E482C53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1557338"/>
            <a:ext cx="45989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05DB697-7B32-419D-BFF2-9ED5D8174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773238"/>
            <a:ext cx="443706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4">
            <a:extLst>
              <a:ext uri="{FF2B5EF4-FFF2-40B4-BE49-F238E27FC236}">
                <a16:creationId xmlns="" xmlns:a16="http://schemas.microsoft.com/office/drawing/2014/main" id="{B3E27809-7047-4796-9C50-26D9B9901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476250"/>
            <a:ext cx="4429125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8A4CFF"/>
                </a:solidFill>
              </a:rPr>
              <a:t>Примитивная плоская решетка</a:t>
            </a:r>
            <a:endParaRPr lang="en-US" altLang="ru-RU" sz="1800" b="1" dirty="0">
              <a:solidFill>
                <a:srgbClr val="8A4CFF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8A4CFF"/>
                </a:solidFill>
              </a:rPr>
              <a:t>(Объект-</a:t>
            </a:r>
            <a:r>
              <a:rPr lang="ru-RU" altLang="ru-RU" sz="1800" b="1" dirty="0"/>
              <a:t>прямое пространство</a:t>
            </a:r>
            <a:r>
              <a:rPr lang="ru-RU" altLang="ru-RU" sz="1800" b="1" dirty="0">
                <a:solidFill>
                  <a:srgbClr val="8A4CFF"/>
                </a:solidFill>
              </a:rPr>
              <a:t>)</a:t>
            </a:r>
          </a:p>
        </p:txBody>
      </p:sp>
      <p:sp>
        <p:nvSpPr>
          <p:cNvPr id="5" name="TextBox 15">
            <a:extLst>
              <a:ext uri="{FF2B5EF4-FFF2-40B4-BE49-F238E27FC236}">
                <a16:creationId xmlns="" xmlns:a16="http://schemas.microsoft.com/office/drawing/2014/main" id="{C8F54583-E65D-4D66-9DA2-4101F5537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663" y="338138"/>
            <a:ext cx="4598987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Дифракционная картина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от плоской решетки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(Фурье-образ – </a:t>
            </a:r>
            <a:r>
              <a:rPr lang="ru-RU" altLang="ru-RU" sz="1800" b="1" dirty="0">
                <a:solidFill>
                  <a:srgbClr val="CC0000"/>
                </a:solidFill>
              </a:rPr>
              <a:t>обратное пространство</a:t>
            </a:r>
            <a:r>
              <a:rPr lang="ru-RU" altLang="ru-RU" sz="1800" b="1" dirty="0"/>
              <a:t>)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A537D24E-31CA-456E-8349-8492304E17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79012"/>
              </p:ext>
            </p:extLst>
          </p:nvPr>
        </p:nvGraphicFramePr>
        <p:xfrm>
          <a:off x="-27789" y="4479926"/>
          <a:ext cx="4291013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4" name="Equation" r:id="rId5" imgW="1892300" imgH="444500" progId="Equation.DSMT4">
                  <p:embed/>
                </p:oleObj>
              </mc:Choice>
              <mc:Fallback>
                <p:oleObj name="Equation" r:id="rId5" imgW="1892300" imgH="444500" progId="Equation.DSMT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7789" y="4479926"/>
                        <a:ext cx="4291013" cy="1009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562B89C5-95BD-4FF8-8FD7-7A9E2CAC1D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109877"/>
              </p:ext>
            </p:extLst>
          </p:nvPr>
        </p:nvGraphicFramePr>
        <p:xfrm>
          <a:off x="5965910" y="5805264"/>
          <a:ext cx="1760537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5" name="Equation" r:id="rId7" imgW="622030" imgH="241195" progId="Equation.DSMT4">
                  <p:embed/>
                </p:oleObj>
              </mc:Choice>
              <mc:Fallback>
                <p:oleObj name="Equation" r:id="rId7" imgW="622030" imgH="241195" progId="Equation.DSMT4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910" y="5805264"/>
                        <a:ext cx="1760537" cy="6810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="" xmlns:a16="http://schemas.microsoft.com/office/drawing/2014/main" id="{A4D3541D-D895-4F21-AC56-F0F99B957C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160495"/>
              </p:ext>
            </p:extLst>
          </p:nvPr>
        </p:nvGraphicFramePr>
        <p:xfrm>
          <a:off x="812005" y="5703889"/>
          <a:ext cx="27844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6" name="Equation" r:id="rId9" imgW="736600" imgH="228600" progId="Equation.DSMT4">
                  <p:embed/>
                </p:oleObj>
              </mc:Choice>
              <mc:Fallback>
                <p:oleObj name="Equation" r:id="rId9" imgW="736600" imgH="228600" progId="Equation.DSMT4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005" y="5703889"/>
                        <a:ext cx="2784475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2983682-44B5-4A7B-BC85-C67232DE032E}"/>
              </a:ext>
            </a:extLst>
          </p:cNvPr>
          <p:cNvSpPr txBox="1"/>
          <p:nvPr/>
        </p:nvSpPr>
        <p:spPr>
          <a:xfrm>
            <a:off x="4572000" y="4479926"/>
            <a:ext cx="454835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 этом случае все рефлексы имеют одинаковую интенсивность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5" descr="IMG_0002-a">
            <a:extLst>
              <a:ext uri="{FF2B5EF4-FFF2-40B4-BE49-F238E27FC236}">
                <a16:creationId xmlns="" xmlns:a16="http://schemas.microsoft.com/office/drawing/2014/main" id="{F166BDBE-ACB9-435E-8CBF-DCB6A9E8B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36063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Text Box 4">
            <a:extLst>
              <a:ext uri="{FF2B5EF4-FFF2-40B4-BE49-F238E27FC236}">
                <a16:creationId xmlns="" xmlns:a16="http://schemas.microsoft.com/office/drawing/2014/main" id="{84676152-50E6-4A65-AE59-05788F4DF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" y="4797152"/>
            <a:ext cx="9136063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3333FF"/>
                </a:solidFill>
              </a:rPr>
              <a:t>Изодиффузные линии теплового рассеяния для кристалла </a:t>
            </a:r>
            <a:r>
              <a:rPr lang="en-US" altLang="ru-RU" b="1">
                <a:solidFill>
                  <a:srgbClr val="3333FF"/>
                </a:solidFill>
                <a:latin typeface="Symbol" panose="05050102010706020507" pitchFamily="18" charset="2"/>
              </a:rPr>
              <a:t>b</a:t>
            </a:r>
            <a:r>
              <a:rPr lang="en-US" altLang="ru-RU" b="1">
                <a:solidFill>
                  <a:srgbClr val="3333FF"/>
                </a:solidFill>
              </a:rPr>
              <a:t>-AuZn</a:t>
            </a:r>
            <a:endParaRPr lang="ru-RU" altLang="ru-RU" b="1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="" xmlns:a16="http://schemas.microsoft.com/office/drawing/2014/main" id="{FA428730-06BC-4D7E-A057-8901D3C2F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3010805"/>
            <a:ext cx="3960690" cy="144145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4" name="Object 10">
            <a:extLst>
              <a:ext uri="{FF2B5EF4-FFF2-40B4-BE49-F238E27FC236}">
                <a16:creationId xmlns="" xmlns:a16="http://schemas.microsoft.com/office/drawing/2014/main" id="{04074C9F-1899-48AA-9C56-05A6D77F68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756207"/>
              </p:ext>
            </p:extLst>
          </p:nvPr>
        </p:nvGraphicFramePr>
        <p:xfrm>
          <a:off x="2834011" y="3142477"/>
          <a:ext cx="3763963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15" name="Equation" r:id="rId4" imgW="1447560" imgH="457200" progId="Equation.DSMT4">
                  <p:embed/>
                </p:oleObj>
              </mc:Choice>
              <mc:Fallback>
                <p:oleObj name="Equation" r:id="rId4" imgW="1447560" imgH="457200" progId="Equation.DSMT4">
                  <p:embed/>
                  <p:pic>
                    <p:nvPicPr>
                      <p:cNvPr id="47111" name="Object 10">
                        <a:extLst>
                          <a:ext uri="{FF2B5EF4-FFF2-40B4-BE49-F238E27FC236}">
                            <a16:creationId xmlns="" xmlns:a16="http://schemas.microsoft.com/office/drawing/2014/main" id="{8463AA35-D8B9-48E5-97D9-BDA02E33C4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4011" y="3142477"/>
                        <a:ext cx="3763963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771C578-7C80-451C-956F-F346B8A29233}"/>
              </a:ext>
            </a:extLst>
          </p:cNvPr>
          <p:cNvSpPr txBox="1"/>
          <p:nvPr/>
        </p:nvSpPr>
        <p:spPr>
          <a:xfrm>
            <a:off x="0" y="369788"/>
            <a:ext cx="9176719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Полученное значение </a:t>
            </a:r>
          </a:p>
          <a:p>
            <a:pPr algn="ctr"/>
            <a:r>
              <a:rPr lang="ru-RU" sz="3200" dirty="0"/>
              <a:t>фактора Дебая-</a:t>
            </a:r>
            <a:r>
              <a:rPr lang="ru-RU" sz="3200" dirty="0" err="1"/>
              <a:t>Валлера</a:t>
            </a:r>
            <a:r>
              <a:rPr lang="ru-RU" sz="3200" dirty="0"/>
              <a:t> (1913-1923)		</a:t>
            </a:r>
          </a:p>
          <a:p>
            <a:pPr algn="ctr"/>
            <a:r>
              <a:rPr lang="ru-RU" sz="3200" dirty="0"/>
              <a:t>это нулевое приближение!!!</a:t>
            </a:r>
          </a:p>
          <a:p>
            <a:pPr algn="ctr"/>
            <a:r>
              <a:rPr lang="ru-RU" sz="3200" dirty="0"/>
              <a:t>Боле строгое решение задачи было выполнено Дебаем позже.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301E403D-EF32-4057-87B1-72A8EC6E8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8" y="4609431"/>
            <a:ext cx="6481763" cy="1296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" name="Text Box 5">
            <a:extLst>
              <a:ext uri="{FF2B5EF4-FFF2-40B4-BE49-F238E27FC236}">
                <a16:creationId xmlns="" xmlns:a16="http://schemas.microsoft.com/office/drawing/2014/main" id="{CA3EFAA3-56D2-4700-A7BC-C256D5135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143" y="5185694"/>
            <a:ext cx="64627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800" b="1">
                <a:solidFill>
                  <a:srgbClr val="CC0000"/>
                </a:solidFill>
              </a:rPr>
              <a:t>Колебания всех атомов изотропны в пространстве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800" b="1">
                <a:solidFill>
                  <a:srgbClr val="CC0000"/>
                </a:solidFill>
              </a:rPr>
              <a:t>Колебания всех атомов независимы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="" xmlns:a16="http://schemas.microsoft.com/office/drawing/2014/main" id="{86998BD0-C06F-483E-B36E-D57356FEE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018" y="4537994"/>
            <a:ext cx="51609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CC0000"/>
                </a:solidFill>
              </a:rPr>
              <a:t>Для упрощения рассуждений будем полагать,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CC0000"/>
                </a:solidFill>
              </a:rPr>
              <a:t>что (приближение </a:t>
            </a:r>
            <a:r>
              <a:rPr lang="ru-RU" altLang="ru-RU" sz="1800" b="1">
                <a:solidFill>
                  <a:srgbClr val="CC0000"/>
                </a:solidFill>
              </a:rPr>
              <a:t>Дебая</a:t>
            </a:r>
            <a:r>
              <a:rPr lang="ru-RU" altLang="ru-RU" sz="1800">
                <a:solidFill>
                  <a:srgbClr val="CC0000"/>
                </a:solidFill>
              </a:rPr>
              <a:t>)</a:t>
            </a:r>
            <a:r>
              <a:rPr lang="en-US" altLang="ru-RU" sz="1800">
                <a:solidFill>
                  <a:srgbClr val="CC0000"/>
                </a:solidFill>
              </a:rPr>
              <a:t>:</a:t>
            </a:r>
            <a:r>
              <a:rPr lang="ru-RU" altLang="ru-RU" sz="18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9" name="Line 11">
            <a:extLst>
              <a:ext uri="{FF2B5EF4-FFF2-40B4-BE49-F238E27FC236}">
                <a16:creationId xmlns="" xmlns:a16="http://schemas.microsoft.com/office/drawing/2014/main" id="{903ED2B4-AF20-41F6-B304-551C826D1A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118" y="4609431"/>
            <a:ext cx="6480175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16">
            <a:extLst>
              <a:ext uri="{FF2B5EF4-FFF2-40B4-BE49-F238E27FC236}">
                <a16:creationId xmlns="" xmlns:a16="http://schemas.microsoft.com/office/drawing/2014/main" id="{ECA12EB8-7D04-487A-A7C3-129FB5972A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1118" y="4609431"/>
            <a:ext cx="6480175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18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  <p:bldP spid="8" grpId="0"/>
      <p:bldP spid="9" grpId="0" animBg="1"/>
      <p:bldP spid="10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="" xmlns:a16="http://schemas.microsoft.com/office/drawing/2014/main" id="{EEDB3D39-9721-4C51-BCC9-731EBD600E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986894"/>
              </p:ext>
            </p:extLst>
          </p:nvPr>
        </p:nvGraphicFramePr>
        <p:xfrm>
          <a:off x="1836022" y="2774503"/>
          <a:ext cx="5330199" cy="1177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97" name="Equation" r:id="rId4" imgW="2184120" imgH="482400" progId="Equation.DSMT4">
                  <p:embed/>
                </p:oleObj>
              </mc:Choice>
              <mc:Fallback>
                <p:oleObj name="Equation" r:id="rId4" imgW="21841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6022" y="2774503"/>
                        <a:ext cx="5330199" cy="117760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8">
            <a:extLst>
              <a:ext uri="{FF2B5EF4-FFF2-40B4-BE49-F238E27FC236}">
                <a16:creationId xmlns="" xmlns:a16="http://schemas.microsoft.com/office/drawing/2014/main" id="{BA5D6140-E5F8-4263-BDA1-DCD27B7B3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14574"/>
            <a:ext cx="9143999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dirty="0"/>
              <a:t>m - </a:t>
            </a:r>
            <a:r>
              <a:rPr lang="ru-RU" altLang="ru-RU" sz="2400" dirty="0"/>
              <a:t>масса атома; </a:t>
            </a:r>
            <a:r>
              <a:rPr lang="en-US" altLang="ru-RU" sz="2400" dirty="0">
                <a:latin typeface="Symbol" panose="05050102010706020507" pitchFamily="18" charset="2"/>
              </a:rPr>
              <a:t>Q - </a:t>
            </a:r>
            <a:r>
              <a:rPr lang="ru-RU" altLang="ru-RU" sz="2400" dirty="0"/>
              <a:t>характеристическая температура Дебая;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dirty="0"/>
              <a:t>k - </a:t>
            </a:r>
            <a:r>
              <a:rPr lang="ru-RU" altLang="ru-RU" sz="2400" dirty="0"/>
              <a:t>постоянная Больцмана; </a:t>
            </a:r>
            <a:r>
              <a:rPr lang="en-US" altLang="ru-RU" sz="2400" dirty="0"/>
              <a:t>h -</a:t>
            </a:r>
            <a:r>
              <a:rPr lang="ru-RU" altLang="ru-RU" sz="2400" dirty="0"/>
              <a:t> постоянная Планка;</a:t>
            </a:r>
            <a:r>
              <a:rPr lang="en-US" altLang="ru-RU" sz="24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dirty="0">
                <a:latin typeface="Symbol" panose="05050102010706020507" pitchFamily="18" charset="2"/>
              </a:rPr>
              <a:t>                                    </a:t>
            </a:r>
            <a:r>
              <a:rPr lang="ru-RU" altLang="ru-RU" sz="2400" dirty="0">
                <a:cs typeface="Arial" panose="020B0604020202020204" pitchFamily="34" charset="0"/>
              </a:rPr>
              <a:t>Ф(</a:t>
            </a:r>
            <a:r>
              <a:rPr lang="en-US" altLang="ru-RU" sz="2400" dirty="0">
                <a:cs typeface="Arial" panose="020B0604020202020204" pitchFamily="34" charset="0"/>
              </a:rPr>
              <a:t>x</a:t>
            </a:r>
            <a:r>
              <a:rPr lang="ru-RU" altLang="ru-RU" sz="2400" dirty="0">
                <a:cs typeface="Arial" panose="020B0604020202020204" pitchFamily="34" charset="0"/>
              </a:rPr>
              <a:t>)</a:t>
            </a:r>
            <a:r>
              <a:rPr lang="en-US" altLang="ru-RU" sz="2400" dirty="0">
                <a:latin typeface="Symbol" panose="05050102010706020507" pitchFamily="18" charset="2"/>
              </a:rPr>
              <a:t> - </a:t>
            </a:r>
            <a:r>
              <a:rPr lang="ru-RU" altLang="ru-RU" sz="2400" dirty="0"/>
              <a:t>функция Дебая; </a:t>
            </a:r>
            <a:r>
              <a:rPr lang="en-US" altLang="ru-RU" sz="2400" dirty="0"/>
              <a:t>x=</a:t>
            </a:r>
            <a:r>
              <a:rPr lang="en-US" altLang="ru-RU" sz="2400" dirty="0">
                <a:latin typeface="Symbol" panose="05050102010706020507" pitchFamily="18" charset="2"/>
              </a:rPr>
              <a:t>Q/T</a:t>
            </a:r>
            <a:endParaRPr lang="ru-RU" altLang="ru-RU" sz="2400" dirty="0">
              <a:latin typeface="Symbol" panose="05050102010706020507" pitchFamily="18" charset="2"/>
            </a:endParaRPr>
          </a:p>
        </p:txBody>
      </p:sp>
      <p:graphicFrame>
        <p:nvGraphicFramePr>
          <p:cNvPr id="12" name="Object 13">
            <a:extLst>
              <a:ext uri="{FF2B5EF4-FFF2-40B4-BE49-F238E27FC236}">
                <a16:creationId xmlns="" xmlns:a16="http://schemas.microsoft.com/office/drawing/2014/main" id="{16AC198A-22FF-4E30-9D94-0E778844FA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62701"/>
              </p:ext>
            </p:extLst>
          </p:nvPr>
        </p:nvGraphicFramePr>
        <p:xfrm>
          <a:off x="3313801" y="5326606"/>
          <a:ext cx="2374639" cy="10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98" name="Equation" r:id="rId6" imgW="1091726" imgH="469696" progId="Equation.DSMT4">
                  <p:embed/>
                </p:oleObj>
              </mc:Choice>
              <mc:Fallback>
                <p:oleObj name="Equation" r:id="rId6" imgW="1091726" imgH="469696" progId="Equation.DSMT4">
                  <p:embed/>
                  <p:pic>
                    <p:nvPicPr>
                      <p:cNvPr id="5" name="Object 13">
                        <a:extLst>
                          <a:ext uri="{FF2B5EF4-FFF2-40B4-BE49-F238E27FC236}">
                            <a16:creationId xmlns="" xmlns:a16="http://schemas.microsoft.com/office/drawing/2014/main" id="{9F8EBDCE-3761-4C9F-B57C-944EB46964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801" y="5326606"/>
                        <a:ext cx="2374639" cy="10214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7">
            <a:extLst>
              <a:ext uri="{FF2B5EF4-FFF2-40B4-BE49-F238E27FC236}">
                <a16:creationId xmlns="" xmlns:a16="http://schemas.microsoft.com/office/drawing/2014/main" id="{03B25D95-D7B5-4FD6-9F20-10A16A17A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7" y="6443489"/>
            <a:ext cx="9143999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 </a:t>
            </a:r>
            <a:r>
              <a:rPr lang="en-US" altLang="ru-RU" sz="1800" i="1" dirty="0"/>
              <a:t>k</a:t>
            </a:r>
            <a:r>
              <a:rPr lang="en-US" altLang="ru-RU" sz="1800" dirty="0"/>
              <a:t>=1,3806488</a:t>
            </a:r>
            <a:r>
              <a:rPr lang="ru-RU" altLang="ru-RU" sz="1800" dirty="0"/>
              <a:t>.</a:t>
            </a:r>
            <a:r>
              <a:rPr lang="en-US" altLang="ru-RU" sz="1800" dirty="0"/>
              <a:t>10</a:t>
            </a:r>
            <a:r>
              <a:rPr lang="ru-RU" altLang="ru-RU" sz="1800" baseline="30000" dirty="0"/>
              <a:t>-</a:t>
            </a:r>
            <a:r>
              <a:rPr lang="en-US" altLang="ru-RU" sz="1800" baseline="30000" dirty="0"/>
              <a:t>23</a:t>
            </a:r>
            <a:r>
              <a:rPr lang="ru-RU" altLang="ru-RU" sz="1800" dirty="0" err="1"/>
              <a:t>дж</a:t>
            </a:r>
            <a:r>
              <a:rPr lang="en-US" altLang="ru-RU" sz="1800" dirty="0"/>
              <a:t>/K</a:t>
            </a:r>
            <a:r>
              <a:rPr lang="ru-RU" altLang="ru-RU" sz="1800" dirty="0"/>
              <a:t>; </a:t>
            </a:r>
            <a:r>
              <a:rPr lang="en-US" altLang="ru-RU" sz="1800" i="1" dirty="0"/>
              <a:t>h</a:t>
            </a:r>
            <a:r>
              <a:rPr lang="en-US" altLang="ru-RU" sz="1800" dirty="0"/>
              <a:t>=6,626069</a:t>
            </a:r>
            <a:r>
              <a:rPr lang="ru-RU" altLang="ru-RU" sz="1800" dirty="0"/>
              <a:t>.</a:t>
            </a:r>
            <a:r>
              <a:rPr lang="en-US" altLang="ru-RU" sz="1800" dirty="0"/>
              <a:t>10</a:t>
            </a:r>
            <a:r>
              <a:rPr lang="en-US" altLang="ru-RU" sz="1800" baseline="30000" dirty="0"/>
              <a:t>-27</a:t>
            </a:r>
            <a:r>
              <a:rPr lang="ru-RU" altLang="ru-RU" sz="1800" dirty="0"/>
              <a:t>эрг</a:t>
            </a:r>
            <a:r>
              <a:rPr lang="en-US" altLang="ru-RU" sz="1800" dirty="0"/>
              <a:t>.</a:t>
            </a:r>
            <a:r>
              <a:rPr lang="ru-RU" altLang="ru-RU" sz="1800" dirty="0"/>
              <a:t>сек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05D53D9-C013-46A3-A6F1-2FD21C5243B8}"/>
              </a:ext>
            </a:extLst>
          </p:cNvPr>
          <p:cNvSpPr txBox="1"/>
          <p:nvPr/>
        </p:nvSpPr>
        <p:spPr>
          <a:xfrm>
            <a:off x="0" y="150482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Реальная ситуация существенно сложнее. Атомы в решетке связаны друг с другом и их движения анизотропно.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9D8963-696E-4828-A73E-23C52C183863}"/>
              </a:ext>
            </a:extLst>
          </p:cNvPr>
          <p:cNvSpPr txBox="1"/>
          <p:nvPr/>
        </p:nvSpPr>
        <p:spPr>
          <a:xfrm>
            <a:off x="3517" y="1777878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Учет этих факторов приводит к более сложному выражению для температурного фактора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97125" y="1435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73457"/>
              </p:ext>
            </p:extLst>
          </p:nvPr>
        </p:nvGraphicFramePr>
        <p:xfrm>
          <a:off x="1331640" y="1902012"/>
          <a:ext cx="6552728" cy="4777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08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318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82438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u="none" dirty="0">
                          <a:solidFill>
                            <a:schemeClr val="tx1"/>
                          </a:solidFill>
                        </a:rPr>
                        <a:t>Температура Дебая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2438">
                <a:tc>
                  <a:txBody>
                    <a:bodyPr/>
                    <a:lstStyle/>
                    <a:p>
                      <a:pPr algn="ctr"/>
                      <a:r>
                        <a:rPr lang="ru-RU" b="1" u="none" dirty="0">
                          <a:solidFill>
                            <a:schemeClr val="tx1"/>
                          </a:solidFill>
                          <a:hlinkClick r:id="rId2" tooltip="Алюминий"/>
                        </a:rPr>
                        <a:t>Алюминий</a:t>
                      </a:r>
                      <a:endParaRPr lang="ru-RU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429 K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2438">
                <a:tc>
                  <a:txBody>
                    <a:bodyPr/>
                    <a:lstStyle/>
                    <a:p>
                      <a:pPr algn="ctr"/>
                      <a:r>
                        <a:rPr lang="ru-RU" b="1" u="none" dirty="0">
                          <a:solidFill>
                            <a:schemeClr val="tx1"/>
                          </a:solidFill>
                          <a:hlinkClick r:id="rId3" tooltip="Кадмий"/>
                        </a:rPr>
                        <a:t>Кадмий</a:t>
                      </a:r>
                      <a:endParaRPr lang="ru-RU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186 K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2438">
                <a:tc>
                  <a:txBody>
                    <a:bodyPr/>
                    <a:lstStyle/>
                    <a:p>
                      <a:pPr algn="ctr"/>
                      <a:r>
                        <a:rPr lang="ru-RU" b="1" u="none" dirty="0">
                          <a:solidFill>
                            <a:schemeClr val="tx1"/>
                          </a:solidFill>
                          <a:hlinkClick r:id="rId4" tooltip="Хром"/>
                        </a:rPr>
                        <a:t>Хром</a:t>
                      </a:r>
                      <a:endParaRPr lang="ru-RU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610 K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2438">
                <a:tc>
                  <a:txBody>
                    <a:bodyPr/>
                    <a:lstStyle/>
                    <a:p>
                      <a:pPr algn="ctr"/>
                      <a:r>
                        <a:rPr lang="ru-RU" b="1" u="none" dirty="0">
                          <a:solidFill>
                            <a:schemeClr val="tx1"/>
                          </a:solidFill>
                          <a:hlinkClick r:id="rId5" tooltip="Золото"/>
                        </a:rPr>
                        <a:t>Золото</a:t>
                      </a:r>
                      <a:endParaRPr lang="ru-RU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165 K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2438">
                <a:tc>
                  <a:txBody>
                    <a:bodyPr/>
                    <a:lstStyle/>
                    <a:p>
                      <a:pPr algn="ctr"/>
                      <a:r>
                        <a:rPr lang="el-GR" b="1" u="none" dirty="0">
                          <a:solidFill>
                            <a:schemeClr val="tx1"/>
                          </a:solidFill>
                          <a:effectLst/>
                        </a:rPr>
                        <a:t>α </a:t>
                      </a:r>
                      <a:r>
                        <a:rPr lang="en-US" b="1" u="none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b="1" u="none" dirty="0">
                          <a:solidFill>
                            <a:schemeClr val="tx1"/>
                          </a:solidFill>
                          <a:hlinkClick r:id="rId6" tooltip="Железо"/>
                        </a:rPr>
                        <a:t>Железо</a:t>
                      </a:r>
                      <a:endParaRPr lang="ru-RU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464 K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82438">
                <a:tc>
                  <a:txBody>
                    <a:bodyPr/>
                    <a:lstStyle/>
                    <a:p>
                      <a:pPr algn="ctr"/>
                      <a:r>
                        <a:rPr lang="ru-RU" b="1" u="none" dirty="0">
                          <a:solidFill>
                            <a:schemeClr val="tx1"/>
                          </a:solidFill>
                          <a:hlinkClick r:id="rId7" tooltip="Кремний"/>
                        </a:rPr>
                        <a:t>Кремний</a:t>
                      </a:r>
                      <a:endParaRPr lang="ru-RU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640 K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21555"/>
            <a:ext cx="914400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/>
              <a:t>Температу́ра</a:t>
            </a:r>
            <a:r>
              <a:rPr lang="ru-RU" sz="2000" b="1" dirty="0"/>
              <a:t> </a:t>
            </a:r>
            <a:r>
              <a:rPr lang="ru-RU" sz="2000" b="1" dirty="0" err="1"/>
              <a:t>Деба́я</a:t>
            </a:r>
            <a:r>
              <a:rPr lang="ru-RU" sz="2000" dirty="0"/>
              <a:t> — температура, при которой возбуждаются все моды колебаний в данном твёрдом теле. Дальнейшее увеличение температуры не приводит к появлению новых мод колебаний, а лишь ведёт к увеличению амплитуд уже существующих, то есть средняя энергия колебаний с ростом температуры растёт</a:t>
            </a:r>
          </a:p>
        </p:txBody>
      </p:sp>
    </p:spTree>
    <p:extLst>
      <p:ext uri="{BB962C8B-B14F-4D97-AF65-F5344CB8AC3E}">
        <p14:creationId xmlns:p14="http://schemas.microsoft.com/office/powerpoint/2010/main" val="143203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Untitled-1">
            <a:extLst>
              <a:ext uri="{FF2B5EF4-FFF2-40B4-BE49-F238E27FC236}">
                <a16:creationId xmlns="" xmlns:a16="http://schemas.microsoft.com/office/drawing/2014/main" id="{36CA12F0-2B2A-43C0-B5CB-ADAB98C1F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51" y="9088"/>
            <a:ext cx="6769497" cy="44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593578-7BAE-4057-8E37-F58FBB0B49B9}"/>
              </a:ext>
            </a:extLst>
          </p:cNvPr>
          <p:cNvSpPr txBox="1"/>
          <p:nvPr/>
        </p:nvSpPr>
        <p:spPr>
          <a:xfrm>
            <a:off x="0" y="4547424"/>
            <a:ext cx="91440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1800" b="1" dirty="0">
                <a:solidFill>
                  <a:srgbClr val="3333FF"/>
                </a:solidFill>
              </a:rPr>
              <a:t>Представлен фрагмент элементарной ячейки кристалла состоящий из двух молекул </a:t>
            </a:r>
            <a:r>
              <a:rPr lang="ru-RU" altLang="ru-RU" sz="1800" b="1" dirty="0" err="1">
                <a:solidFill>
                  <a:srgbClr val="3333FF"/>
                </a:solidFill>
              </a:rPr>
              <a:t>дигидроцитрата</a:t>
            </a:r>
            <a:r>
              <a:rPr lang="ru-RU" altLang="ru-RU" sz="1800" b="1" dirty="0">
                <a:solidFill>
                  <a:srgbClr val="3333FF"/>
                </a:solidFill>
              </a:rPr>
              <a:t> и двух ионов натрия сгруппированных около центра симметрии, а также два атома кислорода (О5 и О2). Жирными линиями показаны ковалентные связи, тонкими – отмечены координационные связи атомов кислорода с ионами натрия. </a:t>
            </a:r>
          </a:p>
          <a:p>
            <a:pPr algn="ctr"/>
            <a:r>
              <a:rPr lang="ru-RU" altLang="ru-RU" sz="1800" b="1" dirty="0" err="1">
                <a:solidFill>
                  <a:srgbClr val="FF0000"/>
                </a:solidFill>
              </a:rPr>
              <a:t>Анизатропные</a:t>
            </a:r>
            <a:r>
              <a:rPr lang="ru-RU" altLang="ru-RU" sz="1800" b="1" dirty="0">
                <a:solidFill>
                  <a:srgbClr val="FF0000"/>
                </a:solidFill>
              </a:rPr>
              <a:t> колебательные движения атомов описывается тепловыми эллипсоидами. </a:t>
            </a:r>
            <a:r>
              <a:rPr lang="ru-RU" altLang="ru-RU" b="1" dirty="0">
                <a:solidFill>
                  <a:srgbClr val="FF0000"/>
                </a:solidFill>
              </a:rPr>
              <a:t>Три числа около эллипсоидов соответствуют среднеквадратичным смещениям атомов ( </a:t>
            </a:r>
            <a:r>
              <a:rPr lang="en-US" altLang="ru-RU" b="1" dirty="0">
                <a:solidFill>
                  <a:srgbClr val="FF0000"/>
                </a:solidFill>
              </a:rPr>
              <a:t>Å</a:t>
            </a:r>
            <a:r>
              <a:rPr lang="ru-RU" altLang="ru-RU" b="1" dirty="0">
                <a:solidFill>
                  <a:srgbClr val="FF0000"/>
                </a:solidFill>
              </a:rPr>
              <a:t> ) вдоль трех осей эллипсоида.</a:t>
            </a:r>
            <a:r>
              <a:rPr lang="ru-RU" altLang="ru-RU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48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>
            <a:extLst>
              <a:ext uri="{FF2B5EF4-FFF2-40B4-BE49-F238E27FC236}">
                <a16:creationId xmlns="" xmlns:a16="http://schemas.microsoft.com/office/drawing/2014/main" id="{1E41383A-831C-4D68-AEBF-05D37F4CF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9000"/>
            <a:ext cx="9144000" cy="28622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2000" b="1" dirty="0">
                <a:solidFill>
                  <a:srgbClr val="CC0000"/>
                </a:solidFill>
              </a:rPr>
              <a:t>1</a:t>
            </a:r>
            <a:r>
              <a:rPr lang="ru-RU" altLang="ru-RU" sz="2000" b="1" dirty="0">
                <a:solidFill>
                  <a:srgbClr val="CC0000"/>
                </a:solidFill>
              </a:rPr>
              <a:t>.</a:t>
            </a:r>
            <a:r>
              <a:rPr lang="en-US" altLang="ru-RU" sz="2000" b="1" dirty="0">
                <a:solidFill>
                  <a:srgbClr val="CC0000"/>
                </a:solidFill>
              </a:rPr>
              <a:t> </a:t>
            </a:r>
            <a:r>
              <a:rPr lang="ru-RU" altLang="ru-RU" sz="2000" b="1" dirty="0" err="1">
                <a:solidFill>
                  <a:srgbClr val="CC0000"/>
                </a:solidFill>
              </a:rPr>
              <a:t>Дж.Каули</a:t>
            </a:r>
            <a:r>
              <a:rPr lang="ru-RU" altLang="ru-RU" sz="2000" b="1" dirty="0">
                <a:solidFill>
                  <a:srgbClr val="CC0000"/>
                </a:solidFill>
              </a:rPr>
              <a:t>, Физика дифракции, Москва, Мир, 1976, с.432 </a:t>
            </a:r>
          </a:p>
          <a:p>
            <a:pPr eaLnBrk="1" hangingPunct="1">
              <a:defRPr/>
            </a:pPr>
            <a:r>
              <a:rPr lang="ru-RU" altLang="ru-RU" sz="2000" b="1" dirty="0">
                <a:solidFill>
                  <a:srgbClr val="CC0000"/>
                </a:solidFill>
              </a:rPr>
              <a:t>2. </a:t>
            </a:r>
            <a:r>
              <a:rPr lang="ru-RU" altLang="ru-RU" sz="2000" b="1" dirty="0" err="1">
                <a:solidFill>
                  <a:srgbClr val="CC0000"/>
                </a:solidFill>
              </a:rPr>
              <a:t>В.И.Иверонова</a:t>
            </a:r>
            <a:r>
              <a:rPr lang="ru-RU" altLang="ru-RU" sz="2000" b="1" dirty="0">
                <a:solidFill>
                  <a:srgbClr val="CC0000"/>
                </a:solidFill>
              </a:rPr>
              <a:t>, </a:t>
            </a:r>
            <a:r>
              <a:rPr lang="ru-RU" altLang="ru-RU" sz="2000" b="1" dirty="0" err="1">
                <a:solidFill>
                  <a:srgbClr val="CC0000"/>
                </a:solidFill>
              </a:rPr>
              <a:t>Г.П.Ревкевич</a:t>
            </a:r>
            <a:r>
              <a:rPr lang="ru-RU" altLang="ru-RU" sz="2000" b="1" dirty="0">
                <a:solidFill>
                  <a:srgbClr val="CC0000"/>
                </a:solidFill>
              </a:rPr>
              <a:t>, Теория рассеяния </a:t>
            </a:r>
            <a:r>
              <a:rPr lang="ru-RU" altLang="ru-RU" sz="2000" b="1" dirty="0" err="1">
                <a:solidFill>
                  <a:srgbClr val="CC0000"/>
                </a:solidFill>
              </a:rPr>
              <a:t>ренгеновских</a:t>
            </a:r>
            <a:r>
              <a:rPr lang="ru-RU" altLang="ru-RU" sz="2000" b="1" dirty="0">
                <a:solidFill>
                  <a:srgbClr val="CC0000"/>
                </a:solidFill>
              </a:rPr>
              <a:t> лучей, Москва, </a:t>
            </a:r>
            <a:r>
              <a:rPr lang="ru-RU" altLang="ru-RU" sz="2000" b="1" i="1" dirty="0">
                <a:solidFill>
                  <a:srgbClr val="CC0000"/>
                </a:solidFill>
              </a:rPr>
              <a:t>МГУ, </a:t>
            </a:r>
            <a:r>
              <a:rPr lang="ru-RU" altLang="ru-RU" sz="2000" b="1" dirty="0">
                <a:solidFill>
                  <a:srgbClr val="CC0000"/>
                </a:solidFill>
              </a:rPr>
              <a:t>1978, с.278 </a:t>
            </a:r>
          </a:p>
          <a:p>
            <a:pPr eaLnBrk="1" hangingPunct="1">
              <a:defRPr/>
            </a:pPr>
            <a:r>
              <a:rPr lang="ru-RU" altLang="ru-RU" sz="2000" b="1" dirty="0">
                <a:solidFill>
                  <a:srgbClr val="CC0000"/>
                </a:solidFill>
              </a:rPr>
              <a:t>3. </a:t>
            </a:r>
            <a:r>
              <a:rPr lang="ru-RU" altLang="ru-RU" sz="2000" b="1" dirty="0" err="1">
                <a:solidFill>
                  <a:srgbClr val="CC0000"/>
                </a:solidFill>
              </a:rPr>
              <a:t>Г.С.Жданов</a:t>
            </a:r>
            <a:r>
              <a:rPr lang="ru-RU" altLang="ru-RU" sz="2000" b="1" dirty="0">
                <a:solidFill>
                  <a:srgbClr val="CC0000"/>
                </a:solidFill>
              </a:rPr>
              <a:t>, Основы рентгеноструктурного анализа, Москва, </a:t>
            </a:r>
            <a:r>
              <a:rPr lang="ru-RU" altLang="ru-RU" sz="2000" b="1" dirty="0" err="1">
                <a:solidFill>
                  <a:srgbClr val="CC0000"/>
                </a:solidFill>
              </a:rPr>
              <a:t>Гостехиздат</a:t>
            </a:r>
            <a:r>
              <a:rPr lang="ru-RU" altLang="ru-RU" sz="2000" b="1" dirty="0">
                <a:solidFill>
                  <a:srgbClr val="CC0000"/>
                </a:solidFill>
              </a:rPr>
              <a:t>, 1940, с.446</a:t>
            </a:r>
          </a:p>
          <a:p>
            <a:pPr eaLnBrk="1" hangingPunct="1">
              <a:defRPr/>
            </a:pPr>
            <a:r>
              <a:rPr lang="ru-RU" altLang="ru-RU" sz="2000" b="1" dirty="0">
                <a:solidFill>
                  <a:srgbClr val="CC0000"/>
                </a:solidFill>
              </a:rPr>
              <a:t>4. </a:t>
            </a:r>
            <a:r>
              <a:rPr lang="ru-RU" altLang="ru-RU" sz="2000" b="1" dirty="0" err="1">
                <a:solidFill>
                  <a:srgbClr val="CC0000"/>
                </a:solidFill>
              </a:rPr>
              <a:t>А.М.Гинье</a:t>
            </a:r>
            <a:r>
              <a:rPr lang="ru-RU" altLang="ru-RU" sz="2000" b="1" dirty="0">
                <a:solidFill>
                  <a:srgbClr val="CC0000"/>
                </a:solidFill>
              </a:rPr>
              <a:t>, Рентгенография кристаллов, Москва, </a:t>
            </a:r>
            <a:r>
              <a:rPr lang="ru-RU" altLang="ru-RU" sz="2000" b="1" dirty="0" err="1">
                <a:solidFill>
                  <a:srgbClr val="CC0000"/>
                </a:solidFill>
              </a:rPr>
              <a:t>Физматгиз</a:t>
            </a:r>
            <a:r>
              <a:rPr lang="ru-RU" altLang="ru-RU" sz="2000" b="1" dirty="0">
                <a:solidFill>
                  <a:srgbClr val="CC0000"/>
                </a:solidFill>
              </a:rPr>
              <a:t>, 1961, с.604  </a:t>
            </a:r>
          </a:p>
          <a:p>
            <a:pPr marL="0" indent="0" eaLnBrk="1" hangingPunct="1">
              <a:defRPr/>
            </a:pPr>
            <a:r>
              <a:rPr lang="ru-RU" altLang="ru-RU" sz="2000" b="1" dirty="0">
                <a:solidFill>
                  <a:srgbClr val="FF0000"/>
                </a:solidFill>
              </a:rPr>
              <a:t>5. Бэкон Дж., </a:t>
            </a:r>
            <a:r>
              <a:rPr lang="ru-RU" altLang="ru-RU" sz="2000" b="1" dirty="0" err="1">
                <a:solidFill>
                  <a:srgbClr val="FF0000"/>
                </a:solidFill>
              </a:rPr>
              <a:t>Диффракция</a:t>
            </a:r>
            <a:r>
              <a:rPr lang="ru-RU" altLang="ru-RU" sz="2000" b="1" dirty="0">
                <a:solidFill>
                  <a:srgbClr val="FF0000"/>
                </a:solidFill>
              </a:rPr>
              <a:t> нейтронов, пер. с англ., М., 1957; </a:t>
            </a:r>
            <a:endParaRPr lang="en-US" altLang="ru-RU" sz="2000" b="1" dirty="0">
              <a:solidFill>
                <a:srgbClr val="FF0000"/>
              </a:solidFill>
            </a:endParaRPr>
          </a:p>
          <a:p>
            <a:pPr marL="0" indent="0" eaLnBrk="1" hangingPunct="1">
              <a:defRPr/>
            </a:pPr>
            <a:r>
              <a:rPr lang="ru-RU" altLang="ru-RU" sz="2000" b="1" dirty="0">
                <a:solidFill>
                  <a:srgbClr val="FF0000"/>
                </a:solidFill>
              </a:rPr>
              <a:t>6. Изюмов Ю. А., Озеров Р. П., Магнитная нейтронография, М., 1966</a:t>
            </a:r>
            <a:r>
              <a:rPr lang="en-US" altLang="ru-RU" sz="2000" b="1" dirty="0">
                <a:solidFill>
                  <a:srgbClr val="FF0000"/>
                </a:solidFill>
              </a:rPr>
              <a:t> 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  <p:sp>
        <p:nvSpPr>
          <p:cNvPr id="59395" name="TextBox 2">
            <a:extLst>
              <a:ext uri="{FF2B5EF4-FFF2-40B4-BE49-F238E27FC236}">
                <a16:creationId xmlns="" xmlns:a16="http://schemas.microsoft.com/office/drawing/2014/main" id="{22B74FD7-F553-4E7C-8E3D-F7A3738D6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0"/>
            <a:ext cx="4094163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Основная литература</a:t>
            </a:r>
          </a:p>
        </p:txBody>
      </p:sp>
      <p:sp>
        <p:nvSpPr>
          <p:cNvPr id="59396" name="TextBox 3">
            <a:extLst>
              <a:ext uri="{FF2B5EF4-FFF2-40B4-BE49-F238E27FC236}">
                <a16:creationId xmlns="" xmlns:a16="http://schemas.microsoft.com/office/drawing/2014/main" id="{985C26E8-29D7-4D1D-9644-70E5E533F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3" y="4581525"/>
            <a:ext cx="350678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Дополнительная литература</a:t>
            </a:r>
          </a:p>
        </p:txBody>
      </p:sp>
      <p:sp>
        <p:nvSpPr>
          <p:cNvPr id="59397" name="TextBox 4">
            <a:extLst>
              <a:ext uri="{FF2B5EF4-FFF2-40B4-BE49-F238E27FC236}">
                <a16:creationId xmlns="" xmlns:a16="http://schemas.microsoft.com/office/drawing/2014/main" id="{425D1B58-193F-4C59-A083-9DA6245BA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8" y="5103813"/>
            <a:ext cx="9144001" cy="1754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3333FF"/>
                </a:solidFill>
              </a:rPr>
              <a:t>5. Б.Я.Пинес Лекции по структурному анализу, Харьков, ХГУ, 1957, с.476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3333FF"/>
                </a:solidFill>
              </a:rPr>
              <a:t>6. У.Вустер, Диффузное рассеяние рентгеновских лучей в кристаллах, Москва, ИЛ, 1963, с.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3333FF"/>
                </a:solidFill>
              </a:rPr>
              <a:t>7. Я.С.Уманский, Рентгенография металлов, Москва, Металлургия, 1967, с.236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3333FF"/>
                </a:solidFill>
              </a:rPr>
              <a:t>8. А.Ф.Скрышевский, Структурный анализ жидкостей, Москва, Мир, 1976, с.256 </a:t>
            </a: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9395" grpId="0" animBg="1"/>
      <p:bldP spid="59396" grpId="0" animBg="1"/>
      <p:bldP spid="59397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Debay_P">
            <a:extLst>
              <a:ext uri="{FF2B5EF4-FFF2-40B4-BE49-F238E27FC236}">
                <a16:creationId xmlns="" xmlns:a16="http://schemas.microsoft.com/office/drawing/2014/main" id="{BE06EC10-3C23-4B9F-95C4-D96AD4832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2640013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ext Box 5">
            <a:extLst>
              <a:ext uri="{FF2B5EF4-FFF2-40B4-BE49-F238E27FC236}">
                <a16:creationId xmlns="" xmlns:a16="http://schemas.microsoft.com/office/drawing/2014/main" id="{AD2A13F0-346B-450F-951B-EF02D114F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14288"/>
            <a:ext cx="6372225" cy="3478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3333FF"/>
                </a:solidFill>
              </a:rPr>
              <a:t>Петер Йозеф Вильгельм Дебай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3333FF"/>
                </a:solidFill>
              </a:rPr>
              <a:t>(1884 - 1966)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3333FF"/>
                </a:solidFill>
              </a:rPr>
              <a:t>Дебай (</a:t>
            </a:r>
            <a:r>
              <a:rPr lang="ru-RU" altLang="ru-RU" sz="2000" dirty="0" err="1">
                <a:solidFill>
                  <a:srgbClr val="3333FF"/>
                </a:solidFill>
              </a:rPr>
              <a:t>Debve</a:t>
            </a:r>
            <a:r>
              <a:rPr lang="ru-RU" altLang="ru-RU" sz="2000" dirty="0">
                <a:solidFill>
                  <a:srgbClr val="3333FF"/>
                </a:solidFill>
              </a:rPr>
              <a:t>) Петер Йозеф Вильгельм, физик</a:t>
            </a:r>
            <a:r>
              <a:rPr lang="en-US" altLang="ru-RU" sz="2000" dirty="0">
                <a:solidFill>
                  <a:srgbClr val="3333FF"/>
                </a:solidFill>
              </a:rPr>
              <a:t>-</a:t>
            </a:r>
            <a:r>
              <a:rPr lang="ru-RU" altLang="ru-RU" sz="2000" dirty="0">
                <a:solidFill>
                  <a:srgbClr val="3333FF"/>
                </a:solidFill>
              </a:rPr>
              <a:t>теоретик. По национальности голландец. Окончил Высшую техническую школу в Ахене (1905) и Мюнхенский университет (1910). Профессор в Цюрихе (1911 и 1920), Утрехте (1912), Гёттингене (1914), Лейпциге (1927), Берлине (1935). Директор Кайзер-Вильгельм института физики в Берлине (1935). С 1940 профессор </a:t>
            </a:r>
            <a:r>
              <a:rPr lang="ru-RU" altLang="ru-RU" sz="2000" dirty="0" err="1">
                <a:solidFill>
                  <a:srgbClr val="3333FF"/>
                </a:solidFill>
              </a:rPr>
              <a:t>Корнеллского</a:t>
            </a:r>
            <a:r>
              <a:rPr lang="ru-RU" altLang="ru-RU" sz="2000" dirty="0">
                <a:solidFill>
                  <a:srgbClr val="3333FF"/>
                </a:solidFill>
              </a:rPr>
              <a:t> университета в Итаке (США).</a:t>
            </a:r>
          </a:p>
        </p:txBody>
      </p:sp>
      <p:sp>
        <p:nvSpPr>
          <p:cNvPr id="78854" name="Text Box 6">
            <a:extLst>
              <a:ext uri="{FF2B5EF4-FFF2-40B4-BE49-F238E27FC236}">
                <a16:creationId xmlns="" xmlns:a16="http://schemas.microsoft.com/office/drawing/2014/main" id="{BF27076E-614C-4126-896C-32554E6E4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3717925"/>
            <a:ext cx="9144000" cy="3140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3333FF"/>
                </a:solidFill>
              </a:rPr>
              <a:t>В 1912 Дебай предложил модель твёрдого тела, с помощью которой он доказал, что при низких температурах теплоёмкость кристаллической решётки пропорциональна кубу абсолютной температуры, а также дал теорию теплопроводности диэлектрических кристаллов. Разработал дипольную теорию диэлектриков. Его метод наблюдения интерференции рентгеновских лучей в кристаллических порошках и жидкостях (Дебая - </a:t>
            </a:r>
            <a:r>
              <a:rPr lang="ru-RU" altLang="ru-RU" sz="1800" dirty="0" err="1">
                <a:solidFill>
                  <a:srgbClr val="3333FF"/>
                </a:solidFill>
              </a:rPr>
              <a:t>Шеррера</a:t>
            </a:r>
            <a:r>
              <a:rPr lang="ru-RU" altLang="ru-RU" sz="1800" dirty="0">
                <a:solidFill>
                  <a:srgbClr val="3333FF"/>
                </a:solidFill>
              </a:rPr>
              <a:t> метод) нашёл практическое применение в исследовании структуры веществ. Д. принадлежит также ряд работ по теории твёрдого тела, атома, проводимости электролитов и др. Именем Д. названа единица измерения дипольных моментов – </a:t>
            </a:r>
            <a:r>
              <a:rPr lang="ru-RU" altLang="ru-RU" sz="1800" dirty="0" err="1">
                <a:solidFill>
                  <a:srgbClr val="3333FF"/>
                </a:solidFill>
              </a:rPr>
              <a:t>дебай</a:t>
            </a:r>
            <a:r>
              <a:rPr lang="ru-RU" altLang="ru-RU" sz="1800" dirty="0">
                <a:solidFill>
                  <a:srgbClr val="3333FF"/>
                </a:solidFill>
              </a:rPr>
              <a:t>. Дебай заложил основы современной статистической физики.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CC0000"/>
                </a:solidFill>
              </a:rPr>
              <a:t>Нобелевская премия по физике (1936)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  <p:bldP spid="78854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03351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Безымянный 5">
            <a:extLst>
              <a:ext uri="{FF2B5EF4-FFF2-40B4-BE49-F238E27FC236}">
                <a16:creationId xmlns="" xmlns:a16="http://schemas.microsoft.com/office/drawing/2014/main" id="{C3E6E2BE-DFD8-4F32-8B15-1C0F51B98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9929"/>
            <a:ext cx="9081104" cy="488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78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Прямоугольник 1">
            <a:extLst>
              <a:ext uri="{FF2B5EF4-FFF2-40B4-BE49-F238E27FC236}">
                <a16:creationId xmlns="" xmlns:a16="http://schemas.microsoft.com/office/drawing/2014/main" id="{83504C0B-E13B-47A2-B071-078E6B5D7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692150"/>
            <a:ext cx="91440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3333FF"/>
                </a:solidFill>
              </a:rPr>
              <a:t>В электронографии и электронной микроскопии обычно используется величина, кратная амплитуде атомного рассеяния и входящая в первое </a:t>
            </a:r>
            <a:r>
              <a:rPr lang="ru-RU" altLang="ru-RU" b="1" dirty="0" err="1">
                <a:solidFill>
                  <a:srgbClr val="3333FF"/>
                </a:solidFill>
              </a:rPr>
              <a:t>Борновское</a:t>
            </a:r>
            <a:r>
              <a:rPr lang="ru-RU" altLang="ru-RU" b="1" dirty="0">
                <a:solidFill>
                  <a:srgbClr val="3333FF"/>
                </a:solidFill>
              </a:rPr>
              <a:t> приближение теории рассеяния электронов, а именно </a:t>
            </a:r>
            <a:endParaRPr lang="ru-RU" altLang="ru-RU" dirty="0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92941D57-2389-4A72-92DE-0FDA3FEF76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8463" y="4149725"/>
          <a:ext cx="6100762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2" name="Equation" r:id="rId3" imgW="1586811" imgH="393529" progId="Equation.DSMT4">
                  <p:embed/>
                </p:oleObj>
              </mc:Choice>
              <mc:Fallback>
                <p:oleObj name="Equation" r:id="rId3" imgW="1586811" imgH="393529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="" xmlns:a16="http://schemas.microsoft.com/office/drawing/2014/main" id="{92941D57-2389-4A72-92DE-0FDA3FEF76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3" y="4149725"/>
                        <a:ext cx="6100762" cy="1511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66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="" xmlns:a16="http://schemas.microsoft.com/office/drawing/2014/main" id="{A8554D1E-4E3C-40C4-AA1D-9E11AC0C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2" y="1312193"/>
            <a:ext cx="21526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>
            <a:extLst>
              <a:ext uri="{FF2B5EF4-FFF2-40B4-BE49-F238E27FC236}">
                <a16:creationId xmlns="" xmlns:a16="http://schemas.microsoft.com/office/drawing/2014/main" id="{5FC9DA0C-6944-433A-AB48-41C190344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7" y="1340768"/>
            <a:ext cx="20288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="" xmlns:a16="http://schemas.microsoft.com/office/drawing/2014/main" id="{379E4348-38DA-4FCE-B34E-8B999CB27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399" y="1367756"/>
            <a:ext cx="21240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>
            <a:extLst>
              <a:ext uri="{FF2B5EF4-FFF2-40B4-BE49-F238E27FC236}">
                <a16:creationId xmlns="" xmlns:a16="http://schemas.microsoft.com/office/drawing/2014/main" id="{C8CA7798-4EDE-4E5F-9EBE-9FBCF7C74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2" y="4264943"/>
            <a:ext cx="20193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7">
            <a:extLst>
              <a:ext uri="{FF2B5EF4-FFF2-40B4-BE49-F238E27FC236}">
                <a16:creationId xmlns="" xmlns:a16="http://schemas.microsoft.com/office/drawing/2014/main" id="{715B3615-BCAF-45D5-BC2C-019C6068E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4" y="4298281"/>
            <a:ext cx="223202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>
            <a:extLst>
              <a:ext uri="{FF2B5EF4-FFF2-40B4-BE49-F238E27FC236}">
                <a16:creationId xmlns="" xmlns:a16="http://schemas.microsoft.com/office/drawing/2014/main" id="{E6CC999A-94CF-4D09-B04E-7D81A1F54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5"/>
            <a:ext cx="9144000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  <a:cs typeface="Arial" panose="020B0604020202020204" pitchFamily="34" charset="0"/>
              </a:rPr>
              <a:t>Примеры некоторых кристаллических структур со сложными решетками</a:t>
            </a:r>
          </a:p>
        </p:txBody>
      </p:sp>
      <p:pic>
        <p:nvPicPr>
          <p:cNvPr id="31752" name="Picture 8">
            <a:extLst>
              <a:ext uri="{FF2B5EF4-FFF2-40B4-BE49-F238E27FC236}">
                <a16:creationId xmlns="" xmlns:a16="http://schemas.microsoft.com/office/drawing/2014/main" id="{18FD4A55-D828-4C60-89E6-039943D48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7" y="4239543"/>
            <a:ext cx="25241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7" name="Объект 4">
            <a:extLst>
              <a:ext uri="{FF2B5EF4-FFF2-40B4-BE49-F238E27FC236}">
                <a16:creationId xmlns="" xmlns:a16="http://schemas.microsoft.com/office/drawing/2014/main" id="{E3D83216-DDD0-45AA-B4E9-DF6B3B9D19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894928"/>
              </p:ext>
            </p:extLst>
          </p:nvPr>
        </p:nvGraphicFramePr>
        <p:xfrm>
          <a:off x="2666328" y="708819"/>
          <a:ext cx="3489325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1" name="Equation" r:id="rId3" imgW="1002865" imgH="253890" progId="Equation.DSMT4">
                  <p:embed/>
                </p:oleObj>
              </mc:Choice>
              <mc:Fallback>
                <p:oleObj name="Equation" r:id="rId3" imgW="1002865" imgH="253890" progId="Equation.DSMT4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6328" y="708819"/>
                        <a:ext cx="3489325" cy="884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8" name="Объект 5">
            <a:extLst>
              <a:ext uri="{FF2B5EF4-FFF2-40B4-BE49-F238E27FC236}">
                <a16:creationId xmlns="" xmlns:a16="http://schemas.microsoft.com/office/drawing/2014/main" id="{33D51945-EC6A-4826-92FA-566BA0FFA1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401527"/>
              </p:ext>
            </p:extLst>
          </p:nvPr>
        </p:nvGraphicFramePr>
        <p:xfrm>
          <a:off x="-19860" y="1655763"/>
          <a:ext cx="449421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2" name="Equation" r:id="rId5" imgW="2451100" imgH="431800" progId="Equation.DSMT4">
                  <p:embed/>
                </p:oleObj>
              </mc:Choice>
              <mc:Fallback>
                <p:oleObj name="Equation" r:id="rId5" imgW="2451100" imgH="431800" progId="Equation.DSMT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860" y="1655763"/>
                        <a:ext cx="4494213" cy="792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9" name="TextBox 7">
            <a:extLst>
              <a:ext uri="{FF2B5EF4-FFF2-40B4-BE49-F238E27FC236}">
                <a16:creationId xmlns="" xmlns:a16="http://schemas.microsoft.com/office/drawing/2014/main" id="{24270D7D-0E60-4185-BDA5-B72933C78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00FF"/>
                </a:solidFill>
              </a:rPr>
              <a:t>Решетка с базисом</a:t>
            </a:r>
          </a:p>
        </p:txBody>
      </p:sp>
      <p:graphicFrame>
        <p:nvGraphicFramePr>
          <p:cNvPr id="77830" name="Object 5">
            <a:extLst>
              <a:ext uri="{FF2B5EF4-FFF2-40B4-BE49-F238E27FC236}">
                <a16:creationId xmlns="" xmlns:a16="http://schemas.microsoft.com/office/drawing/2014/main" id="{0649774B-2C80-428C-8F07-EA5674F31B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444755"/>
              </p:ext>
            </p:extLst>
          </p:nvPr>
        </p:nvGraphicFramePr>
        <p:xfrm>
          <a:off x="4802966" y="1655763"/>
          <a:ext cx="43148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3" name="Equation" r:id="rId7" imgW="2908300" imgH="533400" progId="Equation.DSMT4">
                  <p:embed/>
                </p:oleObj>
              </mc:Choice>
              <mc:Fallback>
                <p:oleObj name="Equation" r:id="rId7" imgW="2908300" imgH="533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2966" y="1655763"/>
                        <a:ext cx="4314825" cy="792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H:\Education\2 a.tif">
            <a:extLst>
              <a:ext uri="{FF2B5EF4-FFF2-40B4-BE49-F238E27FC236}">
                <a16:creationId xmlns="" xmlns:a16="http://schemas.microsoft.com/office/drawing/2014/main" id="{15FD0CD8-BD4F-46AD-9C77-FEF4A556D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6771"/>
            <a:ext cx="54006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:\Education\Suv-NewBook\Рисунки\Атомный фактор\Атомные факторы рассеяния 1.tif">
            <a:extLst>
              <a:ext uri="{FF2B5EF4-FFF2-40B4-BE49-F238E27FC236}">
                <a16:creationId xmlns="" xmlns:a16="http://schemas.microsoft.com/office/drawing/2014/main" id="{00FC0956-F4A6-4618-919F-21C3BBE70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2616771"/>
            <a:ext cx="35861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E2739BF-EE34-42A0-A2FB-B7E935149B5A}"/>
              </a:ext>
            </a:extLst>
          </p:cNvPr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Интенсивность рефлексов уменьшается с увеличением вектора </a:t>
            </a:r>
            <a:r>
              <a:rPr lang="en-US" b="1" dirty="0"/>
              <a:t>H</a:t>
            </a:r>
            <a:r>
              <a:rPr lang="ru-RU" dirty="0"/>
              <a:t>, некоторые рефлексы могут иметь нулевую интенсивность (погашены)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="" xmlns:a16="http://schemas.microsoft.com/office/drawing/2014/main" id="{C207A44B-93F2-4C27-9146-C2CBFC2DC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712"/>
            <a:ext cx="9144000" cy="47089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3333FF"/>
                </a:solidFill>
              </a:rPr>
              <a:t>Рассеяние рентгеновских лучей на объектах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CC0000"/>
                </a:solidFill>
              </a:rPr>
              <a:t>с неупорядоченной структурой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96E4812-BE59-4353-BBED-B29D3CFD7246}"/>
              </a:ext>
            </a:extLst>
          </p:cNvPr>
          <p:cNvSpPr txBox="1"/>
          <p:nvPr/>
        </p:nvSpPr>
        <p:spPr>
          <a:xfrm>
            <a:off x="3050" y="394852"/>
            <a:ext cx="9144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hangingPunct="1">
              <a:buAutoNum type="arabicPeriod"/>
            </a:pPr>
            <a:r>
              <a:rPr lang="ru-RU" altLang="ru-RU" sz="2800" b="1" dirty="0">
                <a:solidFill>
                  <a:srgbClr val="0000FF"/>
                </a:solidFill>
              </a:rPr>
              <a:t> РАССЕЯНИЕ РЕНТГЕНОВСКИХ ВОЛН </a:t>
            </a:r>
          </a:p>
          <a:p>
            <a:pPr indent="363538" eaLnBrk="1" hangingPunct="1"/>
            <a:r>
              <a:rPr lang="ru-RU" altLang="ru-RU" sz="2800" b="1" dirty="0">
                <a:solidFill>
                  <a:srgbClr val="0000FF"/>
                </a:solidFill>
              </a:rPr>
              <a:t>НА СЛУЧАЙНОМ СКОПЛЕНИИ </a:t>
            </a:r>
          </a:p>
          <a:p>
            <a:pPr indent="363538" eaLnBrk="1" hangingPunct="1"/>
            <a:r>
              <a:rPr lang="ru-RU" altLang="ru-RU" sz="2800" b="1" dirty="0">
                <a:solidFill>
                  <a:srgbClr val="0000FF"/>
                </a:solidFill>
              </a:rPr>
              <a:t>РАССЕИВАЮЩИХ ЦЕНТРОВ </a:t>
            </a:r>
            <a:r>
              <a:rPr lang="ru-RU" sz="28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C3CD51-FF05-4B67-B8A0-4E40B0F8E648}"/>
              </a:ext>
            </a:extLst>
          </p:cNvPr>
          <p:cNvSpPr txBox="1"/>
          <p:nvPr/>
        </p:nvSpPr>
        <p:spPr>
          <a:xfrm>
            <a:off x="0" y="1861434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</a:rPr>
              <a:t>2. </a:t>
            </a:r>
            <a:r>
              <a:rPr lang="ru-RU" altLang="ru-RU" sz="2800" b="1" dirty="0">
                <a:solidFill>
                  <a:srgbClr val="0000FF"/>
                </a:solidFill>
              </a:rPr>
              <a:t>РАССЕЯНИЕ РЕНТГЕНОВСКИХ ВОЛН </a:t>
            </a:r>
          </a:p>
          <a:p>
            <a:pPr indent="363538"/>
            <a:r>
              <a:rPr lang="ru-RU" altLang="ru-RU" sz="2800" b="1" dirty="0">
                <a:solidFill>
                  <a:srgbClr val="0000FF"/>
                </a:solidFill>
              </a:rPr>
              <a:t>НА АТОМАХ </a:t>
            </a:r>
            <a:r>
              <a:rPr lang="ru-RU" altLang="ru-RU" sz="2800" b="1" dirty="0"/>
              <a:t>(</a:t>
            </a:r>
            <a:r>
              <a:rPr lang="ru-RU" sz="2800" b="1" dirty="0"/>
              <a:t>атомный фактор рассеяния)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E0C8334-EBCC-4B7D-94BB-216B99AA47C8}"/>
              </a:ext>
            </a:extLst>
          </p:cNvPr>
          <p:cNvSpPr txBox="1"/>
          <p:nvPr/>
        </p:nvSpPr>
        <p:spPr>
          <a:xfrm>
            <a:off x="-1" y="2897128"/>
            <a:ext cx="9144001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</a:rPr>
              <a:t>3. ВЛИЯНИЕ ТЕМПЕРАТУРЫ </a:t>
            </a:r>
          </a:p>
          <a:p>
            <a:pPr indent="363538"/>
            <a:r>
              <a:rPr lang="ru-RU" sz="2800" b="1" dirty="0">
                <a:solidFill>
                  <a:srgbClr val="0000FF"/>
                </a:solidFill>
              </a:rPr>
              <a:t>НА ИНТЕНСИВНОСТЬ РАССЕЯНИЯ ВОЛН </a:t>
            </a:r>
          </a:p>
          <a:p>
            <a:pPr indent="363538"/>
            <a:r>
              <a:rPr lang="ru-RU" sz="2800" b="1" dirty="0"/>
              <a:t>(температурный фактор </a:t>
            </a:r>
            <a:r>
              <a:rPr lang="ru-RU" sz="2800" b="1" dirty="0" err="1"/>
              <a:t>рассяния</a:t>
            </a:r>
            <a:r>
              <a:rPr lang="ru-RU" sz="2800" b="1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877E32C-F5E3-4A5F-B451-C79FF59D58E1}"/>
              </a:ext>
            </a:extLst>
          </p:cNvPr>
          <p:cNvSpPr txBox="1"/>
          <p:nvPr/>
        </p:nvSpPr>
        <p:spPr>
          <a:xfrm>
            <a:off x="-1" y="4377618"/>
            <a:ext cx="9144001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</a:rPr>
              <a:t>4. ОСОБЕННОСТИ РАССЕЯНИЯ </a:t>
            </a:r>
          </a:p>
          <a:p>
            <a:pPr indent="363538"/>
            <a:r>
              <a:rPr lang="ru-RU" sz="2800" b="1" dirty="0">
                <a:solidFill>
                  <a:srgbClr val="0000FF"/>
                </a:solidFill>
              </a:rPr>
              <a:t>ВОЛН ДЕ-БРОЙЛЯ </a:t>
            </a:r>
          </a:p>
          <a:p>
            <a:pPr indent="363538"/>
            <a:r>
              <a:rPr lang="ru-RU" sz="2800" b="1" dirty="0">
                <a:solidFill>
                  <a:srgbClr val="0000FF"/>
                </a:solidFill>
              </a:rPr>
              <a:t>ЭЛЕКТРОНОВ И НЕЙТРОНОВ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3D332A8-6A42-4245-BA47-5FEF006B03AA}"/>
              </a:ext>
            </a:extLst>
          </p:cNvPr>
          <p:cNvSpPr txBox="1"/>
          <p:nvPr/>
        </p:nvSpPr>
        <p:spPr>
          <a:xfrm>
            <a:off x="-14836" y="5858108"/>
            <a:ext cx="91588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</a:rPr>
              <a:t>5. УРАВННИЕ ДЕБАЯ</a:t>
            </a:r>
          </a:p>
        </p:txBody>
      </p:sp>
    </p:spTree>
    <p:extLst>
      <p:ext uri="{BB962C8B-B14F-4D97-AF65-F5344CB8AC3E}">
        <p14:creationId xmlns:p14="http://schemas.microsoft.com/office/powerpoint/2010/main" val="621696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2C7B59A-4BA5-4A11-BF1C-5DFF139D5E5D}"/>
              </a:ext>
            </a:extLst>
          </p:cNvPr>
          <p:cNvSpPr txBox="1"/>
          <p:nvPr/>
        </p:nvSpPr>
        <p:spPr>
          <a:xfrm>
            <a:off x="0" y="1916832"/>
            <a:ext cx="9144000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1" hangingPunct="1">
              <a:buAutoNum type="arabicPeriod"/>
            </a:pPr>
            <a:r>
              <a:rPr lang="ru-RU" altLang="ru-RU" sz="4400" b="1" dirty="0">
                <a:solidFill>
                  <a:srgbClr val="0000FF"/>
                </a:solidFill>
              </a:rPr>
              <a:t> РАССЕЯНИЕ РЕНТГЕНОВСКИХ ВОЛН </a:t>
            </a:r>
          </a:p>
          <a:p>
            <a:pPr indent="363538" algn="ctr" eaLnBrk="1" hangingPunct="1"/>
            <a:r>
              <a:rPr lang="ru-RU" altLang="ru-RU" sz="4400" b="1" dirty="0">
                <a:solidFill>
                  <a:srgbClr val="0000FF"/>
                </a:solidFill>
              </a:rPr>
              <a:t>НА СЛУЧАЙНОМ СКОПЛЕНИИ </a:t>
            </a:r>
          </a:p>
          <a:p>
            <a:pPr indent="363538" algn="ctr" eaLnBrk="1" hangingPunct="1"/>
            <a:r>
              <a:rPr lang="ru-RU" altLang="ru-RU" sz="4400" b="1" dirty="0">
                <a:solidFill>
                  <a:srgbClr val="0000FF"/>
                </a:solidFill>
              </a:rPr>
              <a:t>РАССЕИВАЮЩИХ ЦЕНТРОВ </a:t>
            </a:r>
            <a:r>
              <a:rPr lang="ru-RU" sz="4400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4696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6363538-92C9-43A3-AAE1-DF872764B9E2}"/>
              </a:ext>
            </a:extLst>
          </p:cNvPr>
          <p:cNvSpPr txBox="1"/>
          <p:nvPr/>
        </p:nvSpPr>
        <p:spPr>
          <a:xfrm>
            <a:off x="0" y="179923"/>
            <a:ext cx="9144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Что означает </a:t>
            </a:r>
          </a:p>
          <a:p>
            <a:pPr algn="ctr"/>
            <a:r>
              <a:rPr lang="ru-RU" sz="4000" b="1" dirty="0"/>
              <a:t>объект с неупорядоченной структурой?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498D09-0D84-4610-AC3E-384B7CDCA189}"/>
              </a:ext>
            </a:extLst>
          </p:cNvPr>
          <p:cNvSpPr txBox="1"/>
          <p:nvPr/>
        </p:nvSpPr>
        <p:spPr>
          <a:xfrm>
            <a:off x="-7982" y="2268155"/>
            <a:ext cx="9144000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3333FF"/>
                </a:solidFill>
              </a:rPr>
              <a:t>Это структура со случайным расположением рассеивающих центров (атомов)</a:t>
            </a:r>
          </a:p>
          <a:p>
            <a:pPr algn="ctr"/>
            <a:r>
              <a:rPr lang="ru-RU" sz="4000" b="1" dirty="0">
                <a:solidFill>
                  <a:srgbClr val="3333FF"/>
                </a:solidFill>
              </a:rPr>
              <a:t>в пространстве объекта</a:t>
            </a:r>
            <a:r>
              <a:rPr lang="en-US" sz="4000" b="1" dirty="0">
                <a:solidFill>
                  <a:srgbClr val="3333FF"/>
                </a:solidFill>
              </a:rPr>
              <a:t> </a:t>
            </a:r>
            <a:endParaRPr lang="ru-RU" sz="4000" b="1" dirty="0">
              <a:solidFill>
                <a:srgbClr val="3333FF"/>
              </a:solidFill>
            </a:endParaRPr>
          </a:p>
          <a:p>
            <a:pPr algn="ctr"/>
            <a:r>
              <a:rPr lang="ru-RU" sz="4000" b="1" dirty="0">
                <a:solidFill>
                  <a:srgbClr val="3333FF"/>
                </a:solidFill>
              </a:rPr>
              <a:t>т.е. любые координаты рассеивающих центров </a:t>
            </a:r>
            <a:r>
              <a:rPr lang="ru-RU" sz="4000" b="1" dirty="0">
                <a:solidFill>
                  <a:srgbClr val="CC0000"/>
                </a:solidFill>
              </a:rPr>
              <a:t>РАВНОВЕРОЯТНЫ!!!</a:t>
            </a:r>
          </a:p>
        </p:txBody>
      </p:sp>
    </p:spTree>
    <p:extLst>
      <p:ext uri="{BB962C8B-B14F-4D97-AF65-F5344CB8AC3E}">
        <p14:creationId xmlns:p14="http://schemas.microsoft.com/office/powerpoint/2010/main" val="303757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0385FB75-8789-4DAE-AC03-E03724531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234"/>
            <a:ext cx="9144000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/>
              <a:t>РАССЕЯНИЕ НА СЛУЧАЙНОМ СКОПЛЕНИИ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/>
              <a:t>РАССЕИВАЮЩИХ ЦЕНТРОВ </a:t>
            </a:r>
          </a:p>
        </p:txBody>
      </p:sp>
      <p:pic>
        <p:nvPicPr>
          <p:cNvPr id="3" name="Picture 17" descr="1-2-a">
            <a:extLst>
              <a:ext uri="{FF2B5EF4-FFF2-40B4-BE49-F238E27FC236}">
                <a16:creationId xmlns="" xmlns:a16="http://schemas.microsoft.com/office/drawing/2014/main" id="{FA54F630-70F7-4050-A718-93560E6BA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9663"/>
            <a:ext cx="3248026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">
            <a:extLst>
              <a:ext uri="{FF2B5EF4-FFF2-40B4-BE49-F238E27FC236}">
                <a16:creationId xmlns="" xmlns:a16="http://schemas.microsoft.com/office/drawing/2014/main" id="{F0FDA098-BA77-419F-A408-EA0E58340C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320960"/>
              </p:ext>
            </p:extLst>
          </p:nvPr>
        </p:nvGraphicFramePr>
        <p:xfrm>
          <a:off x="4598039" y="4181896"/>
          <a:ext cx="2911475" cy="992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5" name="Equation" r:id="rId4" imgW="888614" imgH="241195" progId="Equation.DSMT4">
                  <p:embed/>
                </p:oleObj>
              </mc:Choice>
              <mc:Fallback>
                <p:oleObj name="Equation" r:id="rId4" imgW="888614" imgH="241195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039" y="4181896"/>
                        <a:ext cx="2911475" cy="99231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4">
            <a:extLst>
              <a:ext uri="{FF2B5EF4-FFF2-40B4-BE49-F238E27FC236}">
                <a16:creationId xmlns="" xmlns:a16="http://schemas.microsoft.com/office/drawing/2014/main" id="{5B26429E-9245-426E-92D8-5B505E458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706" y="3257847"/>
            <a:ext cx="5795962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3333FF"/>
                </a:solidFill>
              </a:rPr>
              <a:t>Пусть </a:t>
            </a:r>
            <a:r>
              <a:rPr lang="ru-RU" altLang="ru-RU" sz="2000" b="1" dirty="0">
                <a:solidFill>
                  <a:srgbClr val="FF0000"/>
                </a:solidFill>
              </a:rPr>
              <a:t>мгновенные</a:t>
            </a:r>
            <a:r>
              <a:rPr lang="ru-RU" altLang="ru-RU" sz="2000" dirty="0">
                <a:solidFill>
                  <a:srgbClr val="3333FF"/>
                </a:solidFill>
              </a:rPr>
              <a:t> значения координат частиц будут </a:t>
            </a:r>
          </a:p>
        </p:txBody>
      </p:sp>
      <p:sp>
        <p:nvSpPr>
          <p:cNvPr id="8201" name="TextBox 10">
            <a:extLst>
              <a:ext uri="{FF2B5EF4-FFF2-40B4-BE49-F238E27FC236}">
                <a16:creationId xmlns="" xmlns:a16="http://schemas.microsoft.com/office/drawing/2014/main" id="{1FFFFE33-8752-44FF-8A2B-2B871A19B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248164"/>
            <a:ext cx="5797550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3333FF"/>
                </a:solidFill>
              </a:rPr>
              <a:t>Рассмотрим объект состоящий из </a:t>
            </a:r>
            <a:r>
              <a:rPr lang="en-US" altLang="ru-RU" sz="2000" dirty="0">
                <a:solidFill>
                  <a:srgbClr val="3333FF"/>
                </a:solidFill>
              </a:rPr>
              <a:t>N</a:t>
            </a:r>
            <a:r>
              <a:rPr lang="ru-RU" altLang="ru-RU" sz="2000" dirty="0">
                <a:solidFill>
                  <a:srgbClr val="3333FF"/>
                </a:solidFill>
              </a:rPr>
              <a:t> свободных частиц перемещающихся в объеме случайным образом</a:t>
            </a:r>
          </a:p>
        </p:txBody>
      </p:sp>
      <p:sp>
        <p:nvSpPr>
          <p:cNvPr id="8202" name="TextBox 11">
            <a:extLst>
              <a:ext uri="{FF2B5EF4-FFF2-40B4-BE49-F238E27FC236}">
                <a16:creationId xmlns="" xmlns:a16="http://schemas.microsoft.com/office/drawing/2014/main" id="{057C724E-92A8-403C-9CC5-AF2E4697D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279" y="5468376"/>
            <a:ext cx="5795962" cy="1322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3333FF"/>
                </a:solidFill>
              </a:rPr>
              <a:t>Так как частицы свободны и двигаются случайным образом их положения нельзя описать какими либо законами, как, например, в кристаллической решетке</a:t>
            </a:r>
          </a:p>
        </p:txBody>
      </p:sp>
      <p:graphicFrame>
        <p:nvGraphicFramePr>
          <p:cNvPr id="11" name="Object 59">
            <a:extLst>
              <a:ext uri="{FF2B5EF4-FFF2-40B4-BE49-F238E27FC236}">
                <a16:creationId xmlns="" xmlns:a16="http://schemas.microsoft.com/office/drawing/2014/main" id="{3164E097-458A-47C5-96BB-27583535F7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685514"/>
              </p:ext>
            </p:extLst>
          </p:nvPr>
        </p:nvGraphicFramePr>
        <p:xfrm>
          <a:off x="4632325" y="2466313"/>
          <a:ext cx="29146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6" name="Equation" r:id="rId6" imgW="1117600" imgH="241300" progId="Equation.DSMT4">
                  <p:embed/>
                </p:oleObj>
              </mc:Choice>
              <mc:Fallback>
                <p:oleObj name="Equation" r:id="rId6" imgW="1117600" imgH="24130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2466313"/>
                        <a:ext cx="2914650" cy="628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61">
            <a:extLst>
              <a:ext uri="{FF2B5EF4-FFF2-40B4-BE49-F238E27FC236}">
                <a16:creationId xmlns="" xmlns:a16="http://schemas.microsoft.com/office/drawing/2014/main" id="{ECAF92D7-4BEC-4D99-B3A9-E5C33FC71E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2325" y="2447263"/>
            <a:ext cx="2879725" cy="5762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62">
            <a:extLst>
              <a:ext uri="{FF2B5EF4-FFF2-40B4-BE49-F238E27FC236}">
                <a16:creationId xmlns="" xmlns:a16="http://schemas.microsoft.com/office/drawing/2014/main" id="{56AAA159-31D0-4850-8CE7-AF091B883D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32325" y="2518701"/>
            <a:ext cx="2952750" cy="57626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201" grpId="0" animBg="1"/>
      <p:bldP spid="820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168" y="1700808"/>
            <a:ext cx="9144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/>
              <a:t>Краткое повторение пройденного</a:t>
            </a:r>
          </a:p>
        </p:txBody>
      </p:sp>
    </p:spTree>
    <p:extLst>
      <p:ext uri="{BB962C8B-B14F-4D97-AF65-F5344CB8AC3E}">
        <p14:creationId xmlns:p14="http://schemas.microsoft.com/office/powerpoint/2010/main" val="3901757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>
            <a:extLst>
              <a:ext uri="{FF2B5EF4-FFF2-40B4-BE49-F238E27FC236}">
                <a16:creationId xmlns="" xmlns:a16="http://schemas.microsoft.com/office/drawing/2014/main" id="{245DEEBC-9E23-4687-9B78-69359ECD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50"/>
            <a:ext cx="914400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Пусть в этой системе имеется N атомов с одинаковыми атомными факторами</a:t>
            </a:r>
            <a:r>
              <a:rPr lang="en-US" altLang="ru-RU" sz="2400" b="1" dirty="0">
                <a:solidFill>
                  <a:srgbClr val="3333FF"/>
                </a:solidFill>
              </a:rPr>
              <a:t> </a:t>
            </a:r>
            <a:r>
              <a:rPr lang="ru-RU" altLang="ru-RU" sz="2400" b="1" dirty="0">
                <a:solidFill>
                  <a:srgbClr val="3333FF"/>
                </a:solidFill>
              </a:rPr>
              <a:t>рассеяния </a:t>
            </a:r>
            <a:r>
              <a:rPr lang="en-US" altLang="ru-RU" sz="2400" b="1" i="1" dirty="0">
                <a:solidFill>
                  <a:srgbClr val="3333FF"/>
                </a:solidFill>
              </a:rPr>
              <a:t>f</a:t>
            </a:r>
            <a:r>
              <a:rPr lang="en-US" altLang="ru-RU" sz="2400" b="1" i="1" baseline="-25000" dirty="0">
                <a:solidFill>
                  <a:srgbClr val="3333FF"/>
                </a:solidFill>
              </a:rPr>
              <a:t>1</a:t>
            </a:r>
            <a:r>
              <a:rPr lang="en-US" altLang="ru-RU" sz="2400" b="1" i="1" dirty="0">
                <a:solidFill>
                  <a:srgbClr val="3333FF"/>
                </a:solidFill>
              </a:rPr>
              <a:t>=f</a:t>
            </a:r>
            <a:r>
              <a:rPr lang="en-US" altLang="ru-RU" sz="2400" b="1" i="1" baseline="-25000" dirty="0">
                <a:solidFill>
                  <a:srgbClr val="3333FF"/>
                </a:solidFill>
              </a:rPr>
              <a:t>2</a:t>
            </a:r>
            <a:r>
              <a:rPr lang="en-US" altLang="ru-RU" sz="2400" b="1" i="1" dirty="0">
                <a:solidFill>
                  <a:srgbClr val="3333FF"/>
                </a:solidFill>
              </a:rPr>
              <a:t>=….</a:t>
            </a:r>
            <a:r>
              <a:rPr lang="en-US" altLang="ru-RU" sz="2400" b="1" i="1" dirty="0" err="1">
                <a:solidFill>
                  <a:srgbClr val="3333FF"/>
                </a:solidFill>
              </a:rPr>
              <a:t>f</a:t>
            </a:r>
            <a:r>
              <a:rPr lang="en-US" altLang="ru-RU" sz="2400" b="1" i="1" baseline="-25000" dirty="0" err="1">
                <a:solidFill>
                  <a:srgbClr val="3333FF"/>
                </a:solidFill>
              </a:rPr>
              <a:t>n</a:t>
            </a:r>
            <a:r>
              <a:rPr lang="en-US" altLang="ru-RU" sz="2400" b="1" i="1" dirty="0">
                <a:solidFill>
                  <a:srgbClr val="3333FF"/>
                </a:solidFill>
              </a:rPr>
              <a:t>=f</a:t>
            </a:r>
            <a:r>
              <a:rPr lang="ru-RU" altLang="ru-RU" sz="2400" b="1" i="1" dirty="0">
                <a:solidFill>
                  <a:srgbClr val="3333FF"/>
                </a:solidFill>
              </a:rPr>
              <a:t>(</a:t>
            </a:r>
            <a:r>
              <a:rPr lang="en-US" altLang="ru-RU" sz="2400" b="1" i="1" dirty="0">
                <a:solidFill>
                  <a:srgbClr val="3333FF"/>
                </a:solidFill>
              </a:rPr>
              <a:t>sin</a:t>
            </a:r>
            <a:r>
              <a:rPr lang="el-GR" altLang="ru-RU" sz="2400" b="1" i="1" dirty="0">
                <a:solidFill>
                  <a:srgbClr val="3333FF"/>
                </a:solidFill>
              </a:rPr>
              <a:t>θ</a:t>
            </a:r>
            <a:r>
              <a:rPr lang="en-US" altLang="ru-RU" sz="2400" b="1" i="1" dirty="0">
                <a:solidFill>
                  <a:srgbClr val="3333FF"/>
                </a:solidFill>
              </a:rPr>
              <a:t>/</a:t>
            </a:r>
            <a:r>
              <a:rPr lang="el-GR" altLang="ru-RU" sz="2400" b="1" i="1" dirty="0">
                <a:solidFill>
                  <a:srgbClr val="3333FF"/>
                </a:solidFill>
              </a:rPr>
              <a:t>λ</a:t>
            </a:r>
            <a:r>
              <a:rPr lang="en-US" altLang="ru-RU" sz="2400" b="1" i="1" dirty="0">
                <a:solidFill>
                  <a:srgbClr val="3333FF"/>
                </a:solidFill>
              </a:rPr>
              <a:t>)</a:t>
            </a:r>
            <a:endParaRPr lang="ru-RU" altLang="ru-RU" sz="2400" b="1" i="1" dirty="0">
              <a:solidFill>
                <a:srgbClr val="3333FF"/>
              </a:solidFill>
            </a:endParaRPr>
          </a:p>
        </p:txBody>
      </p:sp>
      <p:sp>
        <p:nvSpPr>
          <p:cNvPr id="6" name="Text Box 38">
            <a:extLst>
              <a:ext uri="{FF2B5EF4-FFF2-40B4-BE49-F238E27FC236}">
                <a16:creationId xmlns="" xmlns:a16="http://schemas.microsoft.com/office/drawing/2014/main" id="{B3FDEF52-48DB-467D-9BB7-7E3C7336D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963" y="5470525"/>
            <a:ext cx="5757862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3333FF"/>
                </a:solidFill>
              </a:rPr>
              <a:t>Положим что единичные векторы </a:t>
            </a:r>
            <a:r>
              <a:rPr lang="en-US" altLang="ru-RU" sz="2800" b="1" dirty="0"/>
              <a:t>s</a:t>
            </a:r>
            <a:r>
              <a:rPr lang="en-US" altLang="ru-RU" sz="2800" dirty="0">
                <a:solidFill>
                  <a:srgbClr val="3333FF"/>
                </a:solidFill>
              </a:rPr>
              <a:t> </a:t>
            </a:r>
            <a:r>
              <a:rPr lang="ru-RU" altLang="ru-RU" sz="2800" dirty="0">
                <a:solidFill>
                  <a:srgbClr val="3333FF"/>
                </a:solidFill>
              </a:rPr>
              <a:t>и </a:t>
            </a:r>
            <a:r>
              <a:rPr lang="en-US" altLang="ru-RU" sz="2800" b="1" dirty="0"/>
              <a:t>s</a:t>
            </a:r>
            <a:r>
              <a:rPr lang="en-US" altLang="ru-RU" sz="2800" baseline="-25000" dirty="0"/>
              <a:t>0</a:t>
            </a:r>
            <a:r>
              <a:rPr lang="en-US" altLang="ru-RU" sz="2800" dirty="0">
                <a:solidFill>
                  <a:srgbClr val="3333FF"/>
                </a:solidFill>
              </a:rPr>
              <a:t> </a:t>
            </a:r>
            <a:r>
              <a:rPr lang="ru-RU" altLang="ru-RU" sz="2800" dirty="0">
                <a:solidFill>
                  <a:srgbClr val="3333FF"/>
                </a:solidFill>
              </a:rPr>
              <a:t>определяют направления падающего и рассеянного лучей</a:t>
            </a:r>
          </a:p>
        </p:txBody>
      </p:sp>
      <p:pic>
        <p:nvPicPr>
          <p:cNvPr id="9" name="Picture 17" descr="1-2-a">
            <a:extLst>
              <a:ext uri="{FF2B5EF4-FFF2-40B4-BE49-F238E27FC236}">
                <a16:creationId xmlns="" xmlns:a16="http://schemas.microsoft.com/office/drawing/2014/main" id="{AD9B8167-100B-4F8A-AED0-E4F8FFB53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3265488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Box 9">
            <a:extLst>
              <a:ext uri="{FF2B5EF4-FFF2-40B4-BE49-F238E27FC236}">
                <a16:creationId xmlns="" xmlns:a16="http://schemas.microsoft.com/office/drawing/2014/main" id="{63FF6C7E-6E2A-4CEB-BF8A-8905FDAF1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263" y="3213100"/>
            <a:ext cx="5724525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3333FF"/>
                </a:solidFill>
              </a:rPr>
              <a:t>Направим на эту систему плоскую волну </a:t>
            </a:r>
          </a:p>
        </p:txBody>
      </p:sp>
      <p:graphicFrame>
        <p:nvGraphicFramePr>
          <p:cNvPr id="9226" name="Объект 10">
            <a:extLst>
              <a:ext uri="{FF2B5EF4-FFF2-40B4-BE49-F238E27FC236}">
                <a16:creationId xmlns="" xmlns:a16="http://schemas.microsoft.com/office/drawing/2014/main" id="{4D657C3A-5F64-4103-8449-C389A5B5C0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70338" y="4292600"/>
          <a:ext cx="448945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9" name="Equation" r:id="rId4" imgW="1054100" imgH="254000" progId="Equation.DSMT4">
                  <p:embed/>
                </p:oleObj>
              </mc:Choice>
              <mc:Fallback>
                <p:oleObj name="Equation" r:id="rId4" imgW="1054100" imgH="254000" progId="Equation.DSMT4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338" y="4292600"/>
                        <a:ext cx="4489450" cy="1081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6">
            <a:extLst>
              <a:ext uri="{FF2B5EF4-FFF2-40B4-BE49-F238E27FC236}">
                <a16:creationId xmlns="" xmlns:a16="http://schemas.microsoft.com/office/drawing/2014/main" id="{32714145-2EB7-4F51-B856-A4627AA27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550" y="1916113"/>
            <a:ext cx="3219450" cy="1152525"/>
          </a:xfrm>
          <a:prstGeom prst="rect">
            <a:avLst/>
          </a:prstGeom>
          <a:solidFill>
            <a:schemeClr val="accent1"/>
          </a:solidFill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Symbol" panose="05050102010706020507" pitchFamily="18" charset="2"/>
            </a:endParaRPr>
          </a:p>
        </p:txBody>
      </p:sp>
      <p:pic>
        <p:nvPicPr>
          <p:cNvPr id="12" name="Picture 12" descr="Рисунок62">
            <a:extLst>
              <a:ext uri="{FF2B5EF4-FFF2-40B4-BE49-F238E27FC236}">
                <a16:creationId xmlns="" xmlns:a16="http://schemas.microsoft.com/office/drawing/2014/main" id="{5C33B64E-BEBE-4E5A-BC9A-20A62F836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781" y="1987550"/>
            <a:ext cx="223043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Рисунок63">
            <a:extLst>
              <a:ext uri="{FF2B5EF4-FFF2-40B4-BE49-F238E27FC236}">
                <a16:creationId xmlns="" xmlns:a16="http://schemas.microsoft.com/office/drawing/2014/main" id="{3E0086BF-EE89-440B-9FF3-F189A8447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7550"/>
            <a:ext cx="30289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Box 1">
            <a:extLst>
              <a:ext uri="{FF2B5EF4-FFF2-40B4-BE49-F238E27FC236}">
                <a16:creationId xmlns="" xmlns:a16="http://schemas.microsoft.com/office/drawing/2014/main" id="{0DEE52B4-5ADA-4379-B572-BD9CE2A45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0" y="908050"/>
            <a:ext cx="2230438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/>
              <a:t>Амплитуде рассеяния на одном электроне</a:t>
            </a:r>
          </a:p>
        </p:txBody>
      </p:sp>
      <p:sp>
        <p:nvSpPr>
          <p:cNvPr id="17419" name="TextBox 4">
            <a:extLst>
              <a:ext uri="{FF2B5EF4-FFF2-40B4-BE49-F238E27FC236}">
                <a16:creationId xmlns="" xmlns:a16="http://schemas.microsoft.com/office/drawing/2014/main" id="{51FDEF3A-D625-44A8-B72C-A8ADA76D7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0" y="1052513"/>
            <a:ext cx="3219450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/>
              <a:t>Амплитуда рассеяния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/>
              <a:t>на одном атоме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225" grpId="0" animBg="1"/>
      <p:bldP spid="11" grpId="0" animBg="1"/>
      <p:bldP spid="17418" grpId="0" animBg="1"/>
      <p:bldP spid="174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1">
            <a:extLst>
              <a:ext uri="{FF2B5EF4-FFF2-40B4-BE49-F238E27FC236}">
                <a16:creationId xmlns="" xmlns:a16="http://schemas.microsoft.com/office/drawing/2014/main" id="{D6212F2F-3FAD-4BF7-A5B3-01254C1D98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187568"/>
              </p:ext>
            </p:extLst>
          </p:nvPr>
        </p:nvGraphicFramePr>
        <p:xfrm>
          <a:off x="265113" y="2564060"/>
          <a:ext cx="8616950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1" name="Equation" r:id="rId3" imgW="2692400" imgH="444500" progId="Equation.DSMT4">
                  <p:embed/>
                </p:oleObj>
              </mc:Choice>
              <mc:Fallback>
                <p:oleObj name="Equation" r:id="rId3" imgW="2692400" imgH="4445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2564060"/>
                        <a:ext cx="8616950" cy="12969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39">
            <a:extLst>
              <a:ext uri="{FF2B5EF4-FFF2-40B4-BE49-F238E27FC236}">
                <a16:creationId xmlns="" xmlns:a16="http://schemas.microsoft.com/office/drawing/2014/main" id="{878564C0-BA7A-4F64-B73A-7EE5CFE4F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3175"/>
            <a:ext cx="9142412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3333FF"/>
                </a:solidFill>
              </a:rPr>
              <a:t>Тогда суммарная </a:t>
            </a:r>
            <a:r>
              <a:rPr lang="ru-RU" altLang="ru-RU" sz="3600" dirty="0">
                <a:solidFill>
                  <a:srgbClr val="FF0000"/>
                </a:solidFill>
              </a:rPr>
              <a:t>мгновенная</a:t>
            </a:r>
            <a:r>
              <a:rPr lang="ru-RU" altLang="ru-RU" sz="3600" dirty="0">
                <a:solidFill>
                  <a:srgbClr val="3333FF"/>
                </a:solidFill>
              </a:rPr>
              <a:t> амплитуда рассеянной волны в точке М от всех атомов будет определяться формулой </a:t>
            </a:r>
            <a:r>
              <a:rPr lang="ru-RU" altLang="ru-RU" sz="3600" dirty="0"/>
              <a:t>(так же как и при выводе формулы Лауэ)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="" xmlns:a16="http://schemas.microsoft.com/office/drawing/2014/main" id="{113B42A5-0945-49B9-ACC6-3D7922D94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4677122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3333FF"/>
                </a:solidFill>
              </a:rPr>
              <a:t>В эксперименте регистрируется значение рассеянной интенсивности в точке </a:t>
            </a:r>
            <a:r>
              <a:rPr lang="en-US" altLang="ru-RU" sz="3600" dirty="0">
                <a:solidFill>
                  <a:srgbClr val="3333FF"/>
                </a:solidFill>
              </a:rPr>
              <a:t>M</a:t>
            </a:r>
            <a:r>
              <a:rPr lang="ru-RU" altLang="ru-RU" sz="3600" dirty="0">
                <a:solidFill>
                  <a:srgbClr val="3333FF"/>
                </a:solidFill>
              </a:rPr>
              <a:t> 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B54176A1-1AA0-480A-A50D-FB04B2BE01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81338" y="6045200"/>
          <a:ext cx="2560637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2" name="Equation" r:id="rId5" imgW="927100" imgH="279400" progId="Equation.DSMT4">
                  <p:embed/>
                </p:oleObj>
              </mc:Choice>
              <mc:Fallback>
                <p:oleObj name="Equation" r:id="rId5" imgW="927100" imgH="279400" progId="Equation.DSMT4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8" y="6045200"/>
                        <a:ext cx="2560637" cy="771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8800B1D-55AD-454F-9897-D934C1821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047157"/>
            <a:ext cx="130968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Вектор</a:t>
            </a:r>
            <a:r>
              <a:rPr lang="ru-RU" altLang="ru-RU" sz="1800"/>
              <a:t>  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="" xmlns:a16="http://schemas.microsoft.com/office/drawing/2014/main" id="{70D77888-8F7C-4D60-9ED0-72738FC052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335108"/>
              </p:ext>
            </p:extLst>
          </p:nvPr>
        </p:nvGraphicFramePr>
        <p:xfrm>
          <a:off x="2405063" y="4042395"/>
          <a:ext cx="18145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3" name="Equation" r:id="rId7" imgW="545863" imgH="228501" progId="Equation.DSMT4">
                  <p:embed/>
                </p:oleObj>
              </mc:Choice>
              <mc:Fallback>
                <p:oleObj name="Equation" r:id="rId7" imgW="545863" imgH="228501" progId="Equation.DSMT4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4042395"/>
                        <a:ext cx="1814512" cy="466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8DD21B6-8609-4524-AE51-69935B57F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4047157"/>
            <a:ext cx="326231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это вектор рассеяния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>
            <a:extLst>
              <a:ext uri="{FF2B5EF4-FFF2-40B4-BE49-F238E27FC236}">
                <a16:creationId xmlns="" xmlns:a16="http://schemas.microsoft.com/office/drawing/2014/main" id="{521ECBD5-3F5B-4306-8D14-D25BCCC01E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19583"/>
              </p:ext>
            </p:extLst>
          </p:nvPr>
        </p:nvGraphicFramePr>
        <p:xfrm>
          <a:off x="-23813" y="1398588"/>
          <a:ext cx="9191626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6" name="Equation" r:id="rId4" imgW="2412720" imgH="457200" progId="Equation.DSMT4">
                  <p:embed/>
                </p:oleObj>
              </mc:Choice>
              <mc:Fallback>
                <p:oleObj name="Equation" r:id="rId4" imgW="241272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3813" y="1398588"/>
                        <a:ext cx="9191626" cy="1743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>
            <a:extLst>
              <a:ext uri="{FF2B5EF4-FFF2-40B4-BE49-F238E27FC236}">
                <a16:creationId xmlns="" xmlns:a16="http://schemas.microsoft.com/office/drawing/2014/main" id="{8871EB40-082A-4B9D-85AD-9304D61714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366004"/>
              </p:ext>
            </p:extLst>
          </p:nvPr>
        </p:nvGraphicFramePr>
        <p:xfrm>
          <a:off x="-36513" y="3589338"/>
          <a:ext cx="9218613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7" name="Equation" r:id="rId6" imgW="3124080" imgH="457200" progId="Equation.DSMT4">
                  <p:embed/>
                </p:oleObj>
              </mc:Choice>
              <mc:Fallback>
                <p:oleObj name="Equation" r:id="rId6" imgW="312408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3" y="3589338"/>
                        <a:ext cx="9218613" cy="1352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>
            <a:extLst>
              <a:ext uri="{FF2B5EF4-FFF2-40B4-BE49-F238E27FC236}">
                <a16:creationId xmlns="" xmlns:a16="http://schemas.microsoft.com/office/drawing/2014/main" id="{D55B0912-D524-4341-A64A-8492EF273E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786110"/>
              </p:ext>
            </p:extLst>
          </p:nvPr>
        </p:nvGraphicFramePr>
        <p:xfrm>
          <a:off x="4789488" y="5132388"/>
          <a:ext cx="2020887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8" name="Equation" r:id="rId8" imgW="736560" imgH="241200" progId="Equation.DSMT4">
                  <p:embed/>
                </p:oleObj>
              </mc:Choice>
              <mc:Fallback>
                <p:oleObj name="Equation" r:id="rId8" imgW="736560" imgH="241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5132388"/>
                        <a:ext cx="2020887" cy="6556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9">
            <a:extLst>
              <a:ext uri="{FF2B5EF4-FFF2-40B4-BE49-F238E27FC236}">
                <a16:creationId xmlns="" xmlns:a16="http://schemas.microsoft.com/office/drawing/2014/main" id="{2F882F7A-51C3-4E90-B918-1FC25E8BC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794" y="5132275"/>
            <a:ext cx="1801813" cy="579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/>
              <a:t>Здесь </a:t>
            </a:r>
            <a:r>
              <a:rPr lang="en-US" altLang="ru-RU" b="1" dirty="0" err="1">
                <a:solidFill>
                  <a:srgbClr val="3333FF"/>
                </a:solidFill>
              </a:rPr>
              <a:t>r</a:t>
            </a:r>
            <a:r>
              <a:rPr lang="en-US" altLang="ru-RU" i="1" baseline="-25000" dirty="0" err="1">
                <a:solidFill>
                  <a:srgbClr val="3333FF"/>
                </a:solidFill>
              </a:rPr>
              <a:t>jj</a:t>
            </a:r>
            <a:r>
              <a:rPr lang="en-US" altLang="ru-RU" i="1" baseline="-25000" dirty="0">
                <a:solidFill>
                  <a:srgbClr val="3333FF"/>
                </a:solidFill>
              </a:rPr>
              <a:t>’</a:t>
            </a:r>
            <a:endParaRPr lang="ru-RU" altLang="ru-RU" i="1" baseline="-25000" dirty="0">
              <a:solidFill>
                <a:srgbClr val="3333FF"/>
              </a:solidFill>
            </a:endParaRPr>
          </a:p>
        </p:txBody>
      </p:sp>
      <p:sp>
        <p:nvSpPr>
          <p:cNvPr id="12" name="Line 10">
            <a:extLst>
              <a:ext uri="{FF2B5EF4-FFF2-40B4-BE49-F238E27FC236}">
                <a16:creationId xmlns="" xmlns:a16="http://schemas.microsoft.com/office/drawing/2014/main" id="{15E70603-7EF8-4F18-B0CB-FC41C56665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1044" y="5421200"/>
            <a:ext cx="649288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3" name="TextBox 1">
            <a:extLst>
              <a:ext uri="{FF2B5EF4-FFF2-40B4-BE49-F238E27FC236}">
                <a16:creationId xmlns="" xmlns:a16="http://schemas.microsoft.com/office/drawing/2014/main" id="{E95BE9D7-1C5F-4BCE-857D-721CEF086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0" y="12700"/>
            <a:ext cx="9175750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/>
              <a:t>Мгновенное значение </a:t>
            </a:r>
            <a:endParaRPr lang="en-US" altLang="ru-RU" b="1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/>
              <a:t>рассеянной интенсивности в точке </a:t>
            </a:r>
            <a:r>
              <a:rPr lang="en-US" altLang="ru-RU" b="1"/>
              <a:t>M</a:t>
            </a:r>
            <a:endParaRPr lang="ru-RU" altLang="ru-RU" b="1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84D24CE-A8EB-4109-BD55-636F16E28D2B}"/>
              </a:ext>
            </a:extLst>
          </p:cNvPr>
          <p:cNvSpPr txBox="1"/>
          <p:nvPr/>
        </p:nvSpPr>
        <p:spPr>
          <a:xfrm>
            <a:off x="-31750" y="6027003"/>
            <a:ext cx="91757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Вектор </a:t>
            </a:r>
            <a:r>
              <a:rPr lang="en-US" sz="2400" b="1" dirty="0" err="1">
                <a:solidFill>
                  <a:srgbClr val="3333FF"/>
                </a:solidFill>
              </a:rPr>
              <a:t>r</a:t>
            </a:r>
            <a:r>
              <a:rPr lang="en-US" sz="2400" i="1" baseline="-25000" dirty="0" err="1">
                <a:solidFill>
                  <a:srgbClr val="3333FF"/>
                </a:solidFill>
              </a:rPr>
              <a:t>jj</a:t>
            </a:r>
            <a:r>
              <a:rPr lang="en-US" sz="2400" i="1" baseline="-25000" dirty="0">
                <a:solidFill>
                  <a:srgbClr val="3333FF"/>
                </a:solidFill>
              </a:rPr>
              <a:t>’</a:t>
            </a:r>
            <a:r>
              <a:rPr lang="en-US" sz="2400" dirty="0"/>
              <a:t> </a:t>
            </a:r>
            <a:r>
              <a:rPr lang="ru-RU" sz="2400" dirty="0"/>
              <a:t>это</a:t>
            </a:r>
            <a:r>
              <a:rPr lang="en-US" sz="2400" dirty="0"/>
              <a:t> </a:t>
            </a:r>
            <a:r>
              <a:rPr lang="ru-RU" sz="2400" dirty="0"/>
              <a:t>межатомные расстояния в нашей неупорядоченной системе </a:t>
            </a:r>
            <a:r>
              <a:rPr lang="ru-RU" sz="2400" dirty="0">
                <a:solidFill>
                  <a:srgbClr val="0000FF"/>
                </a:solidFill>
              </a:rPr>
              <a:t>(все значения равновероятны)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9463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3">
            <a:extLst>
              <a:ext uri="{FF2B5EF4-FFF2-40B4-BE49-F238E27FC236}">
                <a16:creationId xmlns="" xmlns:a16="http://schemas.microsoft.com/office/drawing/2014/main" id="{05F0C940-3E7E-4B31-849B-602682D6F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81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3333FF"/>
                </a:solidFill>
              </a:rPr>
              <a:t>Выделим из полученной суммы члены описывающие рассеяние на частицах с одинаковыми индексами; тогда выражение для интенсивности может быть записано в виде </a:t>
            </a:r>
          </a:p>
        </p:txBody>
      </p:sp>
      <p:graphicFrame>
        <p:nvGraphicFramePr>
          <p:cNvPr id="10" name="Object 16">
            <a:extLst>
              <a:ext uri="{FF2B5EF4-FFF2-40B4-BE49-F238E27FC236}">
                <a16:creationId xmlns="" xmlns:a16="http://schemas.microsoft.com/office/drawing/2014/main" id="{746DC209-46C6-4A5F-A7F2-A31D637117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684231"/>
              </p:ext>
            </p:extLst>
          </p:nvPr>
        </p:nvGraphicFramePr>
        <p:xfrm>
          <a:off x="0" y="1916832"/>
          <a:ext cx="9144000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6" name="Equation" r:id="rId3" imgW="2527300" imgH="482600" progId="Equation.DSMT4">
                  <p:embed/>
                </p:oleObj>
              </mc:Choice>
              <mc:Fallback>
                <p:oleObj name="Equation" r:id="rId3" imgW="2527300" imgH="482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16832"/>
                        <a:ext cx="9144000" cy="1773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1">
            <a:extLst>
              <a:ext uri="{FF2B5EF4-FFF2-40B4-BE49-F238E27FC236}">
                <a16:creationId xmlns="" xmlns:a16="http://schemas.microsoft.com/office/drawing/2014/main" id="{0816AACD-21EF-43C8-B01A-3984324DF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35301"/>
            <a:ext cx="91440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Так как в общем случае </a:t>
            </a:r>
            <a:r>
              <a:rPr lang="ru-RU" altLang="ru-RU" sz="2400" b="1" dirty="0">
                <a:solidFill>
                  <a:srgbClr val="CC0000"/>
                </a:solidFill>
              </a:rPr>
              <a:t>мы не можем знать мгновенные значения координат всех рассеивающих центров </a:t>
            </a:r>
            <a:r>
              <a:rPr lang="en-US" altLang="ru-RU" sz="2400" b="1" dirty="0" err="1">
                <a:solidFill>
                  <a:srgbClr val="3333FF"/>
                </a:solidFill>
              </a:rPr>
              <a:t>r</a:t>
            </a:r>
            <a:r>
              <a:rPr lang="en-US" altLang="ru-RU" sz="2400" i="1" baseline="-25000" dirty="0" err="1">
                <a:solidFill>
                  <a:srgbClr val="3333FF"/>
                </a:solidFill>
              </a:rPr>
              <a:t>j</a:t>
            </a:r>
            <a:r>
              <a:rPr lang="ru-RU" altLang="ru-RU" sz="2400" b="1" dirty="0">
                <a:solidFill>
                  <a:srgbClr val="3333FF"/>
                </a:solidFill>
              </a:rPr>
              <a:t>, эта величина особого смысла не имеет. </a:t>
            </a:r>
            <a:endParaRPr lang="en-US" altLang="ru-RU" sz="2400" b="1" dirty="0">
              <a:solidFill>
                <a:srgbClr val="3333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37AC16F-2149-4836-B1B3-1DBEB8088E2F}"/>
              </a:ext>
            </a:extLst>
          </p:cNvPr>
          <p:cNvSpPr txBox="1"/>
          <p:nvPr/>
        </p:nvSpPr>
        <p:spPr>
          <a:xfrm>
            <a:off x="0" y="5106607"/>
            <a:ext cx="91440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FF0000"/>
                </a:solidFill>
              </a:rPr>
              <a:t>Реально можно определить лишь среднее значение рассеянной интенсивности!!!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="" xmlns:a16="http://schemas.microsoft.com/office/drawing/2014/main" id="{EC71043E-BD58-4AAB-8D26-6A2B8ACDB8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597448"/>
              </p:ext>
            </p:extLst>
          </p:nvPr>
        </p:nvGraphicFramePr>
        <p:xfrm>
          <a:off x="8160" y="4267100"/>
          <a:ext cx="9144001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8" name="Equation" r:id="rId4" imgW="2540000" imgH="482600" progId="Equation.DSMT4">
                  <p:embed/>
                </p:oleObj>
              </mc:Choice>
              <mc:Fallback>
                <p:oleObj name="Equation" r:id="rId4" imgW="2540000" imgH="48260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0" y="4267100"/>
                        <a:ext cx="9144001" cy="17541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B9B4890-E6C4-4A85-B188-5A898DF14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2076"/>
            <a:ext cx="9144000" cy="34163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3333FF"/>
                </a:solidFill>
              </a:rPr>
              <a:t>В этом выражении для мгновенной интенсивности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3333FF"/>
                </a:solidFill>
              </a:rPr>
              <a:t>усреднение можно проводить только по экспоненциальному множителю. Все остальные параметры не меняются со временем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56268B4-3215-4892-BBAD-B44A7A0AD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93096"/>
            <a:ext cx="9144000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0000FF"/>
                </a:solidFill>
              </a:rPr>
              <a:t>Но для этого необходимо знать вероятность распределения межатомных расстояний </a:t>
            </a:r>
            <a:r>
              <a:rPr lang="en-US" altLang="ru-RU" sz="3600" dirty="0">
                <a:solidFill>
                  <a:srgbClr val="0000FF"/>
                </a:solidFill>
              </a:rPr>
              <a:t> </a:t>
            </a:r>
            <a:r>
              <a:rPr lang="en-US" altLang="ru-RU" sz="3600" b="1" dirty="0">
                <a:solidFill>
                  <a:srgbClr val="0000FF"/>
                </a:solidFill>
              </a:rPr>
              <a:t>r</a:t>
            </a:r>
            <a:r>
              <a:rPr lang="ru-RU" altLang="ru-RU" sz="3600" dirty="0">
                <a:solidFill>
                  <a:srgbClr val="0000FF"/>
                </a:solidFill>
              </a:rPr>
              <a:t> </a:t>
            </a:r>
            <a:r>
              <a:rPr lang="en-US" altLang="ru-RU" sz="3600" i="1" baseline="-25000" dirty="0" err="1">
                <a:solidFill>
                  <a:srgbClr val="0000FF"/>
                </a:solidFill>
              </a:rPr>
              <a:t>jj</a:t>
            </a:r>
            <a:r>
              <a:rPr lang="en-US" altLang="ru-RU" sz="3600" i="1" baseline="-25000" dirty="0">
                <a:solidFill>
                  <a:srgbClr val="0000FF"/>
                </a:solidFill>
              </a:rPr>
              <a:t>’ </a:t>
            </a:r>
            <a:r>
              <a:rPr lang="en-US" altLang="ru-RU" sz="3600" i="1" dirty="0">
                <a:solidFill>
                  <a:srgbClr val="0000FF"/>
                </a:solidFill>
              </a:rPr>
              <a:t> </a:t>
            </a:r>
            <a:endParaRPr lang="ru-RU" altLang="ru-RU" sz="3600" i="1" dirty="0">
              <a:solidFill>
                <a:srgbClr val="0000FF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0000FF"/>
                </a:solidFill>
              </a:rPr>
              <a:t>т.е.</a:t>
            </a:r>
            <a:r>
              <a:rPr lang="ru-RU" altLang="ru-RU" sz="3600" i="1" dirty="0">
                <a:solidFill>
                  <a:srgbClr val="0000FF"/>
                </a:solidFill>
              </a:rPr>
              <a:t> </a:t>
            </a:r>
            <a:r>
              <a:rPr lang="ru-RU" altLang="ru-RU" sz="3600" dirty="0">
                <a:solidFill>
                  <a:srgbClr val="0000FF"/>
                </a:solidFill>
              </a:rPr>
              <a:t>функцию</a:t>
            </a:r>
            <a:r>
              <a:rPr lang="ru-RU" altLang="ru-RU" sz="3600" i="1" dirty="0">
                <a:solidFill>
                  <a:srgbClr val="0000FF"/>
                </a:solidFill>
              </a:rPr>
              <a:t> </a:t>
            </a:r>
            <a:r>
              <a:rPr lang="en-US" altLang="ru-RU" sz="3600" dirty="0">
                <a:solidFill>
                  <a:srgbClr val="0000FF"/>
                </a:solidFill>
              </a:rPr>
              <a:t>W(</a:t>
            </a:r>
            <a:r>
              <a:rPr lang="en-US" altLang="ru-RU" sz="3600" b="1" dirty="0">
                <a:solidFill>
                  <a:srgbClr val="0000FF"/>
                </a:solidFill>
              </a:rPr>
              <a:t>r</a:t>
            </a:r>
            <a:r>
              <a:rPr lang="ru-RU" altLang="ru-RU" sz="3600" dirty="0">
                <a:solidFill>
                  <a:srgbClr val="0000FF"/>
                </a:solidFill>
              </a:rPr>
              <a:t> </a:t>
            </a:r>
            <a:r>
              <a:rPr lang="en-US" altLang="ru-RU" sz="3600" i="1" baseline="-25000" dirty="0" err="1">
                <a:solidFill>
                  <a:srgbClr val="0000FF"/>
                </a:solidFill>
              </a:rPr>
              <a:t>jj</a:t>
            </a:r>
            <a:r>
              <a:rPr lang="en-US" altLang="ru-RU" sz="3600" i="1" baseline="-25000" dirty="0">
                <a:solidFill>
                  <a:srgbClr val="0000FF"/>
                </a:solidFill>
              </a:rPr>
              <a:t>’</a:t>
            </a:r>
            <a:r>
              <a:rPr lang="en-US" altLang="ru-RU" sz="3600" dirty="0">
                <a:solidFill>
                  <a:srgbClr val="0000FF"/>
                </a:solidFill>
              </a:rPr>
              <a:t>)</a:t>
            </a:r>
            <a:endParaRPr lang="ru-RU" altLang="ru-RU" sz="3600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56D9878-0CAD-4C13-9AD8-648A53AD0EF0}"/>
              </a:ext>
            </a:extLst>
          </p:cNvPr>
          <p:cNvSpPr txBox="1"/>
          <p:nvPr/>
        </p:nvSpPr>
        <p:spPr>
          <a:xfrm>
            <a:off x="0" y="116632"/>
            <a:ext cx="9143999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Усреднять по времени мы </a:t>
            </a:r>
            <a:r>
              <a:rPr lang="ru-RU" sz="3600" b="1" dirty="0">
                <a:solidFill>
                  <a:srgbClr val="3333FF"/>
                </a:solidFill>
              </a:rPr>
              <a:t>не можем </a:t>
            </a:r>
            <a:r>
              <a:rPr lang="ru-RU" sz="3600" dirty="0"/>
              <a:t>т.к. не знаем по каким законам перемещаются частицы.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Имеется единственная возможность усреднять по всем возможным конфигурациям неупорядоченной системы </a:t>
            </a:r>
          </a:p>
        </p:txBody>
      </p:sp>
    </p:spTree>
    <p:extLst>
      <p:ext uri="{BB962C8B-B14F-4D97-AF65-F5344CB8AC3E}">
        <p14:creationId xmlns:p14="http://schemas.microsoft.com/office/powerpoint/2010/main" val="162707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>
            <a:extLst>
              <a:ext uri="{FF2B5EF4-FFF2-40B4-BE49-F238E27FC236}">
                <a16:creationId xmlns="" xmlns:a16="http://schemas.microsoft.com/office/drawing/2014/main" id="{0140832E-B8BC-46E4-BD61-585E8C881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3" y="-26988"/>
            <a:ext cx="9144001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3333FF"/>
                </a:solidFill>
              </a:rPr>
              <a:t>Запишем среднее значение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3333FF"/>
                </a:solidFill>
              </a:rPr>
              <a:t>рассеянной интенсивности </a:t>
            </a:r>
          </a:p>
        </p:txBody>
      </p:sp>
      <p:graphicFrame>
        <p:nvGraphicFramePr>
          <p:cNvPr id="5" name="Object 17">
            <a:extLst>
              <a:ext uri="{FF2B5EF4-FFF2-40B4-BE49-F238E27FC236}">
                <a16:creationId xmlns="" xmlns:a16="http://schemas.microsoft.com/office/drawing/2014/main" id="{F2F2797C-0FF5-499C-946C-174C794418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7463" y="1404938"/>
          <a:ext cx="9139238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6" name="Equation" r:id="rId3" imgW="2527300" imgH="482600" progId="Equation.DSMT4">
                  <p:embed/>
                </p:oleObj>
              </mc:Choice>
              <mc:Fallback>
                <p:oleObj name="Equation" r:id="rId3" imgW="2527300" imgH="482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463" y="1404938"/>
                        <a:ext cx="9139238" cy="172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6DD43BDE-CD40-4B22-874D-7FEC71CD3C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225414"/>
              </p:ext>
            </p:extLst>
          </p:nvPr>
        </p:nvGraphicFramePr>
        <p:xfrm>
          <a:off x="887413" y="5149850"/>
          <a:ext cx="7359650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7" name="Equation" r:id="rId5" imgW="1917360" imgH="444240" progId="Equation.DSMT4">
                  <p:embed/>
                </p:oleObj>
              </mc:Choice>
              <mc:Fallback>
                <p:oleObj name="Equation" r:id="rId5" imgW="1917360" imgH="444240" progId="Equation.DSMT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5149850"/>
                        <a:ext cx="7359650" cy="1708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19C19564-9186-45EB-A769-C9150D7F4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00438"/>
            <a:ext cx="9139238" cy="13849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3333FF"/>
                </a:solidFill>
              </a:rPr>
              <a:t>Если</a:t>
            </a:r>
            <a:r>
              <a:rPr lang="ru-RU" altLang="ru-RU" sz="2800" i="1" dirty="0">
                <a:solidFill>
                  <a:srgbClr val="3333FF"/>
                </a:solidFill>
              </a:rPr>
              <a:t> </a:t>
            </a:r>
            <a:r>
              <a:rPr lang="en-US" altLang="ru-RU" sz="2800" i="1" dirty="0">
                <a:solidFill>
                  <a:srgbClr val="FF0000"/>
                </a:solidFill>
              </a:rPr>
              <a:t>W(</a:t>
            </a:r>
            <a:r>
              <a:rPr lang="en-US" altLang="ru-RU" sz="2800" i="1" dirty="0" err="1">
                <a:solidFill>
                  <a:srgbClr val="FF0000"/>
                </a:solidFill>
              </a:rPr>
              <a:t>r</a:t>
            </a:r>
            <a:r>
              <a:rPr lang="en-US" altLang="ru-RU" sz="2800" i="1" baseline="-25000" dirty="0" err="1">
                <a:solidFill>
                  <a:srgbClr val="FF0000"/>
                </a:solidFill>
              </a:rPr>
              <a:t>jj</a:t>
            </a:r>
            <a:r>
              <a:rPr lang="en-US" altLang="ru-RU" sz="2800" i="1" baseline="-25000" dirty="0">
                <a:solidFill>
                  <a:srgbClr val="FF0000"/>
                </a:solidFill>
              </a:rPr>
              <a:t>’</a:t>
            </a:r>
            <a:r>
              <a:rPr lang="en-US" altLang="ru-RU" sz="2800" i="1" dirty="0">
                <a:solidFill>
                  <a:srgbClr val="FF0000"/>
                </a:solidFill>
              </a:rPr>
              <a:t>)</a:t>
            </a:r>
            <a:r>
              <a:rPr lang="en-US" altLang="ru-RU" sz="2800" i="1" dirty="0">
                <a:solidFill>
                  <a:srgbClr val="3333FF"/>
                </a:solidFill>
              </a:rPr>
              <a:t> </a:t>
            </a:r>
            <a:r>
              <a:rPr lang="en-US" altLang="ru-RU" sz="2800" dirty="0">
                <a:solidFill>
                  <a:srgbClr val="3333FF"/>
                </a:solidFill>
              </a:rPr>
              <a:t>– </a:t>
            </a:r>
            <a:r>
              <a:rPr lang="ru-RU" altLang="ru-RU" sz="2800" dirty="0">
                <a:solidFill>
                  <a:srgbClr val="3333FF"/>
                </a:solidFill>
              </a:rPr>
              <a:t>функция распределения вероятности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3333FF"/>
                </a:solidFill>
              </a:rPr>
              <a:t>межатомных расстояний, среднее значение экспоненты будет иметь вид </a:t>
            </a:r>
            <a:r>
              <a:rPr lang="ru-RU" altLang="ru-RU" sz="2000" dirty="0"/>
              <a:t> </a:t>
            </a:r>
            <a:r>
              <a:rPr lang="en-US" altLang="ru-RU" sz="2000" dirty="0"/>
              <a:t> </a:t>
            </a:r>
            <a:endParaRPr lang="ru-RU" alt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>
            <a:extLst>
              <a:ext uri="{FF2B5EF4-FFF2-40B4-BE49-F238E27FC236}">
                <a16:creationId xmlns="" xmlns:a16="http://schemas.microsoft.com/office/drawing/2014/main" id="{FD76B0EE-0E0F-4338-A4E3-F41C43DA7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79" y="2852936"/>
            <a:ext cx="9144000" cy="37856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rgbClr val="3333FF"/>
                </a:solidFill>
              </a:rPr>
              <a:t>Какой физический смысл </a:t>
            </a:r>
            <a:r>
              <a:rPr lang="ru-RU" altLang="ru-RU" sz="4800" b="1" dirty="0">
                <a:solidFill>
                  <a:srgbClr val="CC0000"/>
                </a:solidFill>
              </a:rPr>
              <a:t>функции распределения вероятности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rgbClr val="CC0000"/>
                </a:solidFill>
              </a:rPr>
              <a:t>межатомных расстояний </a:t>
            </a:r>
            <a:r>
              <a:rPr lang="en-US" altLang="ru-RU" sz="4800" b="1" dirty="0">
                <a:solidFill>
                  <a:srgbClr val="CC0000"/>
                </a:solidFill>
              </a:rPr>
              <a:t>W(</a:t>
            </a:r>
            <a:r>
              <a:rPr lang="en-US" altLang="ru-RU" sz="4800" b="1" dirty="0" err="1">
                <a:solidFill>
                  <a:srgbClr val="CC0000"/>
                </a:solidFill>
              </a:rPr>
              <a:t>r</a:t>
            </a:r>
            <a:r>
              <a:rPr lang="en-US" altLang="ru-RU" sz="4800" i="1" baseline="-25000" dirty="0" err="1">
                <a:solidFill>
                  <a:srgbClr val="CC0000"/>
                </a:solidFill>
              </a:rPr>
              <a:t>jj</a:t>
            </a:r>
            <a:r>
              <a:rPr lang="en-US" altLang="ru-RU" sz="4800" i="1" baseline="-25000" dirty="0">
                <a:solidFill>
                  <a:srgbClr val="CC0000"/>
                </a:solidFill>
              </a:rPr>
              <a:t>’</a:t>
            </a:r>
            <a:r>
              <a:rPr lang="en-US" altLang="ru-RU" sz="4800" b="1" dirty="0">
                <a:solidFill>
                  <a:srgbClr val="CC0000"/>
                </a:solidFill>
              </a:rPr>
              <a:t>)</a:t>
            </a:r>
            <a:r>
              <a:rPr lang="ru-RU" altLang="ru-RU" sz="4800" b="1" dirty="0">
                <a:solidFill>
                  <a:srgbClr val="3333FF"/>
                </a:solidFill>
              </a:rPr>
              <a:t>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CDDABFD-5249-4BBC-8BA1-ABC1B205B6BA}"/>
              </a:ext>
            </a:extLst>
          </p:cNvPr>
          <p:cNvSpPr txBox="1"/>
          <p:nvPr/>
        </p:nvSpPr>
        <p:spPr>
          <a:xfrm>
            <a:off x="1" y="116632"/>
            <a:ext cx="91440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Проведенное усреднение получило в литературе название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усреднение по статистическому ансамблю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="" xmlns:a16="http://schemas.microsoft.com/office/drawing/2014/main" id="{66841BE3-9C5B-4939-9384-4832FF74F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910754"/>
            <a:ext cx="1512887" cy="935038"/>
          </a:xfrm>
          <a:prstGeom prst="rect">
            <a:avLst/>
          </a:prstGeom>
          <a:solidFill>
            <a:schemeClr val="accent1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" name="Rectangle 15">
            <a:extLst>
              <a:ext uri="{FF2B5EF4-FFF2-40B4-BE49-F238E27FC236}">
                <a16:creationId xmlns="" xmlns:a16="http://schemas.microsoft.com/office/drawing/2014/main" id="{1F0CD992-C56C-464A-A07D-8AAA201D9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909167"/>
            <a:ext cx="5832475" cy="936625"/>
          </a:xfrm>
          <a:prstGeom prst="rect">
            <a:avLst/>
          </a:prstGeom>
          <a:solidFill>
            <a:schemeClr val="accent1"/>
          </a:solidFill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3C12F7A1-D6F7-47ED-AF6B-E28E5C553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909167"/>
            <a:ext cx="536733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800"/>
              <a:t> вероятность распределения значений вектора </a:t>
            </a:r>
            <a:endParaRPr lang="en-US" altLang="ru-RU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 </a:t>
            </a:r>
            <a:r>
              <a:rPr lang="ru-RU" altLang="ru-RU" sz="1800"/>
              <a:t>т.е. функция распределения вероятности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межатомных расстояний </a:t>
            </a:r>
          </a:p>
        </p:txBody>
      </p:sp>
      <p:graphicFrame>
        <p:nvGraphicFramePr>
          <p:cNvPr id="5" name="Object 9">
            <a:extLst>
              <a:ext uri="{FF2B5EF4-FFF2-40B4-BE49-F238E27FC236}">
                <a16:creationId xmlns="" xmlns:a16="http://schemas.microsoft.com/office/drawing/2014/main" id="{7C061E10-7EB2-408A-B310-BF0990F85C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821000"/>
              </p:ext>
            </p:extLst>
          </p:nvPr>
        </p:nvGraphicFramePr>
        <p:xfrm>
          <a:off x="7940675" y="764704"/>
          <a:ext cx="5095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3" name="Equation" r:id="rId3" imgW="190417" imgH="241195" progId="Equation.DSMT4">
                  <p:embed/>
                </p:oleObj>
              </mc:Choice>
              <mc:Fallback>
                <p:oleObj name="Equation" r:id="rId3" imgW="190417" imgH="241195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0675" y="764704"/>
                        <a:ext cx="50958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="" xmlns:a16="http://schemas.microsoft.com/office/drawing/2014/main" id="{B35BC227-54C1-44ED-976B-19D38B4DB3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938873"/>
              </p:ext>
            </p:extLst>
          </p:nvPr>
        </p:nvGraphicFramePr>
        <p:xfrm>
          <a:off x="973138" y="982192"/>
          <a:ext cx="139223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4" name="Equation" r:id="rId5" imgW="444307" imgH="241195" progId="Equation.DSMT4">
                  <p:embed/>
                </p:oleObj>
              </mc:Choice>
              <mc:Fallback>
                <p:oleObj name="Equation" r:id="rId5" imgW="444307" imgH="241195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982192"/>
                        <a:ext cx="1392237" cy="742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F0D82F0C-2164-44F5-BFE9-FDEBA3D4E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0587"/>
            <a:ext cx="3097213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="" xmlns:a16="http://schemas.microsoft.com/office/drawing/2014/main" id="{A79FEAAD-A4BC-4ED1-84C8-C632FC6DA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6913" y="1988840"/>
            <a:ext cx="5907087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3333FF"/>
                </a:solidFill>
              </a:rPr>
              <a:t>Допустим, что в объеме </a:t>
            </a:r>
            <a:r>
              <a:rPr lang="en-US" altLang="ru-RU" sz="2000" b="1" dirty="0">
                <a:solidFill>
                  <a:srgbClr val="3333FF"/>
                </a:solidFill>
              </a:rPr>
              <a:t>V</a:t>
            </a:r>
            <a:r>
              <a:rPr lang="ru-RU" altLang="ru-RU" sz="2000" b="1" dirty="0">
                <a:solidFill>
                  <a:srgbClr val="3333FF"/>
                </a:solidFill>
              </a:rPr>
              <a:t> имеется </a:t>
            </a:r>
            <a:r>
              <a:rPr lang="en-US" altLang="ru-RU" sz="2000" b="1" dirty="0">
                <a:solidFill>
                  <a:srgbClr val="3333FF"/>
                </a:solidFill>
              </a:rPr>
              <a:t>N</a:t>
            </a:r>
            <a:r>
              <a:rPr lang="ru-RU" altLang="ru-RU" sz="2000" b="1" dirty="0">
                <a:solidFill>
                  <a:srgbClr val="3333FF"/>
                </a:solidFill>
              </a:rPr>
              <a:t> частиц  </a:t>
            </a:r>
            <a:r>
              <a:rPr lang="en-US" altLang="ru-RU" sz="2000" b="1" i="1" dirty="0">
                <a:solidFill>
                  <a:srgbClr val="3333FF"/>
                </a:solidFill>
              </a:rPr>
              <a:t>j</a:t>
            </a:r>
            <a:r>
              <a:rPr lang="en-US" altLang="ru-RU" sz="2000" b="1" i="1" baseline="-25000" dirty="0">
                <a:solidFill>
                  <a:srgbClr val="3333FF"/>
                </a:solidFill>
              </a:rPr>
              <a:t>1</a:t>
            </a:r>
            <a:r>
              <a:rPr lang="en-US" altLang="ru-RU" sz="2000" b="1" i="1" dirty="0">
                <a:solidFill>
                  <a:srgbClr val="3333FF"/>
                </a:solidFill>
              </a:rPr>
              <a:t>, j</a:t>
            </a:r>
            <a:r>
              <a:rPr lang="en-US" altLang="ru-RU" sz="2000" b="1" i="1" baseline="-25000" dirty="0">
                <a:solidFill>
                  <a:srgbClr val="3333FF"/>
                </a:solidFill>
              </a:rPr>
              <a:t>2</a:t>
            </a:r>
            <a:r>
              <a:rPr lang="en-US" altLang="ru-RU" sz="2000" b="1" i="1" dirty="0">
                <a:solidFill>
                  <a:srgbClr val="3333FF"/>
                </a:solidFill>
              </a:rPr>
              <a:t>,.. </a:t>
            </a:r>
            <a:r>
              <a:rPr lang="en-US" altLang="ru-RU" sz="2000" b="1" i="1" dirty="0" err="1">
                <a:solidFill>
                  <a:srgbClr val="3333FF"/>
                </a:solidFill>
              </a:rPr>
              <a:t>j</a:t>
            </a:r>
            <a:r>
              <a:rPr lang="en-US" altLang="ru-RU" sz="2000" b="1" baseline="-25000" dirty="0" err="1">
                <a:solidFill>
                  <a:srgbClr val="3333FF"/>
                </a:solidFill>
              </a:rPr>
              <a:t>N</a:t>
            </a:r>
            <a:r>
              <a:rPr lang="ru-RU" altLang="ru-RU" sz="2000" b="1" dirty="0">
                <a:solidFill>
                  <a:srgbClr val="3333FF"/>
                </a:solidFill>
              </a:rPr>
              <a:t> Эти частицы могут перемещаться по всему пространству  </a:t>
            </a:r>
            <a:r>
              <a:rPr lang="en-US" altLang="ru-RU" sz="2000" b="1" dirty="0">
                <a:solidFill>
                  <a:srgbClr val="3333FF"/>
                </a:solidFill>
              </a:rPr>
              <a:t>V</a:t>
            </a:r>
            <a:r>
              <a:rPr lang="ru-RU" altLang="ru-RU" sz="2000" b="1" dirty="0">
                <a:solidFill>
                  <a:srgbClr val="3333FF"/>
                </a:solidFill>
              </a:rPr>
              <a:t> случайным образом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36CB3772-EDCF-4643-852F-9A24BF5A6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025" y="3068960"/>
            <a:ext cx="5895975" cy="25545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3333FF"/>
                </a:solidFill>
              </a:rPr>
              <a:t>Рассмотрим два элемента объема </a:t>
            </a:r>
            <a:r>
              <a:rPr lang="en-US" altLang="ru-RU" sz="2000" b="1" dirty="0" err="1">
                <a:solidFill>
                  <a:srgbClr val="3333FF"/>
                </a:solidFill>
              </a:rPr>
              <a:t>dV</a:t>
            </a:r>
            <a:r>
              <a:rPr lang="en-US" altLang="ru-RU" sz="2000" b="1" baseline="-25000" dirty="0" err="1">
                <a:solidFill>
                  <a:srgbClr val="3333FF"/>
                </a:solidFill>
              </a:rPr>
              <a:t>j</a:t>
            </a:r>
            <a:r>
              <a:rPr lang="ru-RU" altLang="ru-RU" sz="2000" b="1" dirty="0">
                <a:solidFill>
                  <a:srgbClr val="3333FF"/>
                </a:solidFill>
              </a:rPr>
              <a:t> и </a:t>
            </a:r>
            <a:r>
              <a:rPr lang="en-US" altLang="ru-RU" sz="2000" b="1" dirty="0" err="1">
                <a:solidFill>
                  <a:srgbClr val="3333FF"/>
                </a:solidFill>
              </a:rPr>
              <a:t>dV</a:t>
            </a:r>
            <a:r>
              <a:rPr lang="en-US" altLang="ru-RU" sz="2000" b="1" baseline="-25000" dirty="0" err="1">
                <a:solidFill>
                  <a:srgbClr val="3333FF"/>
                </a:solidFill>
              </a:rPr>
              <a:t>j</a:t>
            </a:r>
            <a:r>
              <a:rPr lang="en-US" altLang="ru-RU" sz="2000" b="1" baseline="-25000" dirty="0">
                <a:solidFill>
                  <a:srgbClr val="3333FF"/>
                </a:solidFill>
              </a:rPr>
              <a:t>’</a:t>
            </a:r>
            <a:r>
              <a:rPr lang="ru-RU" altLang="ru-RU" sz="2000" b="1" dirty="0">
                <a:solidFill>
                  <a:srgbClr val="3333FF"/>
                </a:solidFill>
              </a:rPr>
              <a:t>. </a:t>
            </a:r>
            <a:r>
              <a:rPr lang="ru-RU" altLang="ru-RU" sz="2000" b="1" dirty="0">
                <a:solidFill>
                  <a:srgbClr val="CC0000"/>
                </a:solidFill>
              </a:rPr>
              <a:t>Если частицы независимы и не взаимодействуют между собой</a:t>
            </a:r>
            <a:r>
              <a:rPr lang="ru-RU" altLang="ru-RU" sz="2000" b="1" dirty="0">
                <a:solidFill>
                  <a:srgbClr val="3333FF"/>
                </a:solidFill>
              </a:rPr>
              <a:t>, вероятность того,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3333FF"/>
                </a:solidFill>
              </a:rPr>
              <a:t>что в какой-то момент времени частица с индексом </a:t>
            </a:r>
            <a:r>
              <a:rPr lang="en-US" altLang="ru-RU" sz="2000" b="1" i="1" dirty="0">
                <a:solidFill>
                  <a:srgbClr val="3333FF"/>
                </a:solidFill>
              </a:rPr>
              <a:t>j</a:t>
            </a:r>
            <a:r>
              <a:rPr lang="ru-RU" altLang="ru-RU" sz="2000" b="1" dirty="0">
                <a:solidFill>
                  <a:srgbClr val="3333FF"/>
                </a:solidFill>
              </a:rPr>
              <a:t> попадает в элемент объема </a:t>
            </a:r>
            <a:r>
              <a:rPr lang="en-US" altLang="ru-RU" sz="2000" b="1" dirty="0" err="1">
                <a:solidFill>
                  <a:srgbClr val="3333FF"/>
                </a:solidFill>
              </a:rPr>
              <a:t>dV</a:t>
            </a:r>
            <a:r>
              <a:rPr lang="en-US" altLang="ru-RU" sz="2000" b="1" baseline="-25000" dirty="0" err="1">
                <a:solidFill>
                  <a:srgbClr val="3333FF"/>
                </a:solidFill>
              </a:rPr>
              <a:t>j</a:t>
            </a:r>
            <a:r>
              <a:rPr lang="ru-RU" altLang="ru-RU" sz="2000" b="1" baseline="-25000" dirty="0">
                <a:solidFill>
                  <a:srgbClr val="3333FF"/>
                </a:solidFill>
              </a:rPr>
              <a:t> </a:t>
            </a:r>
            <a:r>
              <a:rPr lang="ru-RU" altLang="ru-RU" sz="2000" b="1" dirty="0">
                <a:solidFill>
                  <a:srgbClr val="3333FF"/>
                </a:solidFill>
              </a:rPr>
              <a:t>, а частица с индексом </a:t>
            </a:r>
            <a:r>
              <a:rPr lang="en-US" altLang="ru-RU" sz="2000" b="1" i="1" dirty="0">
                <a:solidFill>
                  <a:srgbClr val="3333FF"/>
                </a:solidFill>
              </a:rPr>
              <a:t>j’</a:t>
            </a:r>
            <a:r>
              <a:rPr lang="ru-RU" altLang="ru-RU" sz="2000" b="1" dirty="0">
                <a:solidFill>
                  <a:srgbClr val="3333FF"/>
                </a:solidFill>
              </a:rPr>
              <a:t> попадает 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3333FF"/>
                </a:solidFill>
              </a:rPr>
              <a:t>элемент объема </a:t>
            </a:r>
            <a:r>
              <a:rPr lang="en-US" altLang="ru-RU" sz="2000" b="1" dirty="0" err="1">
                <a:solidFill>
                  <a:srgbClr val="3333FF"/>
                </a:solidFill>
              </a:rPr>
              <a:t>dV</a:t>
            </a:r>
            <a:r>
              <a:rPr lang="en-US" altLang="ru-RU" sz="2000" b="1" baseline="-25000" dirty="0" err="1">
                <a:solidFill>
                  <a:srgbClr val="3333FF"/>
                </a:solidFill>
              </a:rPr>
              <a:t>j</a:t>
            </a:r>
            <a:r>
              <a:rPr lang="en-US" altLang="ru-RU" sz="2000" b="1" baseline="-25000" dirty="0">
                <a:solidFill>
                  <a:srgbClr val="3333FF"/>
                </a:solidFill>
              </a:rPr>
              <a:t>’</a:t>
            </a:r>
            <a:r>
              <a:rPr lang="en-US" altLang="ru-RU" sz="2000" b="1" dirty="0">
                <a:solidFill>
                  <a:srgbClr val="3333FF"/>
                </a:solidFill>
              </a:rPr>
              <a:t> </a:t>
            </a:r>
            <a:r>
              <a:rPr lang="ru-RU" altLang="ru-RU" sz="2000" b="1" dirty="0">
                <a:solidFill>
                  <a:srgbClr val="3333FF"/>
                </a:solidFill>
              </a:rPr>
              <a:t>можно записать в виде </a:t>
            </a:r>
          </a:p>
        </p:txBody>
      </p:sp>
      <p:graphicFrame>
        <p:nvGraphicFramePr>
          <p:cNvPr id="11" name="Object 2">
            <a:extLst>
              <a:ext uri="{FF2B5EF4-FFF2-40B4-BE49-F238E27FC236}">
                <a16:creationId xmlns="" xmlns:a16="http://schemas.microsoft.com/office/drawing/2014/main" id="{14F2D7D8-D400-42CB-A6F3-3C2961CFDC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998654"/>
              </p:ext>
            </p:extLst>
          </p:nvPr>
        </p:nvGraphicFramePr>
        <p:xfrm>
          <a:off x="-44450" y="5718737"/>
          <a:ext cx="40386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5" name="Equation" r:id="rId8" imgW="1422400" imgH="406400" progId="Equation.DSMT4">
                  <p:embed/>
                </p:oleObj>
              </mc:Choice>
              <mc:Fallback>
                <p:oleObj name="Equation" r:id="rId8" imgW="1422400" imgH="406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4450" y="5718737"/>
                        <a:ext cx="4038600" cy="1152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TextBox 6">
            <a:extLst>
              <a:ext uri="{FF2B5EF4-FFF2-40B4-BE49-F238E27FC236}">
                <a16:creationId xmlns="" xmlns:a16="http://schemas.microsoft.com/office/drawing/2014/main" id="{D378488A-782D-4886-AE33-4FFB33D7A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450" y="0"/>
            <a:ext cx="918845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dirty="0"/>
              <a:t>Рассмотрим такой</a:t>
            </a:r>
            <a:r>
              <a:rPr lang="en-US" altLang="ru-RU" sz="4800" b="1" dirty="0"/>
              <a:t> </a:t>
            </a:r>
            <a:r>
              <a:rPr lang="ru-RU" altLang="ru-RU" sz="4800" b="1" dirty="0"/>
              <a:t>пример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D4146CA-407C-4AFA-9D95-C482376F3039}"/>
              </a:ext>
            </a:extLst>
          </p:cNvPr>
          <p:cNvSpPr txBox="1"/>
          <p:nvPr/>
        </p:nvSpPr>
        <p:spPr>
          <a:xfrm>
            <a:off x="4211960" y="5879500"/>
            <a:ext cx="49320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Это произведение вероятностей независимых событий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9" grpId="0" animBg="1"/>
      <p:bldP spid="10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>
            <a:extLst>
              <a:ext uri="{FF2B5EF4-FFF2-40B4-BE49-F238E27FC236}">
                <a16:creationId xmlns="" xmlns:a16="http://schemas.microsoft.com/office/drawing/2014/main" id="{A59A5537-7D4E-4FD4-927F-0A9DE624D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В случае если </a:t>
            </a:r>
            <a:r>
              <a:rPr lang="ru-RU" altLang="ru-RU" sz="2400" b="1" dirty="0">
                <a:solidFill>
                  <a:srgbClr val="CC0000"/>
                </a:solidFill>
              </a:rPr>
              <a:t>частицы взаимодействуют друг с другом</a:t>
            </a:r>
            <a:r>
              <a:rPr lang="ru-RU" altLang="ru-RU" sz="2400" b="1" dirty="0">
                <a:solidFill>
                  <a:srgbClr val="3333FF"/>
                </a:solidFill>
              </a:rPr>
              <a:t>, картина усложняется и величина вероятности примет вид  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="" xmlns:a16="http://schemas.microsoft.com/office/drawing/2014/main" id="{C70CE382-D504-4930-9085-7F10AFB81B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603408"/>
              </p:ext>
            </p:extLst>
          </p:nvPr>
        </p:nvGraphicFramePr>
        <p:xfrm>
          <a:off x="1671638" y="981075"/>
          <a:ext cx="580231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8" name="Equation" r:id="rId3" imgW="2489040" imgH="431640" progId="Equation.DSMT4">
                  <p:embed/>
                </p:oleObj>
              </mc:Choice>
              <mc:Fallback>
                <p:oleObj name="Equation" r:id="rId3" imgW="248904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638" y="981075"/>
                        <a:ext cx="5802312" cy="1008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11">
            <a:extLst>
              <a:ext uri="{FF2B5EF4-FFF2-40B4-BE49-F238E27FC236}">
                <a16:creationId xmlns="" xmlns:a16="http://schemas.microsoft.com/office/drawing/2014/main" id="{D66AB862-5E5C-400A-9E7C-8F99B13C3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37173"/>
            <a:ext cx="9144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3333FF"/>
                </a:solidFill>
              </a:rPr>
              <a:t>Введем обозначение </a:t>
            </a:r>
          </a:p>
        </p:txBody>
      </p:sp>
      <p:graphicFrame>
        <p:nvGraphicFramePr>
          <p:cNvPr id="8" name="Object 4">
            <a:extLst>
              <a:ext uri="{FF2B5EF4-FFF2-40B4-BE49-F238E27FC236}">
                <a16:creationId xmlns="" xmlns:a16="http://schemas.microsoft.com/office/drawing/2014/main" id="{2CCBB3FE-B124-4896-88C8-730238B647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668556"/>
              </p:ext>
            </p:extLst>
          </p:nvPr>
        </p:nvGraphicFramePr>
        <p:xfrm>
          <a:off x="2890838" y="4149725"/>
          <a:ext cx="36734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9" name="Equation" r:id="rId5" imgW="1295280" imgH="279360" progId="Equation.DSMT4">
                  <p:embed/>
                </p:oleObj>
              </mc:Choice>
              <mc:Fallback>
                <p:oleObj name="Equation" r:id="rId5" imgW="1295280" imgH="279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4149725"/>
                        <a:ext cx="3673475" cy="792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14">
            <a:extLst>
              <a:ext uri="{FF2B5EF4-FFF2-40B4-BE49-F238E27FC236}">
                <a16:creationId xmlns="" xmlns:a16="http://schemas.microsoft.com/office/drawing/2014/main" id="{F5C02348-9B6D-4791-A2BB-82FE50ED9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81389"/>
            <a:ext cx="9144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3333FF"/>
                </a:solidFill>
              </a:rPr>
              <a:t>тогда функцию </a:t>
            </a:r>
            <a:r>
              <a:rPr lang="en-US" altLang="ru-RU" sz="2800" i="1" dirty="0">
                <a:solidFill>
                  <a:srgbClr val="3333FF"/>
                </a:solidFill>
              </a:rPr>
              <a:t>W(</a:t>
            </a:r>
            <a:r>
              <a:rPr lang="en-US" altLang="ru-RU" sz="2800" b="1" dirty="0" err="1">
                <a:solidFill>
                  <a:srgbClr val="3333FF"/>
                </a:solidFill>
              </a:rPr>
              <a:t>r</a:t>
            </a:r>
            <a:r>
              <a:rPr lang="en-US" altLang="ru-RU" sz="2800" i="1" baseline="-25000" dirty="0" err="1">
                <a:solidFill>
                  <a:srgbClr val="3333FF"/>
                </a:solidFill>
              </a:rPr>
              <a:t>j</a:t>
            </a:r>
            <a:r>
              <a:rPr lang="en-US" altLang="ru-RU" sz="2800" b="1" dirty="0" err="1">
                <a:solidFill>
                  <a:srgbClr val="3333FF"/>
                </a:solidFill>
              </a:rPr>
              <a:t>,r</a:t>
            </a:r>
            <a:r>
              <a:rPr lang="en-US" altLang="ru-RU" sz="2800" i="1" baseline="-25000" dirty="0" err="1">
                <a:solidFill>
                  <a:srgbClr val="3333FF"/>
                </a:solidFill>
              </a:rPr>
              <a:t>j</a:t>
            </a:r>
            <a:r>
              <a:rPr lang="en-US" altLang="ru-RU" sz="2800" i="1" baseline="-25000" dirty="0">
                <a:solidFill>
                  <a:srgbClr val="3333FF"/>
                </a:solidFill>
              </a:rPr>
              <a:t>’</a:t>
            </a:r>
            <a:r>
              <a:rPr lang="en-US" altLang="ru-RU" sz="2800" b="1" dirty="0">
                <a:solidFill>
                  <a:srgbClr val="3333FF"/>
                </a:solidFill>
              </a:rPr>
              <a:t>) </a:t>
            </a:r>
            <a:r>
              <a:rPr lang="ru-RU" altLang="ru-RU" sz="2800" dirty="0">
                <a:solidFill>
                  <a:srgbClr val="3333FF"/>
                </a:solidFill>
              </a:rPr>
              <a:t>можно записать в виде</a:t>
            </a:r>
          </a:p>
        </p:txBody>
      </p:sp>
      <p:graphicFrame>
        <p:nvGraphicFramePr>
          <p:cNvPr id="10" name="Object 6">
            <a:extLst>
              <a:ext uri="{FF2B5EF4-FFF2-40B4-BE49-F238E27FC236}">
                <a16:creationId xmlns="" xmlns:a16="http://schemas.microsoft.com/office/drawing/2014/main" id="{FF521AC3-C2F9-4A6D-B222-0611697DEA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346499"/>
              </p:ext>
            </p:extLst>
          </p:nvPr>
        </p:nvGraphicFramePr>
        <p:xfrm>
          <a:off x="1563688" y="6166247"/>
          <a:ext cx="63722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0" name="Equation" r:id="rId7" imgW="2476440" imgH="279360" progId="Equation.DSMT4">
                  <p:embed/>
                </p:oleObj>
              </mc:Choice>
              <mc:Fallback>
                <p:oleObj name="Equation" r:id="rId7" imgW="2476440" imgH="279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8" y="6166247"/>
                        <a:ext cx="6372225" cy="7191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8">
            <a:extLst>
              <a:ext uri="{FF2B5EF4-FFF2-40B4-BE49-F238E27FC236}">
                <a16:creationId xmlns="" xmlns:a16="http://schemas.microsoft.com/office/drawing/2014/main" id="{35176C24-40B0-4FF6-A6ED-829DB1E43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38697"/>
            <a:ext cx="91440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C0000"/>
                </a:solidFill>
              </a:rPr>
              <a:t>функции</a:t>
            </a:r>
            <a:r>
              <a:rPr lang="en-US" altLang="ru-RU" sz="2400" b="1" dirty="0">
                <a:solidFill>
                  <a:srgbClr val="CC0000"/>
                </a:solidFill>
              </a:rPr>
              <a:t> W(</a:t>
            </a:r>
            <a:r>
              <a:rPr lang="en-US" altLang="ru-RU" sz="2400" b="1" dirty="0" err="1">
                <a:solidFill>
                  <a:srgbClr val="CC0000"/>
                </a:solidFill>
              </a:rPr>
              <a:t>r</a:t>
            </a:r>
            <a:r>
              <a:rPr lang="en-US" altLang="ru-RU" sz="2400" i="1" baseline="-25000" dirty="0" err="1">
                <a:solidFill>
                  <a:srgbClr val="CC0000"/>
                </a:solidFill>
              </a:rPr>
              <a:t>j</a:t>
            </a:r>
            <a:r>
              <a:rPr lang="en-US" altLang="ru-RU" sz="2400" b="1" dirty="0" err="1">
                <a:solidFill>
                  <a:srgbClr val="CC0000"/>
                </a:solidFill>
              </a:rPr>
              <a:t>,r</a:t>
            </a:r>
            <a:r>
              <a:rPr lang="en-US" altLang="ru-RU" sz="2400" i="1" baseline="-25000" dirty="0" err="1">
                <a:solidFill>
                  <a:srgbClr val="CC0000"/>
                </a:solidFill>
              </a:rPr>
              <a:t>j</a:t>
            </a:r>
            <a:r>
              <a:rPr lang="en-US" altLang="ru-RU" sz="2400" i="1" baseline="-25000" dirty="0">
                <a:solidFill>
                  <a:srgbClr val="CC0000"/>
                </a:solidFill>
              </a:rPr>
              <a:t>’</a:t>
            </a:r>
            <a:r>
              <a:rPr lang="en-US" altLang="ru-RU" sz="2400" b="1" dirty="0">
                <a:solidFill>
                  <a:srgbClr val="CC0000"/>
                </a:solidFill>
              </a:rPr>
              <a:t>) </a:t>
            </a:r>
            <a:r>
              <a:rPr lang="ru-RU" altLang="ru-RU" sz="2400" b="1" dirty="0">
                <a:solidFill>
                  <a:srgbClr val="CC0000"/>
                </a:solidFill>
              </a:rPr>
              <a:t>получила название функции распределения вероятности межатомных расстояний </a:t>
            </a:r>
            <a:endParaRPr lang="ru-RU" altLang="ru-RU" sz="24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5">
            <a:extLst>
              <a:ext uri="{FF2B5EF4-FFF2-40B4-BE49-F238E27FC236}">
                <a16:creationId xmlns="" xmlns:a16="http://schemas.microsoft.com/office/drawing/2014/main" id="{BE000FF5-1A4E-4CE9-A648-219FCB9F2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813"/>
            <a:ext cx="91440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b="1" dirty="0"/>
              <a:t>В теории волн рассматриваются 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b="1" dirty="0"/>
              <a:t>два приближения рассеяния</a:t>
            </a:r>
            <a:r>
              <a:rPr lang="en-US" altLang="ru-RU" b="1" dirty="0"/>
              <a:t> </a:t>
            </a:r>
            <a:r>
              <a:rPr lang="ru-RU" altLang="ru-RU" b="1" dirty="0"/>
              <a:t>–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b="1" dirty="0">
                <a:solidFill>
                  <a:srgbClr val="3333FF"/>
                </a:solidFill>
              </a:rPr>
              <a:t>- кинематическое и </a:t>
            </a:r>
            <a:r>
              <a:rPr lang="ru-RU" altLang="ru-RU" b="1" dirty="0">
                <a:solidFill>
                  <a:srgbClr val="C00000"/>
                </a:solidFill>
              </a:rPr>
              <a:t>динамическое</a:t>
            </a:r>
            <a:endParaRPr lang="ru-RU" altLang="ru-RU" dirty="0">
              <a:solidFill>
                <a:srgbClr val="C00000"/>
              </a:solidFill>
            </a:endParaRPr>
          </a:p>
        </p:txBody>
      </p:sp>
      <p:sp>
        <p:nvSpPr>
          <p:cNvPr id="57347" name="Rectangle 6">
            <a:extLst>
              <a:ext uri="{FF2B5EF4-FFF2-40B4-BE49-F238E27FC236}">
                <a16:creationId xmlns="" xmlns:a16="http://schemas.microsoft.com/office/drawing/2014/main" id="{03B406B0-A912-4BE8-A85C-9350412EA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3236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Symbol" panose="05050102010706020507" pitchFamily="18" charset="2"/>
            </a:endParaRPr>
          </a:p>
        </p:txBody>
      </p:sp>
      <p:sp>
        <p:nvSpPr>
          <p:cNvPr id="57348" name="Rectangle 7">
            <a:extLst>
              <a:ext uri="{FF2B5EF4-FFF2-40B4-BE49-F238E27FC236}">
                <a16:creationId xmlns="" xmlns:a16="http://schemas.microsoft.com/office/drawing/2014/main" id="{1585E135-24B8-4D1E-80DA-3A588D2AD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3236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Symbol" panose="05050102010706020507" pitchFamily="18" charset="2"/>
            </a:endParaRPr>
          </a:p>
        </p:txBody>
      </p:sp>
      <p:sp>
        <p:nvSpPr>
          <p:cNvPr id="22535" name="Text Box 12">
            <a:extLst>
              <a:ext uri="{FF2B5EF4-FFF2-40B4-BE49-F238E27FC236}">
                <a16:creationId xmlns="" xmlns:a16="http://schemas.microsoft.com/office/drawing/2014/main" id="{D9106FC5-B0C8-4ED3-97CD-C14257F77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444658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(а) – кинематическое рассеяние;</a:t>
            </a:r>
            <a:r>
              <a:rPr lang="ru-RU" altLang="ru-RU" sz="1800" b="1"/>
              <a:t> </a:t>
            </a:r>
          </a:p>
        </p:txBody>
      </p:sp>
      <p:pic>
        <p:nvPicPr>
          <p:cNvPr id="33799" name="Picture 11" descr="D:\Untitled-1.jpg">
            <a:extLst>
              <a:ext uri="{FF2B5EF4-FFF2-40B4-BE49-F238E27FC236}">
                <a16:creationId xmlns="" xmlns:a16="http://schemas.microsoft.com/office/drawing/2014/main" id="{F0CCD11D-C9DC-48A3-BBC0-D7B4EC956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7923"/>
            <a:ext cx="4446588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AutoShape 9">
            <a:extLst>
              <a:ext uri="{FF2B5EF4-FFF2-40B4-BE49-F238E27FC236}">
                <a16:creationId xmlns="" xmlns:a16="http://schemas.microsoft.com/office/drawing/2014/main" id="{04D6F61D-4098-41A6-B49F-23B785DCC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163" y="5559425"/>
            <a:ext cx="433388" cy="900113"/>
          </a:xfrm>
          <a:prstGeom prst="upArrow">
            <a:avLst>
              <a:gd name="adj1" fmla="val 50000"/>
              <a:gd name="adj2" fmla="val 10384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Symbol" panose="05050102010706020507" pitchFamily="18" charset="2"/>
            </a:endParaRPr>
          </a:p>
        </p:txBody>
      </p:sp>
      <p:pic>
        <p:nvPicPr>
          <p:cNvPr id="33801" name="Picture 12" descr="D:\Untitled-2.jpg">
            <a:extLst>
              <a:ext uri="{FF2B5EF4-FFF2-40B4-BE49-F238E27FC236}">
                <a16:creationId xmlns="" xmlns:a16="http://schemas.microsoft.com/office/drawing/2014/main" id="{EF4F95BC-AAAE-49B1-9585-6E744CDA0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622048"/>
            <a:ext cx="4452937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533BCC3-AF66-491B-9AD6-C1A20F0DA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063" y="6488113"/>
            <a:ext cx="44529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3333FF"/>
                </a:solidFill>
              </a:rPr>
              <a:t>(б) – динамическое рассеяние</a:t>
            </a:r>
          </a:p>
        </p:txBody>
      </p:sp>
      <p:sp>
        <p:nvSpPr>
          <p:cNvPr id="22537" name="AutoShape 10">
            <a:extLst>
              <a:ext uri="{FF2B5EF4-FFF2-40B4-BE49-F238E27FC236}">
                <a16:creationId xmlns="" xmlns:a16="http://schemas.microsoft.com/office/drawing/2014/main" id="{0298BCDB-388E-4171-A14F-E4FBCE330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1083" y="5559424"/>
            <a:ext cx="431800" cy="900113"/>
          </a:xfrm>
          <a:prstGeom prst="upArrow">
            <a:avLst>
              <a:gd name="adj1" fmla="val 50000"/>
              <a:gd name="adj2" fmla="val 104228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9971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5" grpId="0" animBg="1"/>
      <p:bldP spid="22536" grpId="0" animBg="1"/>
      <p:bldP spid="3" grpId="0" animBg="1"/>
      <p:bldP spid="2253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7230515-6DC3-4FD8-B18D-F1583AC72E9D}"/>
              </a:ext>
            </a:extLst>
          </p:cNvPr>
          <p:cNvSpPr txBox="1"/>
          <p:nvPr/>
        </p:nvSpPr>
        <p:spPr>
          <a:xfrm>
            <a:off x="0" y="-27384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Если частицы (атомы) в нашей неупорядоченной системе не взаимодействуют между собой вероятность того что частица  с индексом </a:t>
            </a:r>
            <a:r>
              <a:rPr lang="en-US" sz="2400" i="1" dirty="0"/>
              <a:t>j</a:t>
            </a:r>
            <a:r>
              <a:rPr lang="ru-RU" sz="2400" i="1" dirty="0"/>
              <a:t> </a:t>
            </a:r>
            <a:r>
              <a:rPr lang="ru-RU" sz="2400" dirty="0"/>
              <a:t>попадает в элемент объема </a:t>
            </a:r>
            <a:r>
              <a:rPr lang="en-US" sz="2400" dirty="0" err="1"/>
              <a:t>dV</a:t>
            </a:r>
            <a:r>
              <a:rPr lang="en-US" sz="2400" i="1" baseline="-25000" dirty="0" err="1"/>
              <a:t>j</a:t>
            </a:r>
            <a:r>
              <a:rPr lang="ru-RU" sz="2400" dirty="0"/>
              <a:t>, а частица с индексом </a:t>
            </a:r>
            <a:r>
              <a:rPr lang="en-US" sz="2400" i="1" dirty="0"/>
              <a:t>j’</a:t>
            </a:r>
            <a:r>
              <a:rPr lang="ru-RU" sz="2400" dirty="0"/>
              <a:t> попадает в объем </a:t>
            </a:r>
            <a:r>
              <a:rPr lang="en-US" sz="2400" dirty="0" err="1"/>
              <a:t>dV</a:t>
            </a:r>
            <a:r>
              <a:rPr lang="en-US" sz="2400" i="1" baseline="-25000" dirty="0" err="1"/>
              <a:t>j</a:t>
            </a:r>
            <a:r>
              <a:rPr lang="en-US" sz="2400" i="1" baseline="-25000" dirty="0"/>
              <a:t>’</a:t>
            </a:r>
            <a:r>
              <a:rPr lang="en-US" sz="2400" dirty="0"/>
              <a:t>  </a:t>
            </a:r>
            <a:r>
              <a:rPr lang="ru-RU" sz="2400" dirty="0"/>
              <a:t>может быть записана 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8D5982CF-B2D5-4A2E-8934-7620E09AFD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29868"/>
              </p:ext>
            </p:extLst>
          </p:nvPr>
        </p:nvGraphicFramePr>
        <p:xfrm>
          <a:off x="2845494" y="1585326"/>
          <a:ext cx="3453011" cy="979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40" name="Equation" r:id="rId3" imgW="4029197" imgH="1142889" progId="Equation.DSMT4">
                  <p:embed/>
                </p:oleObj>
              </mc:Choice>
              <mc:Fallback>
                <p:oleObj name="Equation" r:id="rId3" imgW="4029197" imgH="114288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5494" y="1585326"/>
                        <a:ext cx="3453011" cy="979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E591303-4CAE-455B-B6A2-A4853E8C58E9}"/>
              </a:ext>
            </a:extLst>
          </p:cNvPr>
          <p:cNvSpPr txBox="1"/>
          <p:nvPr/>
        </p:nvSpPr>
        <p:spPr>
          <a:xfrm>
            <a:off x="-1132" y="2636912"/>
            <a:ext cx="91451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Если же частицы взаимодействуют между собой эта вероятность будет иметь вид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16C48A9B-994E-4088-B756-031860AE57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65914"/>
              </p:ext>
            </p:extLst>
          </p:nvPr>
        </p:nvGraphicFramePr>
        <p:xfrm>
          <a:off x="2195736" y="3573016"/>
          <a:ext cx="4890970" cy="10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41" name="Equation" r:id="rId5" imgW="2031840" imgH="444240" progId="Equation.DSMT4">
                  <p:embed/>
                </p:oleObj>
              </mc:Choice>
              <mc:Fallback>
                <p:oleObj name="Equation" r:id="rId5" imgW="20318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5736" y="3573016"/>
                        <a:ext cx="4890970" cy="1069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2B0EA9E-725D-402E-82BD-30828A803D46}"/>
              </a:ext>
            </a:extLst>
          </p:cNvPr>
          <p:cNvSpPr txBox="1"/>
          <p:nvPr/>
        </p:nvSpPr>
        <p:spPr>
          <a:xfrm>
            <a:off x="0" y="4725144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Таким образом для не взаимодействующих частиц функция </a:t>
            </a:r>
            <a:r>
              <a:rPr lang="en-US" sz="2400" dirty="0"/>
              <a:t>W</a:t>
            </a:r>
            <a:r>
              <a:rPr lang="ru-RU" sz="2400" dirty="0"/>
              <a:t>(</a:t>
            </a:r>
            <a:r>
              <a:rPr lang="en-US" sz="2400" b="1" dirty="0"/>
              <a:t>r</a:t>
            </a:r>
            <a:r>
              <a:rPr lang="ru-RU" sz="2400" dirty="0"/>
              <a:t>)</a:t>
            </a:r>
            <a:r>
              <a:rPr lang="en-US" sz="2400" dirty="0"/>
              <a:t>=1, </a:t>
            </a:r>
            <a:r>
              <a:rPr lang="ru-RU" sz="2400" dirty="0"/>
              <a:t>а для взаимодействующих частиц </a:t>
            </a:r>
            <a:r>
              <a:rPr lang="en-US" sz="2400" dirty="0"/>
              <a:t>W(</a:t>
            </a:r>
            <a:r>
              <a:rPr lang="en-US" sz="2400" b="1" dirty="0"/>
              <a:t>r</a:t>
            </a:r>
            <a:r>
              <a:rPr lang="en-US" sz="2400" dirty="0"/>
              <a:t>)≠1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C0D40E5-535B-4AEE-9E2B-C65C9731386D}"/>
              </a:ext>
            </a:extLst>
          </p:cNvPr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C0000"/>
                </a:solidFill>
              </a:rPr>
              <a:t>Это означает, что взаимодействие частиц между собой описывается функцией </a:t>
            </a:r>
            <a:r>
              <a:rPr lang="en-US" sz="2400" b="1" dirty="0">
                <a:solidFill>
                  <a:srgbClr val="CC0000"/>
                </a:solidFill>
              </a:rPr>
              <a:t>W(r) </a:t>
            </a:r>
            <a:r>
              <a:rPr lang="ru-RU" sz="2400" b="1" dirty="0">
                <a:solidFill>
                  <a:srgbClr val="CC0000"/>
                </a:solidFill>
              </a:rPr>
              <a:t>и именно эта функция определяет какой-то внутренний порядок в системе</a:t>
            </a:r>
          </a:p>
        </p:txBody>
      </p:sp>
    </p:spTree>
    <p:extLst>
      <p:ext uri="{BB962C8B-B14F-4D97-AF65-F5344CB8AC3E}">
        <p14:creationId xmlns:p14="http://schemas.microsoft.com/office/powerpoint/2010/main" val="11432170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2B57C5D-07ED-4C87-9978-D6DABFCB0985}"/>
              </a:ext>
            </a:extLst>
          </p:cNvPr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/>
              <a:t>Схематический вид радиальной функции распределения межатомных расстояний W(r) для простейших случаев разреженных газов, жидкостей, кристаллов: 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0A0A722-F5E5-454D-A880-25335359D8C1}"/>
              </a:ext>
            </a:extLst>
          </p:cNvPr>
          <p:cNvSpPr txBox="1"/>
          <p:nvPr/>
        </p:nvSpPr>
        <p:spPr>
          <a:xfrm>
            <a:off x="2915816" y="1666173"/>
            <a:ext cx="621047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altLang="ru-RU" sz="2000" b="1" dirty="0">
                <a:solidFill>
                  <a:srgbClr val="3333FF"/>
                </a:solidFill>
              </a:rPr>
              <a:t>невзаимодействующие частицы, имеющие нулевой объем;</a:t>
            </a:r>
            <a:endParaRPr lang="ru-RU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442E59D-E38F-44C0-8FB8-B13B8B5080E1}"/>
              </a:ext>
            </a:extLst>
          </p:cNvPr>
          <p:cNvSpPr txBox="1"/>
          <p:nvPr/>
        </p:nvSpPr>
        <p:spPr>
          <a:xfrm>
            <a:off x="2942387" y="2500833"/>
            <a:ext cx="621047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altLang="ru-RU" sz="2000" b="1" dirty="0">
                <a:solidFill>
                  <a:srgbClr val="3333FF"/>
                </a:solidFill>
              </a:rPr>
              <a:t>несжимаемые частицы с радиусом r, причем взаимодействие между ними отсутствует, частицы не могут приблизиться к началу координат ближе, чем на расстояние 2r;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0B1A20-A638-43BA-8EFE-278AEE0DADD5}"/>
              </a:ext>
            </a:extLst>
          </p:cNvPr>
          <p:cNvSpPr txBox="1"/>
          <p:nvPr/>
        </p:nvSpPr>
        <p:spPr>
          <a:xfrm>
            <a:off x="2942387" y="3905625"/>
            <a:ext cx="61838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altLang="ru-RU" b="1" dirty="0">
                <a:solidFill>
                  <a:srgbClr val="3333FF"/>
                </a:solidFill>
              </a:rPr>
              <a:t>сжимаемые частицы, граница в области 2r размывается;</a:t>
            </a:r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B20BD8E6-59A0-4B1F-900C-C4F1CBFDF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6916"/>
            <a:ext cx="2695575" cy="10287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1A24676-951F-4764-9F96-D72792B30767}"/>
              </a:ext>
            </a:extLst>
          </p:cNvPr>
          <p:cNvSpPr txBox="1"/>
          <p:nvPr/>
        </p:nvSpPr>
        <p:spPr>
          <a:xfrm>
            <a:off x="2915816" y="6176600"/>
            <a:ext cx="6228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solidFill>
                  <a:srgbClr val="3333FF"/>
                </a:solidFill>
              </a:rPr>
              <a:t>кристаллы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CCF0252-8866-4B43-A4AC-FF1CEBC9072E}"/>
              </a:ext>
            </a:extLst>
          </p:cNvPr>
          <p:cNvSpPr txBox="1"/>
          <p:nvPr/>
        </p:nvSpPr>
        <p:spPr>
          <a:xfrm>
            <a:off x="2942387" y="5096075"/>
            <a:ext cx="61838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solidFill>
                  <a:srgbClr val="3333FF"/>
                </a:solidFill>
              </a:rPr>
              <a:t>жидкости;</a:t>
            </a:r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289E2883-4A3D-4EB7-8C71-DCFAB4701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85441"/>
            <a:ext cx="2672086" cy="9906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48B670F6-9E42-4C68-B623-051DE8CE8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38" y="3743016"/>
            <a:ext cx="2676525" cy="97155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803BA90-87AE-49E3-9493-C9333D5AE9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" y="2652966"/>
            <a:ext cx="2670939" cy="101917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7E838207-9F9F-40AD-8A6D-B2CC7C16C9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8" y="1458141"/>
            <a:ext cx="2690277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4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9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="" xmlns:a16="http://schemas.microsoft.com/office/drawing/2014/main" id="{B9208B89-7DDD-40C0-9B8A-9D7F21E8D2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743368"/>
              </p:ext>
            </p:extLst>
          </p:nvPr>
        </p:nvGraphicFramePr>
        <p:xfrm>
          <a:off x="1303338" y="2467669"/>
          <a:ext cx="6537325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2" name="Equation" r:id="rId3" imgW="2527300" imgH="482600" progId="Equation.DSMT4">
                  <p:embed/>
                </p:oleObj>
              </mc:Choice>
              <mc:Fallback>
                <p:oleObj name="Equation" r:id="rId3" imgW="2527300" imgH="48260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2467669"/>
                        <a:ext cx="6537325" cy="1249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677B5EAB-BF95-4CE6-AD7E-9CAB9AC781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471219"/>
              </p:ext>
            </p:extLst>
          </p:nvPr>
        </p:nvGraphicFramePr>
        <p:xfrm>
          <a:off x="1933575" y="4075658"/>
          <a:ext cx="527685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3" name="Equation" r:id="rId5" imgW="1916868" imgH="444307" progId="Equation.DSMT4">
                  <p:embed/>
                </p:oleObj>
              </mc:Choice>
              <mc:Fallback>
                <p:oleObj name="Equation" r:id="rId5" imgW="1916868" imgH="444307" progId="Equation.DSMT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4075658"/>
                        <a:ext cx="5276850" cy="1225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extBox 3">
            <a:extLst>
              <a:ext uri="{FF2B5EF4-FFF2-40B4-BE49-F238E27FC236}">
                <a16:creationId xmlns="" xmlns:a16="http://schemas.microsoft.com/office/drawing/2014/main" id="{D547779C-38A2-4FDD-8916-C76F2F24D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950" y="5800725"/>
            <a:ext cx="1223963" cy="92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5400" i="1">
                <a:solidFill>
                  <a:srgbClr val="CC0000"/>
                </a:solidFill>
              </a:rPr>
              <a:t>I</a:t>
            </a:r>
            <a:r>
              <a:rPr lang="en-US" altLang="ru-RU" sz="5400">
                <a:solidFill>
                  <a:srgbClr val="CC0000"/>
                </a:solidFill>
              </a:rPr>
              <a:t>(</a:t>
            </a:r>
            <a:r>
              <a:rPr lang="en-US" altLang="ru-RU" sz="5400" b="1">
                <a:solidFill>
                  <a:srgbClr val="CC0000"/>
                </a:solidFill>
              </a:rPr>
              <a:t>s</a:t>
            </a:r>
            <a:r>
              <a:rPr lang="en-US" altLang="ru-RU" sz="5400">
                <a:solidFill>
                  <a:srgbClr val="CC0000"/>
                </a:solidFill>
              </a:rPr>
              <a:t>)</a:t>
            </a:r>
            <a:endParaRPr lang="ru-RU" altLang="ru-RU" sz="5400">
              <a:solidFill>
                <a:srgbClr val="CC0000"/>
              </a:solidFill>
            </a:endParaRPr>
          </a:p>
        </p:txBody>
      </p:sp>
      <p:sp>
        <p:nvSpPr>
          <p:cNvPr id="5" name="Стрелка вправо 4">
            <a:extLst>
              <a:ext uri="{FF2B5EF4-FFF2-40B4-BE49-F238E27FC236}">
                <a16:creationId xmlns="" xmlns:a16="http://schemas.microsoft.com/office/drawing/2014/main" id="{E8F9EA11-158C-407C-8D21-3C4245F4B69D}"/>
              </a:ext>
            </a:extLst>
          </p:cNvPr>
          <p:cNvSpPr/>
          <p:nvPr/>
        </p:nvSpPr>
        <p:spPr>
          <a:xfrm>
            <a:off x="3851275" y="6173788"/>
            <a:ext cx="936625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CC0000"/>
              </a:solidFill>
            </a:endParaRPr>
          </a:p>
        </p:txBody>
      </p:sp>
      <p:sp>
        <p:nvSpPr>
          <p:cNvPr id="29702" name="TextBox 5">
            <a:extLst>
              <a:ext uri="{FF2B5EF4-FFF2-40B4-BE49-F238E27FC236}">
                <a16:creationId xmlns="" xmlns:a16="http://schemas.microsoft.com/office/drawing/2014/main" id="{922E8906-6028-4F12-BC5F-D51F805F5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5805488"/>
            <a:ext cx="1876425" cy="922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5400" i="1">
                <a:solidFill>
                  <a:srgbClr val="CC0000"/>
                </a:solidFill>
              </a:rPr>
              <a:t>W</a:t>
            </a:r>
            <a:r>
              <a:rPr lang="en-US" altLang="ru-RU" sz="5400">
                <a:solidFill>
                  <a:srgbClr val="CC0000"/>
                </a:solidFill>
              </a:rPr>
              <a:t>(</a:t>
            </a:r>
            <a:r>
              <a:rPr lang="en-US" altLang="ru-RU" sz="5400" b="1">
                <a:solidFill>
                  <a:srgbClr val="CC0000"/>
                </a:solidFill>
              </a:rPr>
              <a:t>r</a:t>
            </a:r>
            <a:r>
              <a:rPr lang="en-US" altLang="ru-RU" sz="5400" i="1" baseline="-25000">
                <a:solidFill>
                  <a:srgbClr val="CC0000"/>
                </a:solidFill>
              </a:rPr>
              <a:t>jj’</a:t>
            </a:r>
            <a:r>
              <a:rPr lang="en-US" altLang="ru-RU" sz="5400">
                <a:solidFill>
                  <a:srgbClr val="CC0000"/>
                </a:solidFill>
              </a:rPr>
              <a:t>)</a:t>
            </a:r>
            <a:endParaRPr lang="ru-RU" altLang="ru-RU" sz="5400">
              <a:solidFill>
                <a:srgbClr val="CC0000"/>
              </a:solidFill>
            </a:endParaRPr>
          </a:p>
        </p:txBody>
      </p:sp>
      <p:sp>
        <p:nvSpPr>
          <p:cNvPr id="29703" name="TextBox 3">
            <a:extLst>
              <a:ext uri="{FF2B5EF4-FFF2-40B4-BE49-F238E27FC236}">
                <a16:creationId xmlns="" xmlns:a16="http://schemas.microsoft.com/office/drawing/2014/main" id="{14043902-344E-43EB-9DEB-2AEB7EFB9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400"/>
            <a:ext cx="9144000" cy="22467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/>
              <a:t>Измеряя угловое распределение среднего значения интенсивности рассеянной на неупорядоченной системе центров мы получаем функцию распределения вероятности межатомных расстояний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5" grpId="0" animBg="1"/>
      <p:bldP spid="29702" grpId="0" animBg="1"/>
      <p:bldP spid="2970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Al.tif">
            <a:extLst>
              <a:ext uri="{FF2B5EF4-FFF2-40B4-BE49-F238E27FC236}">
                <a16:creationId xmlns="" xmlns:a16="http://schemas.microsoft.com/office/drawing/2014/main" id="{6BBD4E81-74A4-4623-8BB2-6E11E506D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7632700" cy="553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">
            <a:extLst>
              <a:ext uri="{FF2B5EF4-FFF2-40B4-BE49-F238E27FC236}">
                <a16:creationId xmlns="" xmlns:a16="http://schemas.microsoft.com/office/drawing/2014/main" id="{EB1EC0C2-BBDA-45E1-9010-A23FD6641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1752600"/>
            <a:ext cx="1077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Calibri" panose="020F0502020204030204" pitchFamily="34" charset="0"/>
              </a:rPr>
              <a:t>Al</a:t>
            </a:r>
            <a:r>
              <a:rPr lang="en-US" altLang="ru-RU" sz="1800" baseline="-25000">
                <a:latin typeface="Calibri" panose="020F0502020204030204" pitchFamily="34" charset="0"/>
              </a:rPr>
              <a:t>88</a:t>
            </a:r>
            <a:r>
              <a:rPr lang="en-US" altLang="ru-RU" sz="1800">
                <a:latin typeface="Calibri" panose="020F0502020204030204" pitchFamily="34" charset="0"/>
              </a:rPr>
              <a:t>Ni</a:t>
            </a:r>
            <a:r>
              <a:rPr lang="en-US" altLang="ru-RU" sz="1800" baseline="-25000">
                <a:latin typeface="Calibri" panose="020F0502020204030204" pitchFamily="34" charset="0"/>
              </a:rPr>
              <a:t>2</a:t>
            </a:r>
            <a:r>
              <a:rPr lang="en-US" altLang="ru-RU" sz="1800">
                <a:latin typeface="Calibri" panose="020F0502020204030204" pitchFamily="34" charset="0"/>
              </a:rPr>
              <a:t>Y</a:t>
            </a:r>
            <a:r>
              <a:rPr lang="en-US" altLang="ru-RU" sz="1800" baseline="-25000">
                <a:latin typeface="Calibri" panose="020F0502020204030204" pitchFamily="34" charset="0"/>
              </a:rPr>
              <a:t>10</a:t>
            </a:r>
            <a:endParaRPr lang="ru-RU" altLang="ru-RU" sz="1800">
              <a:latin typeface="Calibri" panose="020F0502020204030204" pitchFamily="34" charset="0"/>
            </a:endParaRPr>
          </a:p>
        </p:txBody>
      </p:sp>
      <p:sp>
        <p:nvSpPr>
          <p:cNvPr id="17412" name="TextBox 2">
            <a:extLst>
              <a:ext uri="{FF2B5EF4-FFF2-40B4-BE49-F238E27FC236}">
                <a16:creationId xmlns="" xmlns:a16="http://schemas.microsoft.com/office/drawing/2014/main" id="{6FDF6399-D970-4FEF-B141-FC17EB66D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00FF"/>
                </a:solidFill>
              </a:rPr>
              <a:t>Интенсивность рассеяния рентгеновского излучения на аморфном веществе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:\Al def.tif">
            <a:extLst>
              <a:ext uri="{FF2B5EF4-FFF2-40B4-BE49-F238E27FC236}">
                <a16:creationId xmlns="" xmlns:a16="http://schemas.microsoft.com/office/drawing/2014/main" id="{19DC2830-84F9-4286-82E6-98DB98606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38"/>
            <a:ext cx="914400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="" xmlns:a16="http://schemas.microsoft.com/office/drawing/2014/main" id="{5E203F31-A8F1-4DEE-ABDF-0113ADA9C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20938"/>
            <a:ext cx="9144000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rgbClr val="3333FF"/>
                </a:solidFill>
              </a:rPr>
              <a:t>2. Уравнение Дебая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>
            <a:extLst>
              <a:ext uri="{FF2B5EF4-FFF2-40B4-BE49-F238E27FC236}">
                <a16:creationId xmlns="" xmlns:a16="http://schemas.microsoft.com/office/drawing/2014/main" id="{89935F86-AAB2-4786-8E82-6D3055E3B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8" y="188640"/>
            <a:ext cx="9105093" cy="1754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3333FF"/>
                </a:solidFill>
              </a:rPr>
              <a:t>РАССЕЯНИЕ НА МОЛЕКУЛАХ РАЗРЕЖЕННОГО ГАЗА</a:t>
            </a:r>
            <a:r>
              <a:rPr lang="en-US" altLang="ru-RU" sz="3600" b="1">
                <a:solidFill>
                  <a:srgbClr val="3333FF"/>
                </a:solidFill>
              </a:rPr>
              <a:t>.</a:t>
            </a:r>
            <a:r>
              <a:rPr lang="ru-RU" altLang="ru-RU" sz="3600" b="1">
                <a:solidFill>
                  <a:srgbClr val="3333FF"/>
                </a:solidFill>
              </a:rPr>
              <a:t> </a:t>
            </a:r>
            <a:endParaRPr lang="en-US" altLang="ru-RU" sz="3600" b="1">
              <a:solidFill>
                <a:srgbClr val="3333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CC0000"/>
                </a:solidFill>
              </a:rPr>
              <a:t>УРАВНЕНИЕ ДЕБАЯ</a:t>
            </a:r>
            <a:r>
              <a:rPr lang="ru-RU" altLang="ru-RU" sz="3600" b="1"/>
              <a:t> </a:t>
            </a:r>
          </a:p>
        </p:txBody>
      </p:sp>
      <p:sp>
        <p:nvSpPr>
          <p:cNvPr id="14" name="Text Box 29">
            <a:extLst>
              <a:ext uri="{FF2B5EF4-FFF2-40B4-BE49-F238E27FC236}">
                <a16:creationId xmlns="" xmlns:a16="http://schemas.microsoft.com/office/drawing/2014/main" id="{8F6F26A4-C635-4215-B983-DF4F547B8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659" y="2064172"/>
            <a:ext cx="9144000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Рассмотрим газ, содержащий </a:t>
            </a:r>
            <a:r>
              <a:rPr lang="ru-RU" altLang="ru-RU" sz="2400" b="1" i="1" dirty="0">
                <a:solidFill>
                  <a:srgbClr val="3333FF"/>
                </a:solidFill>
              </a:rPr>
              <a:t>N </a:t>
            </a:r>
            <a:r>
              <a:rPr lang="ru-RU" altLang="ru-RU" sz="2400" b="1" dirty="0">
                <a:solidFill>
                  <a:srgbClr val="3333FF"/>
                </a:solidFill>
              </a:rPr>
              <a:t>одинаковых молекул, каждая из которых состоит из </a:t>
            </a:r>
            <a:r>
              <a:rPr lang="ru-RU" altLang="ru-RU" sz="2400" b="1" i="1" dirty="0">
                <a:solidFill>
                  <a:srgbClr val="3333FF"/>
                </a:solidFill>
              </a:rPr>
              <a:t>n</a:t>
            </a:r>
            <a:r>
              <a:rPr lang="ru-RU" altLang="ru-RU" sz="2400" b="1" dirty="0">
                <a:solidFill>
                  <a:srgbClr val="3333FF"/>
                </a:solidFill>
              </a:rPr>
              <a:t> атомов различного сорта. Рассуждения останутся справедливы и для большого количества маленьких кристаллов случайным образом ориентированных в пространстве (идеальный поликристалл). </a:t>
            </a:r>
          </a:p>
        </p:txBody>
      </p:sp>
      <p:sp>
        <p:nvSpPr>
          <p:cNvPr id="33796" name="TextBox 1">
            <a:extLst>
              <a:ext uri="{FF2B5EF4-FFF2-40B4-BE49-F238E27FC236}">
                <a16:creationId xmlns="" xmlns:a16="http://schemas.microsoft.com/office/drawing/2014/main" id="{54C85083-EB90-46D6-AB65-F229F3C71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609" y="4437112"/>
            <a:ext cx="9144950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Если давление газа мало, и</a:t>
            </a:r>
            <a:r>
              <a:rPr lang="en-US" altLang="ru-RU" sz="2400" b="1" dirty="0">
                <a:solidFill>
                  <a:srgbClr val="3333FF"/>
                </a:solidFill>
              </a:rPr>
              <a:t> </a:t>
            </a:r>
            <a:r>
              <a:rPr lang="ru-RU" altLang="ru-RU" sz="2400" b="1" dirty="0">
                <a:solidFill>
                  <a:srgbClr val="3333FF"/>
                </a:solidFill>
              </a:rPr>
              <a:t> взаимодействием между молекулами можно пренебречь, то за конечный промежуток времени все ориентации молекул будут встречаться одинаково часто.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FF0000"/>
                </a:solidFill>
              </a:rPr>
              <a:t>Такие системы получили название идеально неупорядоченных</a:t>
            </a:r>
            <a:r>
              <a:rPr lang="ru-RU" altLang="ru-RU" sz="2400" b="1" dirty="0">
                <a:solidFill>
                  <a:srgbClr val="FF0000"/>
                </a:solidFill>
              </a:rPr>
              <a:t>. </a:t>
            </a:r>
            <a:endParaRPr lang="ru-RU" alt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" grpId="0" animBg="1"/>
      <p:bldP spid="3379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="" xmlns:a16="http://schemas.microsoft.com/office/drawing/2014/main" id="{28F31C82-A925-4997-A1B9-690F8B0DA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" y="620688"/>
            <a:ext cx="9152401" cy="31085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3333FF"/>
                </a:solidFill>
              </a:rPr>
              <a:t>Для получения полной средней интенсивности рассеяния в такой системе необходимо определить среднее значение </a:t>
            </a:r>
            <a:r>
              <a:rPr lang="ru-RU" altLang="ru-RU" sz="3600" b="1" dirty="0">
                <a:solidFill>
                  <a:srgbClr val="3333FF"/>
                </a:solidFill>
              </a:rPr>
              <a:t>интенсивности</a:t>
            </a:r>
            <a:r>
              <a:rPr lang="ru-RU" altLang="ru-RU" b="1" dirty="0">
                <a:solidFill>
                  <a:srgbClr val="3333FF"/>
                </a:solidFill>
              </a:rPr>
              <a:t> рассеянное одной молекулой и затем умножить его на число молекул </a:t>
            </a:r>
            <a:r>
              <a:rPr lang="ru-RU" altLang="ru-RU" b="1" i="1" dirty="0">
                <a:solidFill>
                  <a:srgbClr val="3333FF"/>
                </a:solidFill>
              </a:rPr>
              <a:t>N</a:t>
            </a:r>
            <a:r>
              <a:rPr lang="ru-RU" altLang="ru-RU" b="1" dirty="0">
                <a:solidFill>
                  <a:srgbClr val="3333FF"/>
                </a:solidFill>
              </a:rPr>
              <a:t> в объеме</a:t>
            </a:r>
            <a:endParaRPr lang="ru-RU" alt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65B26DE-0FB4-443E-B3B8-AA9631E55773}"/>
              </a:ext>
            </a:extLst>
          </p:cNvPr>
          <p:cNvSpPr txBox="1"/>
          <p:nvPr/>
        </p:nvSpPr>
        <p:spPr>
          <a:xfrm>
            <a:off x="-12700" y="4149080"/>
            <a:ext cx="916305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C0000"/>
                </a:solidFill>
              </a:rPr>
              <a:t>Такой метод усреднения получил название усреднение по </a:t>
            </a:r>
            <a:r>
              <a:rPr lang="ru-RU" sz="4800" b="1" dirty="0">
                <a:solidFill>
                  <a:srgbClr val="CC0000"/>
                </a:solidFill>
              </a:rPr>
              <a:t>статистическому ансамблю</a:t>
            </a:r>
          </a:p>
        </p:txBody>
      </p:sp>
    </p:spTree>
    <p:extLst>
      <p:ext uri="{BB962C8B-B14F-4D97-AF65-F5344CB8AC3E}">
        <p14:creationId xmlns:p14="http://schemas.microsoft.com/office/powerpoint/2010/main" val="229768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1" descr="IMG_0002a">
            <a:extLst>
              <a:ext uri="{FF2B5EF4-FFF2-40B4-BE49-F238E27FC236}">
                <a16:creationId xmlns="" xmlns:a16="http://schemas.microsoft.com/office/drawing/2014/main" id="{FD2F462C-9F69-463C-A77D-A74F03603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9288"/>
            <a:ext cx="4287838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Line 32">
            <a:extLst>
              <a:ext uri="{FF2B5EF4-FFF2-40B4-BE49-F238E27FC236}">
                <a16:creationId xmlns="" xmlns:a16="http://schemas.microsoft.com/office/drawing/2014/main" id="{AB0C8EE5-10BC-4649-8F5A-22CFEFD053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551" y="2491916"/>
            <a:ext cx="2405261" cy="187318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9" name="Text Box 33">
            <a:extLst>
              <a:ext uri="{FF2B5EF4-FFF2-40B4-BE49-F238E27FC236}">
                <a16:creationId xmlns="" xmlns:a16="http://schemas.microsoft.com/office/drawing/2014/main" id="{017606D1-86B5-4589-8C8C-328966668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2236788"/>
            <a:ext cx="366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/>
              <a:t>n</a:t>
            </a:r>
            <a:r>
              <a:rPr lang="en-US" altLang="ru-RU" sz="2000" baseline="-25000"/>
              <a:t>j</a:t>
            </a:r>
            <a:endParaRPr lang="ru-RU" altLang="ru-RU" sz="2000" baseline="-25000"/>
          </a:p>
        </p:txBody>
      </p:sp>
      <p:sp>
        <p:nvSpPr>
          <p:cNvPr id="20490" name="Text Box 34">
            <a:extLst>
              <a:ext uri="{FF2B5EF4-FFF2-40B4-BE49-F238E27FC236}">
                <a16:creationId xmlns="" xmlns:a16="http://schemas.microsoft.com/office/drawing/2014/main" id="{913C930E-0924-4771-96A6-6AE99E845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813" y="4103688"/>
            <a:ext cx="3778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n</a:t>
            </a:r>
            <a:r>
              <a:rPr lang="en-US" altLang="ru-RU" sz="1800" baseline="-25000"/>
              <a:t>j’</a:t>
            </a:r>
            <a:endParaRPr lang="ru-RU" altLang="ru-RU" sz="1800" baseline="-25000"/>
          </a:p>
        </p:txBody>
      </p:sp>
      <p:sp>
        <p:nvSpPr>
          <p:cNvPr id="20491" name="Text Box 35">
            <a:extLst>
              <a:ext uri="{FF2B5EF4-FFF2-40B4-BE49-F238E27FC236}">
                <a16:creationId xmlns="" xmlns:a16="http://schemas.microsoft.com/office/drawing/2014/main" id="{3439D07A-FF58-4C9B-BDC8-64D524ED2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3582988"/>
            <a:ext cx="3603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r</a:t>
            </a:r>
            <a:r>
              <a:rPr lang="en-US" altLang="ru-RU" sz="1800" baseline="-25000"/>
              <a:t>jj’</a:t>
            </a:r>
            <a:endParaRPr lang="ru-RU" altLang="ru-RU" sz="1800" baseline="-25000"/>
          </a:p>
        </p:txBody>
      </p:sp>
      <p:sp>
        <p:nvSpPr>
          <p:cNvPr id="36871" name="Rectangle 6">
            <a:extLst>
              <a:ext uri="{FF2B5EF4-FFF2-40B4-BE49-F238E27FC236}">
                <a16:creationId xmlns="" xmlns:a16="http://schemas.microsoft.com/office/drawing/2014/main" id="{2A2E037D-E4B0-4475-9B6A-C0254E106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" y="66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6872" name="Rectangle 12">
            <a:extLst>
              <a:ext uri="{FF2B5EF4-FFF2-40B4-BE49-F238E27FC236}">
                <a16:creationId xmlns="" xmlns:a16="http://schemas.microsoft.com/office/drawing/2014/main" id="{3385F79A-4173-4826-BD2D-E2167E394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" y="28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6873" name="Rectangle 14">
            <a:extLst>
              <a:ext uri="{FF2B5EF4-FFF2-40B4-BE49-F238E27FC236}">
                <a16:creationId xmlns="" xmlns:a16="http://schemas.microsoft.com/office/drawing/2014/main" id="{EE0AF27D-D9A9-4211-85F6-52D6537F9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" y="47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6874" name="Rectangle 16">
            <a:extLst>
              <a:ext uri="{FF2B5EF4-FFF2-40B4-BE49-F238E27FC236}">
                <a16:creationId xmlns="" xmlns:a16="http://schemas.microsoft.com/office/drawing/2014/main" id="{3B069570-857A-49B3-A74A-AF3B25C2F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" y="28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5F0DC3B-7D78-486F-B5EA-133D25763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5"/>
            <a:ext cx="9167813" cy="181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Поместим одну из молекул этого газа так что бы атом </a:t>
            </a:r>
            <a:r>
              <a:rPr lang="en-US" altLang="ru-RU" sz="2800" b="1" dirty="0" err="1">
                <a:solidFill>
                  <a:srgbClr val="3333FF"/>
                </a:solidFill>
              </a:rPr>
              <a:t>n</a:t>
            </a:r>
            <a:r>
              <a:rPr lang="en-US" altLang="ru-RU" sz="2800" b="1" baseline="-25000" dirty="0" err="1">
                <a:solidFill>
                  <a:srgbClr val="3333FF"/>
                </a:solidFill>
              </a:rPr>
              <a:t>j</a:t>
            </a:r>
            <a:r>
              <a:rPr lang="en-US" altLang="ru-RU" sz="2800" b="1" dirty="0">
                <a:solidFill>
                  <a:srgbClr val="3333FF"/>
                </a:solidFill>
              </a:rPr>
              <a:t> </a:t>
            </a:r>
            <a:r>
              <a:rPr lang="ru-RU" altLang="ru-RU" sz="2800" b="1" dirty="0">
                <a:solidFill>
                  <a:srgbClr val="3333FF"/>
                </a:solidFill>
              </a:rPr>
              <a:t>попал в начало системы координат. </a:t>
            </a:r>
            <a:endParaRPr lang="en-US" altLang="ru-RU" sz="2800" b="1" dirty="0">
              <a:solidFill>
                <a:srgbClr val="3333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Тогда атом </a:t>
            </a:r>
            <a:r>
              <a:rPr lang="en-US" altLang="ru-RU" sz="2800" b="1" dirty="0" err="1">
                <a:solidFill>
                  <a:srgbClr val="3333FF"/>
                </a:solidFill>
              </a:rPr>
              <a:t>n</a:t>
            </a:r>
            <a:r>
              <a:rPr lang="en-US" altLang="ru-RU" sz="2800" b="1" baseline="-25000" dirty="0" err="1">
                <a:solidFill>
                  <a:srgbClr val="3333FF"/>
                </a:solidFill>
              </a:rPr>
              <a:t>j</a:t>
            </a:r>
            <a:r>
              <a:rPr lang="en-US" altLang="ru-RU" sz="2800" b="1" baseline="-25000" dirty="0">
                <a:solidFill>
                  <a:srgbClr val="3333FF"/>
                </a:solidFill>
              </a:rPr>
              <a:t>’</a:t>
            </a:r>
            <a:r>
              <a:rPr lang="ru-RU" altLang="ru-RU" sz="2800" b="1" dirty="0">
                <a:solidFill>
                  <a:srgbClr val="3333FF"/>
                </a:solidFill>
              </a:rPr>
              <a:t> окажется на поверхности сферы</a:t>
            </a:r>
            <a:r>
              <a:rPr lang="en-US" altLang="ru-RU" sz="2800" b="1" dirty="0">
                <a:solidFill>
                  <a:srgbClr val="3333FF"/>
                </a:solidFill>
              </a:rPr>
              <a:t> </a:t>
            </a:r>
            <a:r>
              <a:rPr lang="ru-RU" altLang="ru-RU" sz="2800" b="1" dirty="0">
                <a:solidFill>
                  <a:srgbClr val="3333FF"/>
                </a:solidFill>
              </a:rPr>
              <a:t>радиуса </a:t>
            </a:r>
            <a:r>
              <a:rPr lang="en-US" altLang="ru-RU" sz="2800" b="1" dirty="0" err="1">
                <a:solidFill>
                  <a:srgbClr val="3333FF"/>
                </a:solidFill>
              </a:rPr>
              <a:t>r</a:t>
            </a:r>
            <a:r>
              <a:rPr lang="en-US" altLang="ru-RU" sz="2800" b="1" baseline="-25000" dirty="0" err="1">
                <a:solidFill>
                  <a:srgbClr val="3333FF"/>
                </a:solidFill>
              </a:rPr>
              <a:t>jj</a:t>
            </a:r>
            <a:r>
              <a:rPr lang="en-US" altLang="ru-RU" sz="2800" b="1" baseline="-25000" dirty="0">
                <a:solidFill>
                  <a:srgbClr val="3333FF"/>
                </a:solidFill>
              </a:rPr>
              <a:t>’</a:t>
            </a:r>
            <a:endParaRPr lang="ru-RU" altLang="ru-RU" sz="2800" b="1" baseline="-25000" dirty="0">
              <a:solidFill>
                <a:srgbClr val="3333FF"/>
              </a:solidFill>
            </a:endParaRPr>
          </a:p>
        </p:txBody>
      </p:sp>
      <p:sp>
        <p:nvSpPr>
          <p:cNvPr id="23" name="Text Box 4">
            <a:extLst>
              <a:ext uri="{FF2B5EF4-FFF2-40B4-BE49-F238E27FC236}">
                <a16:creationId xmlns="" xmlns:a16="http://schemas.microsoft.com/office/drawing/2014/main" id="{9B6714C8-01C0-4911-A505-482C7F807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83200"/>
            <a:ext cx="4287838" cy="1014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3333FF"/>
                </a:solidFill>
              </a:rPr>
              <a:t>мгновенное значение интенсивности</a:t>
            </a:r>
            <a:r>
              <a:rPr lang="en-US" altLang="ru-RU" sz="2000" b="1" dirty="0">
                <a:solidFill>
                  <a:srgbClr val="3333FF"/>
                </a:solidFill>
              </a:rPr>
              <a:t> </a:t>
            </a:r>
            <a:r>
              <a:rPr lang="ru-RU" altLang="ru-RU" sz="2000" b="1" dirty="0">
                <a:solidFill>
                  <a:srgbClr val="3333FF"/>
                </a:solidFill>
              </a:rPr>
              <a:t>рассеянное одной молекулой</a:t>
            </a:r>
          </a:p>
        </p:txBody>
      </p:sp>
      <p:graphicFrame>
        <p:nvGraphicFramePr>
          <p:cNvPr id="24" name="Object 10">
            <a:extLst>
              <a:ext uri="{FF2B5EF4-FFF2-40B4-BE49-F238E27FC236}">
                <a16:creationId xmlns="" xmlns:a16="http://schemas.microsoft.com/office/drawing/2014/main" id="{EFEC729B-3651-47B1-82C6-FB680D5E1C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18063" y="5199063"/>
          <a:ext cx="4325937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88" name="Equation" r:id="rId5" imgW="1586811" imgH="444307" progId="Equation.DSMT4">
                  <p:embed/>
                </p:oleObj>
              </mc:Choice>
              <mc:Fallback>
                <p:oleObj name="Equation" r:id="rId5" imgW="1586811" imgH="444307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63" y="5199063"/>
                        <a:ext cx="4325937" cy="12112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5" name="Объект 1">
            <a:extLst>
              <a:ext uri="{FF2B5EF4-FFF2-40B4-BE49-F238E27FC236}">
                <a16:creationId xmlns="" xmlns:a16="http://schemas.microsoft.com/office/drawing/2014/main" id="{1640A847-97E8-420B-8D6B-70E763B84E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8250" y="6470650"/>
          <a:ext cx="96678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89" name="Equation" r:id="rId7" imgW="545863" imgH="228501" progId="Equation.DSMT4">
                  <p:embed/>
                </p:oleObj>
              </mc:Choice>
              <mc:Fallback>
                <p:oleObj name="Equation" r:id="rId7" imgW="545863" imgH="228501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6470650"/>
                        <a:ext cx="966788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C0E029F-422E-4DCA-AD4F-43DEE1E88B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6056" y="1919289"/>
            <a:ext cx="3838688" cy="3186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  <p:bldP spid="20490" grpId="0"/>
      <p:bldP spid="20491" grpId="0"/>
      <p:bldP spid="20" grpId="0" animBg="1"/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Box 4">
            <a:extLst>
              <a:ext uri="{FF2B5EF4-FFF2-40B4-BE49-F238E27FC236}">
                <a16:creationId xmlns="" xmlns:a16="http://schemas.microsoft.com/office/drawing/2014/main" id="{B2B08C1D-94A0-48DD-A2E6-0D00D2C71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17032"/>
            <a:ext cx="9144000" cy="16312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3333FF"/>
                </a:solidFill>
                <a:cs typeface="Arial" panose="020B0604020202020204" pitchFamily="34" charset="0"/>
              </a:rPr>
              <a:t>Для вычисления среднего значения </a:t>
            </a:r>
            <a:r>
              <a:rPr lang="ru-RU" altLang="ru-RU" sz="2000" b="1" i="1" dirty="0">
                <a:solidFill>
                  <a:srgbClr val="3333FF"/>
                </a:solidFill>
                <a:cs typeface="Arial" panose="020B0604020202020204" pitchFamily="34" charset="0"/>
              </a:rPr>
              <a:t>I(</a:t>
            </a:r>
            <a:r>
              <a:rPr lang="en-US" altLang="ru-RU" sz="2000" b="1" dirty="0">
                <a:solidFill>
                  <a:srgbClr val="3333FF"/>
                </a:solidFill>
                <a:cs typeface="Arial" panose="020B0604020202020204" pitchFamily="34" charset="0"/>
              </a:rPr>
              <a:t>S</a:t>
            </a:r>
            <a:r>
              <a:rPr lang="ru-RU" altLang="ru-RU" sz="2000" b="1" i="1" dirty="0">
                <a:solidFill>
                  <a:srgbClr val="3333FF"/>
                </a:solidFill>
                <a:cs typeface="Arial" panose="020B0604020202020204" pitchFamily="34" charset="0"/>
              </a:rPr>
              <a:t>)</a:t>
            </a:r>
            <a:r>
              <a:rPr lang="ru-RU" altLang="ru-RU" sz="2000" b="1" dirty="0">
                <a:solidFill>
                  <a:srgbClr val="3333FF"/>
                </a:solidFill>
                <a:cs typeface="Arial" panose="020B0604020202020204" pitchFamily="34" charset="0"/>
              </a:rPr>
              <a:t> по всем возможным ориентациям этой молекулы введем полярные пространственные координаты </a:t>
            </a:r>
            <a:r>
              <a:rPr lang="en-US" altLang="ru-RU" sz="2000" b="1" i="1" dirty="0">
                <a:solidFill>
                  <a:srgbClr val="3333FF"/>
                </a:solidFill>
                <a:cs typeface="Arial" panose="020B0604020202020204" pitchFamily="34" charset="0"/>
              </a:rPr>
              <a:t>r</a:t>
            </a:r>
            <a:r>
              <a:rPr lang="ru-RU" altLang="ru-RU" sz="2000" b="1" i="1" dirty="0">
                <a:solidFill>
                  <a:srgbClr val="3333FF"/>
                </a:solidFill>
                <a:cs typeface="Arial" panose="020B0604020202020204" pitchFamily="34" charset="0"/>
              </a:rPr>
              <a:t>,</a:t>
            </a:r>
            <a:r>
              <a:rPr lang="ru-RU" altLang="ru-RU" sz="2000" b="1" dirty="0">
                <a:solidFill>
                  <a:srgbClr val="3333FF"/>
                </a:solidFill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rgbClr val="3333FF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ru-RU" altLang="ru-RU" sz="2000" b="1" dirty="0">
                <a:solidFill>
                  <a:srgbClr val="3333FF"/>
                </a:solidFill>
                <a:cs typeface="Arial" panose="020B0604020202020204" pitchFamily="34" charset="0"/>
              </a:rPr>
              <a:t>, </a:t>
            </a:r>
            <a:r>
              <a:rPr lang="ru-RU" altLang="ru-RU" sz="2000" b="1" dirty="0">
                <a:solidFill>
                  <a:srgbClr val="3333FF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,</a:t>
            </a:r>
            <a:r>
              <a:rPr lang="ru-RU" altLang="ru-RU" sz="2000" b="1" dirty="0">
                <a:solidFill>
                  <a:srgbClr val="3333FF"/>
                </a:solidFill>
                <a:cs typeface="Arial" panose="020B0604020202020204" pitchFamily="34" charset="0"/>
              </a:rPr>
              <a:t> причем пусть частица </a:t>
            </a:r>
            <a:r>
              <a:rPr lang="en-US" altLang="ru-RU" sz="2000" b="1" dirty="0">
                <a:solidFill>
                  <a:srgbClr val="3333FF"/>
                </a:solidFill>
                <a:cs typeface="Arial" panose="020B0604020202020204" pitchFamily="34" charset="0"/>
              </a:rPr>
              <a:t>n</a:t>
            </a:r>
            <a:r>
              <a:rPr lang="ru-RU" altLang="ru-RU" sz="2000" b="1" baseline="-25000" dirty="0">
                <a:solidFill>
                  <a:srgbClr val="3333FF"/>
                </a:solidFill>
                <a:cs typeface="Arial" panose="020B0604020202020204" pitchFamily="34" charset="0"/>
              </a:rPr>
              <a:t>j</a:t>
            </a:r>
            <a:r>
              <a:rPr lang="ru-RU" altLang="ru-RU" sz="2000" b="1" dirty="0">
                <a:solidFill>
                  <a:srgbClr val="3333FF"/>
                </a:solidFill>
                <a:cs typeface="Arial" panose="020B0604020202020204" pitchFamily="34" charset="0"/>
              </a:rPr>
              <a:t> </a:t>
            </a:r>
            <a:r>
              <a:rPr lang="en-US" altLang="ru-RU" sz="2000" b="1" dirty="0">
                <a:solidFill>
                  <a:srgbClr val="3333FF"/>
                </a:solidFill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rgbClr val="3333FF"/>
                </a:solidFill>
                <a:cs typeface="Arial" panose="020B0604020202020204" pitchFamily="34" charset="0"/>
              </a:rPr>
              <a:t>располагается в начале координат. Тогда вероятность того, что частица </a:t>
            </a:r>
            <a:r>
              <a:rPr lang="en-US" altLang="ru-RU" sz="2000" b="1" dirty="0">
                <a:solidFill>
                  <a:srgbClr val="3333FF"/>
                </a:solidFill>
                <a:cs typeface="Arial" panose="020B0604020202020204" pitchFamily="34" charset="0"/>
              </a:rPr>
              <a:t>n</a:t>
            </a:r>
            <a:r>
              <a:rPr lang="ru-RU" altLang="ru-RU" sz="2000" b="1" baseline="-25000" dirty="0">
                <a:solidFill>
                  <a:srgbClr val="3333FF"/>
                </a:solidFill>
                <a:cs typeface="Arial" panose="020B0604020202020204" pitchFamily="34" charset="0"/>
              </a:rPr>
              <a:t>j'</a:t>
            </a:r>
            <a:r>
              <a:rPr lang="ru-RU" altLang="ru-RU" sz="2000" b="1" i="1" dirty="0">
                <a:solidFill>
                  <a:srgbClr val="3333FF"/>
                </a:solidFill>
                <a:cs typeface="Arial" panose="020B0604020202020204" pitchFamily="34" charset="0"/>
              </a:rPr>
              <a:t>,</a:t>
            </a:r>
            <a:r>
              <a:rPr lang="ru-RU" altLang="ru-RU" sz="2000" b="1" dirty="0">
                <a:solidFill>
                  <a:srgbClr val="3333FF"/>
                </a:solidFill>
                <a:cs typeface="Arial" panose="020B0604020202020204" pitchFamily="34" charset="0"/>
              </a:rPr>
              <a:t> или, что тоже самое, </a:t>
            </a:r>
            <a:r>
              <a:rPr lang="ru-RU" altLang="ru-RU" sz="2000" b="1" dirty="0">
                <a:solidFill>
                  <a:srgbClr val="FF0000"/>
                </a:solidFill>
                <a:cs typeface="Arial" panose="020B0604020202020204" pitchFamily="34" charset="0"/>
              </a:rPr>
              <a:t>конец вектора r</a:t>
            </a:r>
            <a:r>
              <a:rPr lang="en-US" altLang="ru-RU" sz="2000" b="1" baseline="-25000" dirty="0" err="1">
                <a:solidFill>
                  <a:srgbClr val="FF0000"/>
                </a:solidFill>
                <a:cs typeface="Arial" panose="020B0604020202020204" pitchFamily="34" charset="0"/>
              </a:rPr>
              <a:t>jj</a:t>
            </a:r>
            <a:r>
              <a:rPr lang="en-US" altLang="ru-RU" sz="2000" b="1" baseline="-25000" dirty="0">
                <a:solidFill>
                  <a:srgbClr val="FF0000"/>
                </a:solidFill>
                <a:cs typeface="Arial" panose="020B0604020202020204" pitchFamily="34" charset="0"/>
              </a:rPr>
              <a:t>’</a:t>
            </a:r>
            <a:r>
              <a:rPr lang="ru-RU" altLang="ru-RU" sz="2000" b="1" dirty="0">
                <a:solidFill>
                  <a:srgbClr val="FF0000"/>
                </a:solidFill>
                <a:cs typeface="Arial" panose="020B0604020202020204" pitchFamily="34" charset="0"/>
              </a:rPr>
              <a:t> попадет на элемент поверхности </a:t>
            </a:r>
            <a:r>
              <a:rPr lang="en-US" altLang="ru-RU" sz="2000" b="1" i="1" dirty="0">
                <a:solidFill>
                  <a:srgbClr val="FF0000"/>
                </a:solidFill>
                <a:cs typeface="Arial" panose="020B0604020202020204" pitchFamily="34" charset="0"/>
              </a:rPr>
              <a:t>d</a:t>
            </a:r>
            <a:r>
              <a:rPr lang="en-US" altLang="ru-RU" sz="2000" b="1" dirty="0">
                <a:solidFill>
                  <a:srgbClr val="FF0000"/>
                </a:solidFill>
                <a:cs typeface="Arial" panose="020B0604020202020204" pitchFamily="34" charset="0"/>
              </a:rPr>
              <a:t>s</a:t>
            </a:r>
            <a:r>
              <a:rPr lang="ru-RU" altLang="ru-RU" sz="2000" b="1" dirty="0">
                <a:solidFill>
                  <a:srgbClr val="FF0000"/>
                </a:solidFill>
                <a:cs typeface="Arial" panose="020B0604020202020204" pitchFamily="34" charset="0"/>
              </a:rPr>
              <a:t>, будет </a:t>
            </a:r>
            <a:endParaRPr lang="ru-RU" altLang="ru-RU" sz="2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667800A0-5932-44CB-B803-3F180BD2F2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089767"/>
              </p:ext>
            </p:extLst>
          </p:nvPr>
        </p:nvGraphicFramePr>
        <p:xfrm>
          <a:off x="1885966" y="5517232"/>
          <a:ext cx="5816043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3" name="Equation" r:id="rId3" imgW="2171700" imgH="457200" progId="Equation.DSMT4">
                  <p:embed/>
                </p:oleObj>
              </mc:Choice>
              <mc:Fallback>
                <p:oleObj name="Equation" r:id="rId3" imgW="2171700" imgH="457200" progId="Equation.DSMT4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66" y="5517232"/>
                        <a:ext cx="5816043" cy="12241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102" name="Picture 1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747" y="0"/>
            <a:ext cx="4274467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6D1CA6EE-766F-415E-8019-F4046AA1EFE9}"/>
              </a:ext>
            </a:extLst>
          </p:cNvPr>
          <p:cNvSpPr/>
          <p:nvPr/>
        </p:nvSpPr>
        <p:spPr>
          <a:xfrm>
            <a:off x="179388" y="1196975"/>
            <a:ext cx="2665412" cy="720725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074" name="Picture 4" descr="1-2">
            <a:extLst>
              <a:ext uri="{FF2B5EF4-FFF2-40B4-BE49-F238E27FC236}">
                <a16:creationId xmlns="" xmlns:a16="http://schemas.microsoft.com/office/drawing/2014/main" id="{E3724591-17D8-4A35-8C84-4D8C6A78F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0888"/>
            <a:ext cx="2906713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>
            <a:extLst>
              <a:ext uri="{FF2B5EF4-FFF2-40B4-BE49-F238E27FC236}">
                <a16:creationId xmlns="" xmlns:a16="http://schemas.microsoft.com/office/drawing/2014/main" id="{8B9E2FE2-44D2-402E-A5A4-AFDA2800C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2205038"/>
            <a:ext cx="3384550" cy="10795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pic>
        <p:nvPicPr>
          <p:cNvPr id="3076" name="Picture 6" descr="Рисунок32">
            <a:extLst>
              <a:ext uri="{FF2B5EF4-FFF2-40B4-BE49-F238E27FC236}">
                <a16:creationId xmlns="" xmlns:a16="http://schemas.microsoft.com/office/drawing/2014/main" id="{CF4D4C86-8480-44F7-B1ED-489E1D1A0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278063"/>
            <a:ext cx="324167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7">
            <a:extLst>
              <a:ext uri="{FF2B5EF4-FFF2-40B4-BE49-F238E27FC236}">
                <a16:creationId xmlns="" xmlns:a16="http://schemas.microsoft.com/office/drawing/2014/main" id="{381C5DC8-E1F3-46B8-A93D-C53EF58A3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4149725"/>
            <a:ext cx="2736850" cy="194468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3078" name="Picture 8" descr="Рисунок33">
            <a:extLst>
              <a:ext uri="{FF2B5EF4-FFF2-40B4-BE49-F238E27FC236}">
                <a16:creationId xmlns="" xmlns:a16="http://schemas.microsoft.com/office/drawing/2014/main" id="{7E532937-E094-4618-92B6-C9D4E8AEC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221163"/>
            <a:ext cx="259238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9">
            <a:extLst>
              <a:ext uri="{FF2B5EF4-FFF2-40B4-BE49-F238E27FC236}">
                <a16:creationId xmlns="" xmlns:a16="http://schemas.microsoft.com/office/drawing/2014/main" id="{30A3B20D-2FD9-4FAC-A9F9-A95E16D67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3429000"/>
            <a:ext cx="3365500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Положения главных максимумов</a:t>
            </a:r>
            <a:r>
              <a:rPr lang="en-US" altLang="ru-RU" sz="1600"/>
              <a:t> </a:t>
            </a:r>
            <a:endParaRPr lang="ru-RU" altLang="ru-RU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определяются соотношениями</a:t>
            </a:r>
          </a:p>
        </p:txBody>
      </p:sp>
      <p:sp>
        <p:nvSpPr>
          <p:cNvPr id="3080" name="Text Box 10">
            <a:extLst>
              <a:ext uri="{FF2B5EF4-FFF2-40B4-BE49-F238E27FC236}">
                <a16:creationId xmlns="" xmlns:a16="http://schemas.microsoft.com/office/drawing/2014/main" id="{EEF452AC-8368-4AA6-BCD1-708E41590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6308725"/>
            <a:ext cx="43053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i="1"/>
              <a:t>hkl</a:t>
            </a:r>
            <a:r>
              <a:rPr lang="en-US" altLang="ru-RU" sz="1800"/>
              <a:t> – </a:t>
            </a:r>
            <a:r>
              <a:rPr lang="ru-RU" altLang="ru-RU" sz="1800"/>
              <a:t>целые числа</a:t>
            </a:r>
            <a:r>
              <a:rPr lang="en-US" altLang="ru-RU" sz="1800"/>
              <a:t> – </a:t>
            </a:r>
            <a:r>
              <a:rPr lang="ru-RU" altLang="ru-RU" sz="1800"/>
              <a:t>индексы Миллера</a:t>
            </a:r>
          </a:p>
        </p:txBody>
      </p:sp>
      <p:sp>
        <p:nvSpPr>
          <p:cNvPr id="3081" name="Rectangle 11">
            <a:extLst>
              <a:ext uri="{FF2B5EF4-FFF2-40B4-BE49-F238E27FC236}">
                <a16:creationId xmlns="" xmlns:a16="http://schemas.microsoft.com/office/drawing/2014/main" id="{4ED11CC4-7C3E-464D-A743-2C58CD1B4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125538"/>
            <a:ext cx="5976938" cy="935037"/>
          </a:xfrm>
          <a:prstGeom prst="rect">
            <a:avLst/>
          </a:prstGeom>
          <a:solidFill>
            <a:schemeClr val="bg1"/>
          </a:solidFill>
          <a:ln w="28575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3082" name="Picture 12" descr="Рисунок2">
            <a:extLst>
              <a:ext uri="{FF2B5EF4-FFF2-40B4-BE49-F238E27FC236}">
                <a16:creationId xmlns="" xmlns:a16="http://schemas.microsoft.com/office/drawing/2014/main" id="{52B66481-9160-4595-BA06-3CC2D1B3F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1196975"/>
            <a:ext cx="5816600" cy="823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4" name="Rectangle 14">
            <a:extLst>
              <a:ext uri="{FF2B5EF4-FFF2-40B4-BE49-F238E27FC236}">
                <a16:creationId xmlns="" xmlns:a16="http://schemas.microsoft.com/office/drawing/2014/main" id="{6AC09D69-F1EC-469E-BF26-CF9664036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4581525"/>
            <a:ext cx="1866900" cy="114935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76815" name="Picture 15" descr="Рисунок42">
            <a:extLst>
              <a:ext uri="{FF2B5EF4-FFF2-40B4-BE49-F238E27FC236}">
                <a16:creationId xmlns="" xmlns:a16="http://schemas.microsoft.com/office/drawing/2014/main" id="{9A07FA7E-00D9-4C2B-BEF9-D484DD01B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652963"/>
            <a:ext cx="17287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ct 14">
            <a:extLst>
              <a:ext uri="{FF2B5EF4-FFF2-40B4-BE49-F238E27FC236}">
                <a16:creationId xmlns="" xmlns:a16="http://schemas.microsoft.com/office/drawing/2014/main" id="{F9814347-2678-4884-98E4-A117AC2582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413" y="1270000"/>
          <a:ext cx="25161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" name="Equation" r:id="rId9" imgW="1054100" imgH="241300" progId="Equation.DSMT4">
                  <p:embed/>
                </p:oleObj>
              </mc:Choice>
              <mc:Fallback>
                <p:oleObj name="Equation" r:id="rId9" imgW="1054100" imgH="2413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1270000"/>
                        <a:ext cx="2516187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4" name="Text Box 16">
            <a:extLst>
              <a:ext uri="{FF2B5EF4-FFF2-40B4-BE49-F238E27FC236}">
                <a16:creationId xmlns="" xmlns:a16="http://schemas.microsoft.com/office/drawing/2014/main" id="{0553A841-02C8-4F1D-B672-EE10E5A43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3333FF"/>
                </a:solidFill>
              </a:rPr>
              <a:t>Кинематическое рассеяние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3333FF"/>
                </a:solidFill>
              </a:rPr>
              <a:t>на идеальной примитивной решетке </a:t>
            </a:r>
          </a:p>
        </p:txBody>
      </p:sp>
      <p:sp>
        <p:nvSpPr>
          <p:cNvPr id="16" name="Стрелка вправо 15">
            <a:extLst>
              <a:ext uri="{FF2B5EF4-FFF2-40B4-BE49-F238E27FC236}">
                <a16:creationId xmlns="" xmlns:a16="http://schemas.microsoft.com/office/drawing/2014/main" id="{C36D6024-52DA-459B-BE04-C3E0CA0E8242}"/>
              </a:ext>
            </a:extLst>
          </p:cNvPr>
          <p:cNvSpPr/>
          <p:nvPr/>
        </p:nvSpPr>
        <p:spPr>
          <a:xfrm>
            <a:off x="6372225" y="4941888"/>
            <a:ext cx="503238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075" grpId="0" animBg="1"/>
      <p:bldP spid="3077" grpId="0" animBg="1"/>
      <p:bldP spid="3079" grpId="0" animBg="1"/>
      <p:bldP spid="3080" grpId="0" animBg="1"/>
      <p:bldP spid="3081" grpId="0" animBg="1"/>
      <p:bldP spid="76814" grpId="0" animBg="1"/>
      <p:bldP spid="2064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>
            <a:extLst>
              <a:ext uri="{FF2B5EF4-FFF2-40B4-BE49-F238E27FC236}">
                <a16:creationId xmlns="" xmlns:a16="http://schemas.microsoft.com/office/drawing/2014/main" id="{6C4EBB85-7ED4-4646-9CA0-9B68D807B1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687188"/>
              </p:ext>
            </p:extLst>
          </p:nvPr>
        </p:nvGraphicFramePr>
        <p:xfrm>
          <a:off x="2339752" y="1484784"/>
          <a:ext cx="4819650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94" name="Equation" r:id="rId3" imgW="1586811" imgH="444307" progId="Equation.DSMT4">
                  <p:embed/>
                </p:oleObj>
              </mc:Choice>
              <mc:Fallback>
                <p:oleObj name="Equation" r:id="rId3" imgW="1586811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484784"/>
                        <a:ext cx="4819650" cy="13477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">
            <a:extLst>
              <a:ext uri="{FF2B5EF4-FFF2-40B4-BE49-F238E27FC236}">
                <a16:creationId xmlns="" xmlns:a16="http://schemas.microsoft.com/office/drawing/2014/main" id="{B2E215BB-F90D-4D40-AF94-97893A2B4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506" y="0"/>
            <a:ext cx="9043002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3333FF"/>
                </a:solidFill>
              </a:rPr>
              <a:t>Среднее значение интенсивности</a:t>
            </a:r>
            <a:r>
              <a:rPr lang="en-US" altLang="ru-RU" sz="4000" b="1" dirty="0">
                <a:solidFill>
                  <a:srgbClr val="3333FF"/>
                </a:solidFill>
              </a:rPr>
              <a:t> </a:t>
            </a:r>
            <a:r>
              <a:rPr lang="ru-RU" altLang="ru-RU" sz="4000" b="1" dirty="0">
                <a:solidFill>
                  <a:srgbClr val="3333FF"/>
                </a:solidFill>
              </a:rPr>
              <a:t>рассеянное одной молекулой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262077"/>
              </p:ext>
            </p:extLst>
          </p:nvPr>
        </p:nvGraphicFramePr>
        <p:xfrm>
          <a:off x="-6506" y="2912368"/>
          <a:ext cx="9150506" cy="1092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95" name="Equation" r:id="rId5" imgW="7943760" imgH="912960" progId="Equation.DSMT4">
                  <p:embed/>
                </p:oleObj>
              </mc:Choice>
              <mc:Fallback>
                <p:oleObj name="Equation" r:id="rId5" imgW="7943760" imgH="91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6506" y="2912368"/>
                        <a:ext cx="9150506" cy="1092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>
            <a:extLst>
              <a:ext uri="{FF2B5EF4-FFF2-40B4-BE49-F238E27FC236}">
                <a16:creationId xmlns="" xmlns:a16="http://schemas.microsoft.com/office/drawing/2014/main" id="{310808EA-F66F-424C-A74F-8F3B80CC5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49080"/>
            <a:ext cx="9144000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FF"/>
                </a:solidFill>
              </a:rPr>
              <a:t>Интегралы типа                             часто встречается в теории дифракции. Поэтому мы проведем его подробное вычисление</a:t>
            </a:r>
          </a:p>
        </p:txBody>
      </p:sp>
      <p:graphicFrame>
        <p:nvGraphicFramePr>
          <p:cNvPr id="7" name="Object 7">
            <a:extLst>
              <a:ext uri="{FF2B5EF4-FFF2-40B4-BE49-F238E27FC236}">
                <a16:creationId xmlns="" xmlns:a16="http://schemas.microsoft.com/office/drawing/2014/main" id="{9ED3F250-6E75-41F3-9694-8222ACEA3A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213880"/>
              </p:ext>
            </p:extLst>
          </p:nvPr>
        </p:nvGraphicFramePr>
        <p:xfrm>
          <a:off x="2553446" y="4149080"/>
          <a:ext cx="2018554" cy="542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96" name="Equation" r:id="rId7" imgW="1040948" imgH="279279" progId="Equation.DSMT4">
                  <p:embed/>
                </p:oleObj>
              </mc:Choice>
              <mc:Fallback>
                <p:oleObj name="Equation" r:id="rId7" imgW="1040948" imgH="27927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3446" y="4149080"/>
                        <a:ext cx="2018554" cy="542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807936"/>
              </p:ext>
            </p:extLst>
          </p:nvPr>
        </p:nvGraphicFramePr>
        <p:xfrm>
          <a:off x="1762125" y="2946400"/>
          <a:ext cx="56197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97" name="Equation" r:id="rId9" imgW="5619600" imgH="965160" progId="Equation.DSMT4">
                  <p:embed/>
                </p:oleObj>
              </mc:Choice>
              <mc:Fallback>
                <p:oleObj name="Equation" r:id="rId9" imgW="561960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62125" y="2946400"/>
                        <a:ext cx="561975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8656647-E295-4B85-A9A7-E77AF41A8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995" y="5084167"/>
            <a:ext cx="4032250" cy="1152525"/>
          </a:xfrm>
          <a:prstGeom prst="rect">
            <a:avLst/>
          </a:prstGeom>
          <a:solidFill>
            <a:schemeClr val="accent1"/>
          </a:solidFill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12" name="Object 11">
            <a:extLst>
              <a:ext uri="{FF2B5EF4-FFF2-40B4-BE49-F238E27FC236}">
                <a16:creationId xmlns="" xmlns:a16="http://schemas.microsoft.com/office/drawing/2014/main" id="{71E44844-2A1E-4FF0-B83D-9738431221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225552"/>
              </p:ext>
            </p:extLst>
          </p:nvPr>
        </p:nvGraphicFramePr>
        <p:xfrm>
          <a:off x="2843808" y="5157192"/>
          <a:ext cx="3727450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98" name="Equation" r:id="rId11" imgW="2057400" imgH="533400" progId="Equation.DSMT4">
                  <p:embed/>
                </p:oleObj>
              </mc:Choice>
              <mc:Fallback>
                <p:oleObj name="Equation" r:id="rId11" imgW="20574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5157192"/>
                        <a:ext cx="3727450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9">
            <a:extLst>
              <a:ext uri="{FF2B5EF4-FFF2-40B4-BE49-F238E27FC236}">
                <a16:creationId xmlns="" xmlns:a16="http://schemas.microsoft.com/office/drawing/2014/main" id="{39E3AC1B-55E0-4F47-90C1-485A16864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66410"/>
            <a:ext cx="9144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Это соотношение получило название уравнения </a:t>
            </a:r>
            <a:r>
              <a:rPr lang="ru-RU" altLang="ru-RU" sz="2400" b="1" dirty="0">
                <a:solidFill>
                  <a:srgbClr val="CC0000"/>
                </a:solidFill>
              </a:rPr>
              <a:t>Дебая</a:t>
            </a:r>
          </a:p>
        </p:txBody>
      </p:sp>
    </p:spTree>
    <p:extLst>
      <p:ext uri="{BB962C8B-B14F-4D97-AF65-F5344CB8AC3E}">
        <p14:creationId xmlns:p14="http://schemas.microsoft.com/office/powerpoint/2010/main" val="186984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1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4">
            <a:extLst>
              <a:ext uri="{FF2B5EF4-FFF2-40B4-BE49-F238E27FC236}">
                <a16:creationId xmlns="" xmlns:a16="http://schemas.microsoft.com/office/drawing/2014/main" id="{DC3E8BC7-EC28-4C19-8538-093834033E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667901"/>
              </p:ext>
            </p:extLst>
          </p:nvPr>
        </p:nvGraphicFramePr>
        <p:xfrm>
          <a:off x="0" y="1196975"/>
          <a:ext cx="9144000" cy="450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4" name="Equation" r:id="rId4" imgW="3771720" imgH="2057400" progId="Equation.DSMT4">
                  <p:embed/>
                </p:oleObj>
              </mc:Choice>
              <mc:Fallback>
                <p:oleObj name="Equation" r:id="rId4" imgW="3771720" imgH="2057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975"/>
                        <a:ext cx="9144000" cy="4502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5">
            <a:extLst>
              <a:ext uri="{FF2B5EF4-FFF2-40B4-BE49-F238E27FC236}">
                <a16:creationId xmlns="" xmlns:a16="http://schemas.microsoft.com/office/drawing/2014/main" id="{CF78B84B-FCDD-4DCB-8D15-621A7CA5BF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6675" y="5949950"/>
          <a:ext cx="400367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5" name="Equation" r:id="rId6" imgW="1193800" imgH="203200" progId="Equation.DSMT4">
                  <p:embed/>
                </p:oleObj>
              </mc:Choice>
              <mc:Fallback>
                <p:oleObj name="Equation" r:id="rId6" imgW="1193800" imgH="203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675" y="5949950"/>
                        <a:ext cx="4003675" cy="681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Text Box 6">
            <a:extLst>
              <a:ext uri="{FF2B5EF4-FFF2-40B4-BE49-F238E27FC236}">
                <a16:creationId xmlns="" xmlns:a16="http://schemas.microsoft.com/office/drawing/2014/main" id="{310808EA-F66F-424C-A74F-8F3B80CC5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113"/>
            <a:ext cx="9144000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3333FF"/>
                </a:solidFill>
              </a:rPr>
              <a:t>Интегралы типа                             часто встречается в теории дифракции. Поэтому мы проведем его подробное вычисление</a:t>
            </a:r>
          </a:p>
        </p:txBody>
      </p:sp>
      <p:graphicFrame>
        <p:nvGraphicFramePr>
          <p:cNvPr id="39941" name="Object 7">
            <a:extLst>
              <a:ext uri="{FF2B5EF4-FFF2-40B4-BE49-F238E27FC236}">
                <a16:creationId xmlns="" xmlns:a16="http://schemas.microsoft.com/office/drawing/2014/main" id="{9ED3F250-6E75-41F3-9694-8222ACEA3A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92712"/>
              </p:ext>
            </p:extLst>
          </p:nvPr>
        </p:nvGraphicFramePr>
        <p:xfrm>
          <a:off x="2553446" y="11113"/>
          <a:ext cx="2018554" cy="542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6" name="Equation" r:id="rId8" imgW="1040948" imgH="279279" progId="Equation.DSMT4">
                  <p:embed/>
                </p:oleObj>
              </mc:Choice>
              <mc:Fallback>
                <p:oleObj name="Equation" r:id="rId8" imgW="1040948" imgH="27927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3446" y="11113"/>
                        <a:ext cx="2018554" cy="542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E25756D0-CC2F-4756-8268-82E61544CE6D}"/>
              </a:ext>
            </a:extLst>
          </p:cNvPr>
          <p:cNvCxnSpPr/>
          <p:nvPr/>
        </p:nvCxnSpPr>
        <p:spPr>
          <a:xfrm flipV="1">
            <a:off x="2051050" y="3716338"/>
            <a:ext cx="936625" cy="576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2AAF9FB5-504C-40E7-BFE1-21ED8A5DBEDE}"/>
              </a:ext>
            </a:extLst>
          </p:cNvPr>
          <p:cNvCxnSpPr/>
          <p:nvPr/>
        </p:nvCxnSpPr>
        <p:spPr>
          <a:xfrm flipV="1">
            <a:off x="5364163" y="3716338"/>
            <a:ext cx="936625" cy="576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="" xmlns:a16="http://schemas.microsoft.com/office/drawing/2014/main" id="{7E8170BC-016D-471B-932C-6008ED346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188913"/>
            <a:ext cx="5761038" cy="1439862"/>
          </a:xfrm>
          <a:prstGeom prst="rect">
            <a:avLst/>
          </a:prstGeom>
          <a:solidFill>
            <a:schemeClr val="bg1"/>
          </a:solidFill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3" name="Object 6">
            <a:extLst>
              <a:ext uri="{FF2B5EF4-FFF2-40B4-BE49-F238E27FC236}">
                <a16:creationId xmlns="" xmlns:a16="http://schemas.microsoft.com/office/drawing/2014/main" id="{DAA22507-64EB-478C-B4DA-C9D4B9DED2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63725" y="188913"/>
          <a:ext cx="5272088" cy="13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8" name="Equation" r:id="rId3" imgW="2057400" imgH="533400" progId="Equation.DSMT4">
                  <p:embed/>
                </p:oleObj>
              </mc:Choice>
              <mc:Fallback>
                <p:oleObj name="Equation" r:id="rId3" imgW="2057400" imgH="533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188913"/>
                        <a:ext cx="5272088" cy="136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EDAE585-0EF2-434C-9E5D-93B9317D7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4675"/>
            <a:ext cx="9144000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333FF"/>
                </a:solidFill>
              </a:rPr>
              <a:t>Это выражение получило название </a:t>
            </a:r>
            <a:r>
              <a:rPr lang="ru-RU" altLang="ru-RU" sz="1800" b="1" dirty="0">
                <a:solidFill>
                  <a:srgbClr val="CC0000"/>
                </a:solidFill>
              </a:rPr>
              <a:t>уравнение Дебая</a:t>
            </a:r>
            <a:r>
              <a:rPr lang="ru-RU" altLang="ru-RU" sz="1800" b="1" dirty="0">
                <a:solidFill>
                  <a:srgbClr val="3333FF"/>
                </a:solidFill>
              </a:rPr>
              <a:t> по имени автора.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333FF"/>
                </a:solidFill>
              </a:rPr>
              <a:t>Оно описывает распределение интенсивности, рассеянное 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333FF"/>
                </a:solidFill>
              </a:rPr>
              <a:t>невзаимодействующих молекулах газа</a:t>
            </a:r>
            <a:endParaRPr lang="ru-RU" altLang="ru-RU" sz="1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E537B41-1875-4600-A9FC-B498C287F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44800"/>
            <a:ext cx="9144000" cy="1755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3333FF"/>
                </a:solidFill>
              </a:rPr>
              <a:t>Полученное уравнение было применено Дебаем для мелкокристаллических порошков</a:t>
            </a:r>
            <a:r>
              <a:rPr lang="en-US" altLang="ru-RU" sz="1800" b="1">
                <a:solidFill>
                  <a:srgbClr val="3333FF"/>
                </a:solidFill>
              </a:rPr>
              <a:t> (</a:t>
            </a:r>
            <a:r>
              <a:rPr lang="ru-RU" altLang="ru-RU" sz="1800" b="1">
                <a:solidFill>
                  <a:srgbClr val="3333FF"/>
                </a:solidFill>
              </a:rPr>
              <a:t>поликристаллов), где каждая частичка является маленьким кристаллом и все их ориентации в пространстве равновероятны. Ясно, что проведенные выше рассуждения в этом случае так же останутся в силе.  Можно показать, что </a:t>
            </a:r>
            <a:r>
              <a:rPr lang="ru-RU" altLang="ru-RU" sz="1800" b="1">
                <a:solidFill>
                  <a:srgbClr val="CC0000"/>
                </a:solidFill>
              </a:rPr>
              <a:t>уравнение Дебая</a:t>
            </a:r>
            <a:r>
              <a:rPr lang="ru-RU" altLang="ru-RU" sz="1800" b="1">
                <a:solidFill>
                  <a:srgbClr val="3333FF"/>
                </a:solidFill>
              </a:rPr>
              <a:t> после несложных преобразований переходит в обычную </a:t>
            </a:r>
            <a:r>
              <a:rPr lang="ru-RU" altLang="ru-RU" sz="1800" b="1">
                <a:solidFill>
                  <a:srgbClr val="CC0000"/>
                </a:solidFill>
              </a:rPr>
              <a:t>функцию Лауэ</a:t>
            </a:r>
            <a:endParaRPr lang="ru-RU" altLang="ru-RU" sz="180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E53AED6-E6FD-42D5-90AD-DEB7285F0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797425"/>
            <a:ext cx="3384550" cy="10795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pic>
        <p:nvPicPr>
          <p:cNvPr id="7" name="Picture 6" descr="Рисунок32">
            <a:extLst>
              <a:ext uri="{FF2B5EF4-FFF2-40B4-BE49-F238E27FC236}">
                <a16:creationId xmlns="" xmlns:a16="http://schemas.microsoft.com/office/drawing/2014/main" id="{D7AB30C1-6A71-4460-A9FD-7A08C0836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870450"/>
            <a:ext cx="324167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>
            <a:extLst>
              <a:ext uri="{FF2B5EF4-FFF2-40B4-BE49-F238E27FC236}">
                <a16:creationId xmlns="" xmlns:a16="http://schemas.microsoft.com/office/drawing/2014/main" id="{20F3AB5C-CAE0-454F-A588-AB312559A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6165850"/>
            <a:ext cx="3365500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Положения главных максимумов</a:t>
            </a:r>
            <a:r>
              <a:rPr lang="en-US" altLang="ru-RU" sz="1600"/>
              <a:t> </a:t>
            </a:r>
            <a:endParaRPr lang="ru-RU" altLang="ru-RU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определяются соотношениями</a:t>
            </a:r>
          </a:p>
        </p:txBody>
      </p:sp>
      <p:sp>
        <p:nvSpPr>
          <p:cNvPr id="9" name="Rectangle 14">
            <a:extLst>
              <a:ext uri="{FF2B5EF4-FFF2-40B4-BE49-F238E27FC236}">
                <a16:creationId xmlns="" xmlns:a16="http://schemas.microsoft.com/office/drawing/2014/main" id="{16B7E460-69FB-4721-8850-E3A83819E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799013"/>
            <a:ext cx="1866900" cy="114935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0" name="Picture 15" descr="Рисунок42">
            <a:extLst>
              <a:ext uri="{FF2B5EF4-FFF2-40B4-BE49-F238E27FC236}">
                <a16:creationId xmlns="" xmlns:a16="http://schemas.microsoft.com/office/drawing/2014/main" id="{D01CAD15-DDE5-4971-B6EB-E32ECF18E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4870450"/>
            <a:ext cx="17287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>
            <a:extLst>
              <a:ext uri="{FF2B5EF4-FFF2-40B4-BE49-F238E27FC236}">
                <a16:creationId xmlns="" xmlns:a16="http://schemas.microsoft.com/office/drawing/2014/main" id="{9B999CEC-6FDB-4C95-826C-7B6B06D95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9950"/>
            <a:ext cx="3924300" cy="79216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7045" name="Rectangle 5">
            <a:extLst>
              <a:ext uri="{FF2B5EF4-FFF2-40B4-BE49-F238E27FC236}">
                <a16:creationId xmlns="" xmlns:a16="http://schemas.microsoft.com/office/drawing/2014/main" id="{CE1AF29B-A5CA-44AA-A47D-9AF3F8A46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868863"/>
            <a:ext cx="2952750" cy="865187"/>
          </a:xfrm>
          <a:prstGeom prst="rect">
            <a:avLst/>
          </a:prstGeom>
          <a:solidFill>
            <a:schemeClr val="accent1"/>
          </a:solidFill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87046" name="Picture 6" descr="Deby-P">
            <a:extLst>
              <a:ext uri="{FF2B5EF4-FFF2-40B4-BE49-F238E27FC236}">
                <a16:creationId xmlns="" xmlns:a16="http://schemas.microsoft.com/office/drawing/2014/main" id="{85EAE0DD-6DC2-4D2E-A898-ED5CB3F96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8100392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7" descr="Debay-I">
            <a:extLst>
              <a:ext uri="{FF2B5EF4-FFF2-40B4-BE49-F238E27FC236}">
                <a16:creationId xmlns="" xmlns:a16="http://schemas.microsoft.com/office/drawing/2014/main" id="{DA87DA45-4E13-4CBC-9C8A-18851C529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8100392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8" descr="Debay-Fa">
            <a:extLst>
              <a:ext uri="{FF2B5EF4-FFF2-40B4-BE49-F238E27FC236}">
                <a16:creationId xmlns="" xmlns:a16="http://schemas.microsoft.com/office/drawing/2014/main" id="{052429A1-A867-4E42-814F-7D40E5C5E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810039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9" name="Picture 9" descr="pk">
            <a:extLst>
              <a:ext uri="{FF2B5EF4-FFF2-40B4-BE49-F238E27FC236}">
                <a16:creationId xmlns="" xmlns:a16="http://schemas.microsoft.com/office/drawing/2014/main" id="{AABBB7D8-EA67-45F5-9F75-9B93F208D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923" y="1341438"/>
            <a:ext cx="8651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0" name="Picture 10" descr="IK">
            <a:extLst>
              <a:ext uri="{FF2B5EF4-FFF2-40B4-BE49-F238E27FC236}">
                <a16:creationId xmlns="" xmlns:a16="http://schemas.microsoft.com/office/drawing/2014/main" id="{A966B05F-A5B3-4464-98E0-AD174DB10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361" y="2493963"/>
            <a:ext cx="8064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1" name="Picture 11" descr="FK">
            <a:extLst>
              <a:ext uri="{FF2B5EF4-FFF2-40B4-BE49-F238E27FC236}">
                <a16:creationId xmlns="" xmlns:a16="http://schemas.microsoft.com/office/drawing/2014/main" id="{76CAB3BD-1EF5-4716-95B8-2071F0BC6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473" y="3860800"/>
            <a:ext cx="8001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2" name="Text Box 12">
            <a:extLst>
              <a:ext uri="{FF2B5EF4-FFF2-40B4-BE49-F238E27FC236}">
                <a16:creationId xmlns="" xmlns:a16="http://schemas.microsoft.com/office/drawing/2014/main" id="{0B731B06-1236-4147-B7B3-0F22860B8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488" y="969963"/>
            <a:ext cx="3348037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Примитивная кубическая решетка - </a:t>
            </a:r>
            <a:r>
              <a:rPr lang="en-US" altLang="ru-RU" sz="1200" b="1"/>
              <a:t>ReO</a:t>
            </a:r>
            <a:r>
              <a:rPr lang="ru-RU" altLang="ru-RU" sz="1200" b="1" baseline="-25000"/>
              <a:t>3</a:t>
            </a:r>
            <a:r>
              <a:rPr lang="ru-RU" altLang="ru-RU" sz="1800" b="1"/>
              <a:t> </a:t>
            </a:r>
            <a:endParaRPr lang="ru-RU" altLang="ru-RU" sz="1800"/>
          </a:p>
        </p:txBody>
      </p:sp>
      <p:sp>
        <p:nvSpPr>
          <p:cNvPr id="44043" name="Text Box 13">
            <a:extLst>
              <a:ext uri="{FF2B5EF4-FFF2-40B4-BE49-F238E27FC236}">
                <a16:creationId xmlns="" xmlns:a16="http://schemas.microsoft.com/office/drawing/2014/main" id="{DCF00A91-92FD-48F0-A889-00BD49F83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675" y="2205038"/>
            <a:ext cx="4697413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Объемоцентрированная кубическая решетка </a:t>
            </a:r>
            <a:r>
              <a:rPr lang="en-US" altLang="ru-RU" sz="1200" b="1"/>
              <a:t>– </a:t>
            </a:r>
            <a:r>
              <a:rPr lang="ru-RU" altLang="ru-RU" sz="1200" b="1"/>
              <a:t>порошек </a:t>
            </a:r>
            <a:r>
              <a:rPr lang="en-US" altLang="ru-RU" sz="1200" b="1"/>
              <a:t>W</a:t>
            </a:r>
            <a:r>
              <a:rPr lang="ru-RU" altLang="ru-RU" sz="1800" b="1"/>
              <a:t> </a:t>
            </a:r>
            <a:endParaRPr lang="ru-RU" altLang="ru-RU" sz="1800"/>
          </a:p>
        </p:txBody>
      </p:sp>
      <p:sp>
        <p:nvSpPr>
          <p:cNvPr id="87054" name="Text Box 14">
            <a:extLst>
              <a:ext uri="{FF2B5EF4-FFF2-40B4-BE49-F238E27FC236}">
                <a16:creationId xmlns="" xmlns:a16="http://schemas.microsoft.com/office/drawing/2014/main" id="{BEDB5A8C-B7B8-4535-BF7D-55326C8B4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650" y="3492500"/>
            <a:ext cx="37973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Гранецентрированная кубическая решетка</a:t>
            </a:r>
            <a:r>
              <a:rPr lang="ru-RU" altLang="ru-RU" sz="1800" b="1"/>
              <a:t> </a:t>
            </a:r>
            <a:r>
              <a:rPr lang="en-US" altLang="ru-RU" sz="1800" b="1"/>
              <a:t>- </a:t>
            </a:r>
            <a:r>
              <a:rPr lang="en-US" altLang="ru-RU" sz="1200" b="1"/>
              <a:t>Ni</a:t>
            </a:r>
            <a:endParaRPr lang="ru-RU" altLang="ru-RU" sz="1800"/>
          </a:p>
        </p:txBody>
      </p:sp>
      <p:graphicFrame>
        <p:nvGraphicFramePr>
          <p:cNvPr id="87055" name="Object 15">
            <a:extLst>
              <a:ext uri="{FF2B5EF4-FFF2-40B4-BE49-F238E27FC236}">
                <a16:creationId xmlns="" xmlns:a16="http://schemas.microsoft.com/office/drawing/2014/main" id="{7D48C5B4-A6D3-4AEC-8B7B-EE24779611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950" y="6021388"/>
          <a:ext cx="374332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6" name="Equation" r:id="rId10" imgW="2641600" imgH="457200" progId="Equation.DSMT4">
                  <p:embed/>
                </p:oleObj>
              </mc:Choice>
              <mc:Fallback>
                <p:oleObj name="Equation" r:id="rId10" imgW="2641600" imgH="457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6021388"/>
                        <a:ext cx="3743325" cy="649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6" name="Object 16">
            <a:extLst>
              <a:ext uri="{FF2B5EF4-FFF2-40B4-BE49-F238E27FC236}">
                <a16:creationId xmlns="" xmlns:a16="http://schemas.microsoft.com/office/drawing/2014/main" id="{BEEA9A79-339A-4506-9AE1-AFCD628A42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4941888"/>
          <a:ext cx="280670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7" name="Equation" r:id="rId12" imgW="1879600" imgH="457200" progId="Equation.DSMT4">
                  <p:embed/>
                </p:oleObj>
              </mc:Choice>
              <mc:Fallback>
                <p:oleObj name="Equation" r:id="rId12" imgW="1879600" imgH="457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941888"/>
                        <a:ext cx="2806700" cy="684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7" name="Text Box 17">
            <a:extLst>
              <a:ext uri="{FF2B5EF4-FFF2-40B4-BE49-F238E27FC236}">
                <a16:creationId xmlns="" xmlns:a16="http://schemas.microsoft.com/office/drawing/2014/main" id="{48EEC8EE-69FA-45C8-8D94-0AE480EF8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288" y="4908550"/>
            <a:ext cx="4176712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/>
              <a:t>Правило погасаний рефлексов для </a:t>
            </a:r>
            <a:r>
              <a:rPr lang="ru-RU" altLang="ru-RU" sz="1600" b="1" dirty="0" err="1"/>
              <a:t>объемоцентрированной</a:t>
            </a:r>
            <a:r>
              <a:rPr lang="ru-RU" altLang="ru-RU" sz="1600" b="1" dirty="0"/>
              <a:t> кубической решетки</a:t>
            </a:r>
            <a:endParaRPr lang="ru-RU" altLang="ru-RU" sz="1800" dirty="0"/>
          </a:p>
        </p:txBody>
      </p:sp>
      <p:sp>
        <p:nvSpPr>
          <p:cNvPr id="87058" name="Text Box 18">
            <a:extLst>
              <a:ext uri="{FF2B5EF4-FFF2-40B4-BE49-F238E27FC236}">
                <a16:creationId xmlns="" xmlns:a16="http://schemas.microsoft.com/office/drawing/2014/main" id="{443F865D-D4FE-4F8E-8BB0-960BA715E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289" y="5873750"/>
            <a:ext cx="4176712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/>
              <a:t>Правило погасаний рефлексов для</a:t>
            </a:r>
            <a:r>
              <a:rPr lang="ru-RU" altLang="ru-RU" sz="1600" dirty="0"/>
              <a:t> </a:t>
            </a:r>
            <a:r>
              <a:rPr lang="ru-RU" altLang="ru-RU" sz="1600" b="1" dirty="0"/>
              <a:t>гранецентрированной кубической решетки </a:t>
            </a:r>
            <a:endParaRPr lang="ru-RU" altLang="ru-RU" sz="1800" dirty="0"/>
          </a:p>
        </p:txBody>
      </p:sp>
      <p:sp>
        <p:nvSpPr>
          <p:cNvPr id="87059" name="AutoShape 19">
            <a:extLst>
              <a:ext uri="{FF2B5EF4-FFF2-40B4-BE49-F238E27FC236}">
                <a16:creationId xmlns="" xmlns:a16="http://schemas.microsoft.com/office/drawing/2014/main" id="{5F49BEDC-7635-4E40-883F-992D6B6E8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5157788"/>
            <a:ext cx="792163" cy="360362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7060" name="AutoShape 20">
            <a:extLst>
              <a:ext uri="{FF2B5EF4-FFF2-40B4-BE49-F238E27FC236}">
                <a16:creationId xmlns="" xmlns:a16="http://schemas.microsoft.com/office/drawing/2014/main" id="{6863CC9B-974A-4C3B-9C22-CDB227253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6092825"/>
            <a:ext cx="720725" cy="3603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3027" name="Text Box 21">
            <a:extLst>
              <a:ext uri="{FF2B5EF4-FFF2-40B4-BE49-F238E27FC236}">
                <a16:creationId xmlns="" xmlns:a16="http://schemas.microsoft.com/office/drawing/2014/main" id="{D748617F-93E5-4AD0-A3E0-31192C43F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"/>
            <a:ext cx="9109075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3333FF"/>
                </a:solidFill>
              </a:rPr>
              <a:t>Рентгенограммы полученные с порошковых образцов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3333FF"/>
                </a:solidFill>
              </a:rPr>
              <a:t>(рентгенограммы Дебая-Шерера)</a:t>
            </a: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animBg="1"/>
      <p:bldP spid="87045" grpId="0" animBg="1"/>
      <p:bldP spid="87052" grpId="0" animBg="1"/>
      <p:bldP spid="44043" grpId="0" animBg="1"/>
      <p:bldP spid="87054" grpId="0" animBg="1"/>
      <p:bldP spid="87057" grpId="0" animBg="1"/>
      <p:bldP spid="87058" grpId="0" animBg="1"/>
      <p:bldP spid="87059" grpId="0" animBg="1"/>
      <p:bldP spid="87060" grpId="0" animBg="1"/>
      <p:bldP spid="4302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2246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4956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>
            <a:extLst>
              <a:ext uri="{FF2B5EF4-FFF2-40B4-BE49-F238E27FC236}">
                <a16:creationId xmlns="" xmlns:a16="http://schemas.microsoft.com/office/drawing/2014/main" id="{F589607B-110C-46E4-A359-11EB00666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63" y="843677"/>
            <a:ext cx="9144000" cy="31393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 dirty="0"/>
              <a:t>3. Рассеяние рентгеновских лучей на атомах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FF0000"/>
                </a:solidFill>
              </a:rPr>
              <a:t>(атомный фактор рассеяния) </a:t>
            </a:r>
          </a:p>
        </p:txBody>
      </p:sp>
      <p:sp>
        <p:nvSpPr>
          <p:cNvPr id="29699" name="Прямоугольник 2">
            <a:extLst>
              <a:ext uri="{FF2B5EF4-FFF2-40B4-BE49-F238E27FC236}">
                <a16:creationId xmlns="" xmlns:a16="http://schemas.microsoft.com/office/drawing/2014/main" id="{56E3341F-6BDE-494E-8E53-E9A54A34F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63" y="4437112"/>
            <a:ext cx="9144000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8A4CFA"/>
                </a:solidFill>
              </a:rPr>
              <a:t>Рентгеновские лучи рассеиваются электронами атомных оболочек!!!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69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="" xmlns:a16="http://schemas.microsoft.com/office/drawing/2014/main" id="{23CBE5BE-8A13-43D2-B831-1B2FDACBC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7463"/>
            <a:ext cx="91440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rgbClr val="3333FF"/>
                </a:solidFill>
              </a:rPr>
              <a:t>Атомный фактор рассеяния</a:t>
            </a:r>
          </a:p>
        </p:txBody>
      </p:sp>
      <p:sp>
        <p:nvSpPr>
          <p:cNvPr id="28676" name="Прямоугольник 1">
            <a:extLst>
              <a:ext uri="{FF2B5EF4-FFF2-40B4-BE49-F238E27FC236}">
                <a16:creationId xmlns="" xmlns:a16="http://schemas.microsoft.com/office/drawing/2014/main" id="{4AF27B99-57B4-4878-99EE-4A315CFF1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0728"/>
            <a:ext cx="9144000" cy="52629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/>
              <a:t>Формальное описание дифракции рентгеновских лучей, электронов и нейтронов – практически одинаково, </a:t>
            </a:r>
            <a:r>
              <a:rPr lang="ru-RU" altLang="ru-RU" sz="3600" b="1" dirty="0">
                <a:solidFill>
                  <a:srgbClr val="0000FF"/>
                </a:solidFill>
              </a:rPr>
              <a:t>однако физическая природа взаимодействия </a:t>
            </a:r>
            <a:endParaRPr lang="en-US" altLang="ru-RU" sz="3600" b="1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0000FF"/>
                </a:solidFill>
              </a:rPr>
              <a:t>их с веществом  различна. </a:t>
            </a:r>
            <a:endParaRPr lang="en-US" altLang="ru-RU" sz="3600" b="1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C00000"/>
                </a:solidFill>
              </a:rPr>
              <a:t>Это приводит к специфическим особенностям применения </a:t>
            </a:r>
            <a:endParaRPr lang="en-US" altLang="ru-RU" sz="4000" b="1" dirty="0">
              <a:solidFill>
                <a:srgbClr val="C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i="1" dirty="0">
                <a:solidFill>
                  <a:srgbClr val="C00000"/>
                </a:solidFill>
              </a:rPr>
              <a:t>каждого дифракционного метода</a:t>
            </a:r>
            <a:endParaRPr lang="ru-RU" altLang="ru-RU" sz="40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17E755-2158-4ED2-8CE9-E7BDCA574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2920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FF0000"/>
                </a:solidFill>
              </a:rPr>
              <a:t> </a:t>
            </a:r>
            <a:r>
              <a:rPr lang="ru-RU" altLang="ru-RU" sz="4000" b="1" dirty="0"/>
              <a:t>нейтроны – полем атомных ядер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BBF23AB-CA13-488B-AC65-B79AD69CF87B}"/>
              </a:ext>
            </a:extLst>
          </p:cNvPr>
          <p:cNvSpPr txBox="1"/>
          <p:nvPr/>
        </p:nvSpPr>
        <p:spPr>
          <a:xfrm>
            <a:off x="0" y="764704"/>
            <a:ext cx="9191169" cy="193899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</a:rPr>
              <a:t>Рентгеновские лучи рассеиваются </a:t>
            </a:r>
          </a:p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</a:rPr>
              <a:t>электронами </a:t>
            </a:r>
            <a:endParaRPr lang="en-US" altLang="ru-RU" sz="40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</a:rPr>
              <a:t>внутренних оболочек атомов,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6034AC3-D032-4A10-8406-469FCD2F7EAF}"/>
              </a:ext>
            </a:extLst>
          </p:cNvPr>
          <p:cNvSpPr txBox="1"/>
          <p:nvPr/>
        </p:nvSpPr>
        <p:spPr>
          <a:xfrm>
            <a:off x="0" y="2971867"/>
            <a:ext cx="9144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00FF"/>
                </a:solidFill>
              </a:rPr>
              <a:t>электроны - электрическим полем создаваемым электронными оболочками и ядрами атомов,</a:t>
            </a:r>
            <a:r>
              <a:rPr lang="en-US" altLang="ru-RU" sz="4000" b="1" dirty="0">
                <a:solidFill>
                  <a:srgbClr val="0000FF"/>
                </a:solidFill>
              </a:rPr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1220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0085758-F65A-4D3A-8437-B402133E3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2656"/>
            <a:ext cx="9159875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/>
              <a:t>Амплитуда волны рассеянная </a:t>
            </a:r>
            <a:endParaRPr lang="en-US" altLang="ru-RU" sz="36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/>
              <a:t>на одном электроне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909E8BC-5E4E-412A-A346-09C2947F7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3024623"/>
            <a:ext cx="9144000" cy="18158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Электронная оболочка атома</a:t>
            </a:r>
            <a:r>
              <a:rPr lang="en-US" altLang="ru-RU" sz="2800" dirty="0"/>
              <a:t> </a:t>
            </a:r>
            <a:endParaRPr lang="ru-RU" altLang="ru-RU" sz="2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состоит из </a:t>
            </a:r>
            <a:r>
              <a:rPr lang="en-US" altLang="ru-RU" sz="2800" dirty="0"/>
              <a:t>Z</a:t>
            </a:r>
            <a:r>
              <a:rPr lang="ru-RU" altLang="ru-RU" sz="2800" dirty="0"/>
              <a:t>-штук электронов.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Задача усложняется тем, что электроны в атоме находятся каждый на своем энергетическом уровне. </a:t>
            </a:r>
            <a:endParaRPr lang="en-US" altLang="ru-RU" sz="28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231955"/>
              </p:ext>
            </p:extLst>
          </p:nvPr>
        </p:nvGraphicFramePr>
        <p:xfrm>
          <a:off x="1995487" y="1701081"/>
          <a:ext cx="51530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71" name="Equation" r:id="rId3" imgW="5153040" imgH="1152360" progId="Equation.DSMT4">
                  <p:embed/>
                </p:oleObj>
              </mc:Choice>
              <mc:Fallback>
                <p:oleObj name="Equation" r:id="rId3" imgW="5153040" imgH="1152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5487" y="1701081"/>
                        <a:ext cx="5153025" cy="115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0015FD4-A46C-4941-ABA0-BC4873146B0A}"/>
              </a:ext>
            </a:extLst>
          </p:cNvPr>
          <p:cNvSpPr txBox="1"/>
          <p:nvPr/>
        </p:nvSpPr>
        <p:spPr>
          <a:xfrm>
            <a:off x="-1" y="5011522"/>
            <a:ext cx="9144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Поэтому функция описывающая рассеяние рентгеновских лучей электронами атомной оболочки будет зависеть от типа атома (</a:t>
            </a:r>
            <a:r>
              <a:rPr lang="en-US" sz="2800" dirty="0"/>
              <a:t>Z) </a:t>
            </a:r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459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54" name="Rectangle 10">
            <a:extLst>
              <a:ext uri="{FF2B5EF4-FFF2-40B4-BE49-F238E27FC236}">
                <a16:creationId xmlns="" xmlns:a16="http://schemas.microsoft.com/office/drawing/2014/main" id="{CEAB9623-C129-4F6D-9794-ACDC2AC53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138" y="5305425"/>
            <a:ext cx="2663825" cy="720725"/>
          </a:xfrm>
          <a:prstGeom prst="rect">
            <a:avLst/>
          </a:prstGeom>
          <a:solidFill>
            <a:schemeClr val="accent1"/>
          </a:solidFill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Symbol" panose="05050102010706020507" pitchFamily="18" charset="2"/>
            </a:endParaRPr>
          </a:p>
        </p:txBody>
      </p:sp>
      <p:sp>
        <p:nvSpPr>
          <p:cNvPr id="210952" name="Rectangle 8">
            <a:extLst>
              <a:ext uri="{FF2B5EF4-FFF2-40B4-BE49-F238E27FC236}">
                <a16:creationId xmlns="" xmlns:a16="http://schemas.microsoft.com/office/drawing/2014/main" id="{D7DDB88E-8A22-4476-9ED4-9F597B1D1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2060575"/>
            <a:ext cx="3168650" cy="1728788"/>
          </a:xfrm>
          <a:prstGeom prst="rect">
            <a:avLst/>
          </a:prstGeom>
          <a:solidFill>
            <a:schemeClr val="accent1"/>
          </a:solidFill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Symbol" panose="05050102010706020507" pitchFamily="18" charset="2"/>
            </a:endParaRPr>
          </a:p>
        </p:txBody>
      </p:sp>
      <p:pic>
        <p:nvPicPr>
          <p:cNvPr id="210949" name="Picture 5" descr="Рисунок42">
            <a:extLst>
              <a:ext uri="{FF2B5EF4-FFF2-40B4-BE49-F238E27FC236}">
                <a16:creationId xmlns="" xmlns:a16="http://schemas.microsoft.com/office/drawing/2014/main" id="{873A9EDC-C689-4A5B-9A2E-C5AE39B33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132013"/>
            <a:ext cx="30241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50" name="Text Box 6">
            <a:extLst>
              <a:ext uri="{FF2B5EF4-FFF2-40B4-BE49-F238E27FC236}">
                <a16:creationId xmlns="" xmlns:a16="http://schemas.microsoft.com/office/drawing/2014/main" id="{D6D6D82A-0EAC-4384-A9C4-14AF23198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3333FF"/>
                </a:solidFill>
                <a:cs typeface="Arial" panose="020B0604020202020204" pitchFamily="34" charset="0"/>
              </a:rPr>
              <a:t>Геометрическая интерпретация дифракции по </a:t>
            </a:r>
            <a:r>
              <a:rPr lang="ru-RU" altLang="ru-RU" b="1" dirty="0" err="1">
                <a:solidFill>
                  <a:srgbClr val="3333FF"/>
                </a:solidFill>
                <a:cs typeface="Arial" panose="020B0604020202020204" pitchFamily="34" charset="0"/>
              </a:rPr>
              <a:t>Эвальду</a:t>
            </a:r>
            <a:r>
              <a:rPr lang="ru-RU" altLang="ru-RU" b="1" dirty="0">
                <a:solidFill>
                  <a:srgbClr val="3333FF"/>
                </a:solidFill>
                <a:cs typeface="Arial" panose="020B0604020202020204" pitchFamily="34" charset="0"/>
              </a:rPr>
              <a:t>. Сфера </a:t>
            </a:r>
            <a:r>
              <a:rPr lang="ru-RU" altLang="ru-RU" b="1" dirty="0" err="1">
                <a:solidFill>
                  <a:srgbClr val="3333FF"/>
                </a:solidFill>
                <a:cs typeface="Arial" panose="020B0604020202020204" pitchFamily="34" charset="0"/>
              </a:rPr>
              <a:t>Эвальда</a:t>
            </a:r>
            <a:r>
              <a:rPr lang="ru-RU" altLang="ru-RU" dirty="0">
                <a:cs typeface="Arial" panose="020B0604020202020204" pitchFamily="34" charset="0"/>
              </a:rPr>
              <a:t>  </a:t>
            </a:r>
          </a:p>
        </p:txBody>
      </p:sp>
      <p:graphicFrame>
        <p:nvGraphicFramePr>
          <p:cNvPr id="210953" name="Object 9">
            <a:extLst>
              <a:ext uri="{FF2B5EF4-FFF2-40B4-BE49-F238E27FC236}">
                <a16:creationId xmlns="" xmlns:a16="http://schemas.microsoft.com/office/drawing/2014/main" id="{D890E0B0-96F9-436E-B09D-DFAF680E29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4525" y="5373688"/>
          <a:ext cx="25209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3" name="Equation" r:id="rId5" imgW="774028" imgH="177646" progId="Equation.DSMT4">
                  <p:embed/>
                </p:oleObj>
              </mc:Choice>
              <mc:Fallback>
                <p:oleObj name="Equation" r:id="rId5" imgW="774028" imgH="177646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5373688"/>
                        <a:ext cx="2520950" cy="577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955" name="Text Box 11">
            <a:extLst>
              <a:ext uri="{FF2B5EF4-FFF2-40B4-BE49-F238E27FC236}">
                <a16:creationId xmlns="" xmlns:a16="http://schemas.microsoft.com/office/drawing/2014/main" id="{EEC90C98-74E8-4EB5-BBE0-902D1DF8F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1412875"/>
            <a:ext cx="261778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3333FF"/>
                </a:solidFill>
                <a:latin typeface="Calibri" panose="020F0502020204030204" pitchFamily="34" charset="0"/>
              </a:rPr>
              <a:t>Уравнение Лауэ</a:t>
            </a:r>
          </a:p>
        </p:txBody>
      </p:sp>
      <p:sp>
        <p:nvSpPr>
          <p:cNvPr id="210956" name="Text Box 12">
            <a:extLst>
              <a:ext uri="{FF2B5EF4-FFF2-40B4-BE49-F238E27FC236}">
                <a16:creationId xmlns="" xmlns:a16="http://schemas.microsoft.com/office/drawing/2014/main" id="{48258C60-6A78-48D7-BD14-0332596BD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825" y="4668838"/>
            <a:ext cx="3535363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333FF"/>
                </a:solidFill>
                <a:latin typeface="Calibri" panose="020F0502020204030204" pitchFamily="34" charset="0"/>
              </a:rPr>
              <a:t>Уравнение Вульфа-Брегга</a:t>
            </a:r>
          </a:p>
        </p:txBody>
      </p:sp>
      <p:sp>
        <p:nvSpPr>
          <p:cNvPr id="10" name="Стрелка вниз 9">
            <a:extLst>
              <a:ext uri="{FF2B5EF4-FFF2-40B4-BE49-F238E27FC236}">
                <a16:creationId xmlns="" xmlns:a16="http://schemas.microsoft.com/office/drawing/2014/main" id="{4EDC6C87-4766-4020-8DA2-8B9F353CA48E}"/>
              </a:ext>
            </a:extLst>
          </p:cNvPr>
          <p:cNvSpPr/>
          <p:nvPr/>
        </p:nvSpPr>
        <p:spPr>
          <a:xfrm>
            <a:off x="6588125" y="3933825"/>
            <a:ext cx="287338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Стрелка вниз 10">
            <a:extLst>
              <a:ext uri="{FF2B5EF4-FFF2-40B4-BE49-F238E27FC236}">
                <a16:creationId xmlns="" xmlns:a16="http://schemas.microsoft.com/office/drawing/2014/main" id="{1B7DA73D-4268-4884-8971-1F080A626444}"/>
              </a:ext>
            </a:extLst>
          </p:cNvPr>
          <p:cNvSpPr/>
          <p:nvPr/>
        </p:nvSpPr>
        <p:spPr>
          <a:xfrm rot="10800000">
            <a:off x="7380288" y="3933825"/>
            <a:ext cx="287337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4" name="Picture 4">
            <a:extLst>
              <a:ext uri="{FF2B5EF4-FFF2-40B4-BE49-F238E27FC236}">
                <a16:creationId xmlns="" xmlns:a16="http://schemas.microsoft.com/office/drawing/2014/main" id="{3195FEA1-8D2F-4022-9368-8BA3CAED1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9538"/>
            <a:ext cx="5113338" cy="503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B2689AE1-597D-4F10-B173-4747A2E15022}"/>
              </a:ext>
            </a:extLst>
          </p:cNvPr>
          <p:cNvCxnSpPr/>
          <p:nvPr/>
        </p:nvCxnSpPr>
        <p:spPr>
          <a:xfrm>
            <a:off x="2366963" y="3957638"/>
            <a:ext cx="287337" cy="9890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Дуга 15">
            <a:extLst>
              <a:ext uri="{FF2B5EF4-FFF2-40B4-BE49-F238E27FC236}">
                <a16:creationId xmlns="" xmlns:a16="http://schemas.microsoft.com/office/drawing/2014/main" id="{15593EEB-31A6-4F25-BF4E-74831DD610CA}"/>
              </a:ext>
            </a:extLst>
          </p:cNvPr>
          <p:cNvSpPr/>
          <p:nvPr/>
        </p:nvSpPr>
        <p:spPr>
          <a:xfrm>
            <a:off x="2557463" y="4237038"/>
            <a:ext cx="142875" cy="10795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Дуга 16">
            <a:extLst>
              <a:ext uri="{FF2B5EF4-FFF2-40B4-BE49-F238E27FC236}">
                <a16:creationId xmlns="" xmlns:a16="http://schemas.microsoft.com/office/drawing/2014/main" id="{A9EB3C94-DF1E-4FC4-83B5-28AAA33995D0}"/>
              </a:ext>
            </a:extLst>
          </p:cNvPr>
          <p:cNvSpPr/>
          <p:nvPr/>
        </p:nvSpPr>
        <p:spPr>
          <a:xfrm rot="5750766">
            <a:off x="2305050" y="4038600"/>
            <a:ext cx="503238" cy="503238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6C410F3-3040-4EB5-874C-C92F86396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450" y="4344988"/>
            <a:ext cx="914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ru-RU" sz="2800"/>
              <a:t>θ</a:t>
            </a: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4" grpId="0" animBg="1"/>
      <p:bldP spid="210952" grpId="0" animBg="1"/>
      <p:bldP spid="210950" grpId="0" animBg="1"/>
      <p:bldP spid="210955" grpId="0" animBg="1"/>
      <p:bldP spid="210956" grpId="0" animBg="1"/>
      <p:bldP spid="10" grpId="0" animBg="1"/>
      <p:bldP spid="11" grpId="0" animBg="1"/>
      <p:bldP spid="1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="" xmlns:a16="http://schemas.microsoft.com/office/drawing/2014/main" id="{8A0A0E83-913C-43E7-A529-3C026EA82E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60302"/>
              </p:ext>
            </p:extLst>
          </p:nvPr>
        </p:nvGraphicFramePr>
        <p:xfrm>
          <a:off x="-1" y="2380818"/>
          <a:ext cx="9144001" cy="956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50" name="Equation" r:id="rId3" imgW="2590560" imgH="279360" progId="Equation.DSMT4">
                  <p:embed/>
                </p:oleObj>
              </mc:Choice>
              <mc:Fallback>
                <p:oleObj name="Equation" r:id="rId3" imgW="2590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2380818"/>
                        <a:ext cx="9144001" cy="95668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>
            <a:extLst>
              <a:ext uri="{FF2B5EF4-FFF2-40B4-BE49-F238E27FC236}">
                <a16:creationId xmlns="" xmlns:a16="http://schemas.microsoft.com/office/drawing/2014/main" id="{6D7C1220-0981-406B-9AC5-24F56E6E84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9613"/>
              </p:ext>
            </p:extLst>
          </p:nvPr>
        </p:nvGraphicFramePr>
        <p:xfrm>
          <a:off x="2771800" y="3436660"/>
          <a:ext cx="3132669" cy="137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51" name="Equation" r:id="rId5" imgW="1155600" imgH="507960" progId="Equation.DSMT4">
                  <p:embed/>
                </p:oleObj>
              </mc:Choice>
              <mc:Fallback>
                <p:oleObj name="Equation" r:id="rId5" imgW="11556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3436660"/>
                        <a:ext cx="3132669" cy="13767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255F946-FE4D-45D5-84E8-54ED93AF2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23" y="4901098"/>
            <a:ext cx="9146416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/>
              <a:t>Эта функция носит название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FF0000"/>
                </a:solidFill>
              </a:rPr>
              <a:t>атомный фактор рассеяния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25932AF-0C20-4E41-AC33-F4B390EF3E64}"/>
              </a:ext>
            </a:extLst>
          </p:cNvPr>
          <p:cNvSpPr txBox="1"/>
          <p:nvPr/>
        </p:nvSpPr>
        <p:spPr>
          <a:xfrm>
            <a:off x="-1623" y="220578"/>
            <a:ext cx="914400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Амплитуда рассеяния рентгеновского излучения (электронов, нейтронов) </a:t>
            </a:r>
          </a:p>
          <a:p>
            <a:pPr algn="ctr"/>
            <a:r>
              <a:rPr lang="ru-RU" sz="3200" b="1" dirty="0"/>
              <a:t>атомами исследуемого образца </a:t>
            </a:r>
          </a:p>
          <a:p>
            <a:pPr algn="ctr"/>
            <a:r>
              <a:rPr lang="ru-RU" sz="3200" b="1" dirty="0"/>
              <a:t>будет иметь вид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CDD7735-F13A-49B9-B301-FFBF94CFA691}"/>
              </a:ext>
            </a:extLst>
          </p:cNvPr>
          <p:cNvSpPr txBox="1"/>
          <p:nvPr/>
        </p:nvSpPr>
        <p:spPr>
          <a:xfrm>
            <a:off x="0" y="6197242"/>
            <a:ext cx="91232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Вектор </a:t>
            </a:r>
            <a:r>
              <a:rPr lang="en-US" sz="2000" b="1" dirty="0">
                <a:solidFill>
                  <a:srgbClr val="0000FF"/>
                </a:solidFill>
              </a:rPr>
              <a:t>S</a:t>
            </a:r>
            <a:r>
              <a:rPr lang="en-US" sz="2000" dirty="0"/>
              <a:t> – </a:t>
            </a:r>
            <a:r>
              <a:rPr lang="ru-RU" sz="2000" dirty="0"/>
              <a:t>единичный вектор параллельный вектору</a:t>
            </a:r>
            <a:r>
              <a:rPr lang="en-US" sz="2000" dirty="0"/>
              <a:t> </a:t>
            </a:r>
            <a:r>
              <a:rPr lang="ru-RU" sz="2000" dirty="0"/>
              <a:t>дифракции </a:t>
            </a:r>
            <a:r>
              <a:rPr lang="en-US" sz="2000" b="1" dirty="0">
                <a:solidFill>
                  <a:srgbClr val="C00000"/>
                </a:solidFill>
              </a:rPr>
              <a:t>H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4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Вид функции атомного фактора рассеяния будем рассчитывать так же как это делали при получении функции Лауэ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="" xmlns:a16="http://schemas.microsoft.com/office/drawing/2014/main" id="{10C29DCA-960E-4E7C-AE24-0DF81CDC3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1" y="1773228"/>
            <a:ext cx="5652120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Для простоты расчетов будем считать распределение электронов в атоме сферически симметричной функцией </a:t>
            </a:r>
            <a:r>
              <a:rPr lang="el-GR" altLang="ru-RU" sz="2400" b="1" i="1" dirty="0">
                <a:solidFill>
                  <a:srgbClr val="3333FF"/>
                </a:solidFill>
              </a:rPr>
              <a:t>ρ</a:t>
            </a:r>
            <a:r>
              <a:rPr lang="en-US" altLang="ru-RU" sz="2400" b="1" dirty="0">
                <a:solidFill>
                  <a:srgbClr val="3333FF"/>
                </a:solidFill>
              </a:rPr>
              <a:t>(r</a:t>
            </a:r>
            <a:r>
              <a:rPr lang="ru-RU" altLang="ru-RU" sz="2400" b="1" dirty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725144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</a:rPr>
              <a:t>Используем обычные обозначения: </a:t>
            </a:r>
          </a:p>
          <a:p>
            <a:pPr algn="ctr"/>
            <a:r>
              <a:rPr lang="en-US" altLang="ru-RU" sz="2400" b="1" dirty="0">
                <a:solidFill>
                  <a:srgbClr val="0000FF"/>
                </a:solidFill>
              </a:rPr>
              <a:t>S</a:t>
            </a:r>
            <a:r>
              <a:rPr lang="en-US" altLang="ru-RU" sz="2400" dirty="0">
                <a:solidFill>
                  <a:srgbClr val="0000FF"/>
                </a:solidFill>
              </a:rPr>
              <a:t> – </a:t>
            </a:r>
            <a:r>
              <a:rPr lang="ru-RU" altLang="ru-RU" sz="2400" dirty="0">
                <a:solidFill>
                  <a:srgbClr val="0000FF"/>
                </a:solidFill>
              </a:rPr>
              <a:t>вектор рассеяния, вектор обратного пространства </a:t>
            </a:r>
            <a:endParaRPr lang="ru-RU" sz="2400" dirty="0">
              <a:solidFill>
                <a:srgbClr val="0000FF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49502"/>
              </p:ext>
            </p:extLst>
          </p:nvPr>
        </p:nvGraphicFramePr>
        <p:xfrm>
          <a:off x="2339752" y="5635367"/>
          <a:ext cx="4184154" cy="1052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73" name="Equation" r:id="rId3" imgW="1562040" imgH="393480" progId="Equation.DSMT4">
                  <p:embed/>
                </p:oleObj>
              </mc:Choice>
              <mc:Fallback>
                <p:oleObj name="Equation" r:id="rId3" imgW="1562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9752" y="5635367"/>
                        <a:ext cx="4184154" cy="10527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318917"/>
              </p:ext>
            </p:extLst>
          </p:nvPr>
        </p:nvGraphicFramePr>
        <p:xfrm>
          <a:off x="3491881" y="3429000"/>
          <a:ext cx="2015232" cy="1216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74" name="Equation" r:id="rId5" imgW="1727280" imgH="1042920" progId="Equation.DSMT4">
                  <p:embed/>
                </p:oleObj>
              </mc:Choice>
              <mc:Fallback>
                <p:oleObj name="Equation" r:id="rId5" imgW="1727280" imgH="1042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1881" y="3429000"/>
                        <a:ext cx="2015232" cy="1216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4">
            <a:extLst>
              <a:ext uri="{FF2B5EF4-FFF2-40B4-BE49-F238E27FC236}">
                <a16:creationId xmlns="" xmlns:a16="http://schemas.microsoft.com/office/drawing/2014/main" id="{9AD00A25-9D2E-48C2-A6FB-2656B622F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152" y="3573016"/>
            <a:ext cx="3203848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FF"/>
                </a:solidFill>
              </a:rPr>
              <a:t>Здесь </a:t>
            </a:r>
            <a:r>
              <a:rPr lang="en-US" altLang="ru-RU" sz="2400" dirty="0">
                <a:solidFill>
                  <a:srgbClr val="3333FF"/>
                </a:solidFill>
              </a:rPr>
              <a:t>z</a:t>
            </a:r>
            <a:r>
              <a:rPr lang="ru-RU" altLang="ru-RU" sz="2400" dirty="0">
                <a:solidFill>
                  <a:srgbClr val="3333FF"/>
                </a:solidFill>
              </a:rPr>
              <a:t> – число электронов в атоме</a:t>
            </a:r>
            <a:r>
              <a:rPr lang="ru-RU" altLang="ru-RU" sz="2400" dirty="0"/>
              <a:t> 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ED59573-30A1-4C95-A3D5-D9C4FE26C9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4" y="1773228"/>
            <a:ext cx="3221802" cy="287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2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5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1960" y="116632"/>
            <a:ext cx="49320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</a:rPr>
              <a:t>На атом падает плоская волна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783765"/>
              </p:ext>
            </p:extLst>
          </p:nvPr>
        </p:nvGraphicFramePr>
        <p:xfrm>
          <a:off x="5652120" y="681770"/>
          <a:ext cx="2563896" cy="722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02" name="Equation" r:id="rId3" imgW="901440" imgH="253800" progId="Equation.DSMT4">
                  <p:embed/>
                </p:oleObj>
              </mc:Choice>
              <mc:Fallback>
                <p:oleObj name="Equation" r:id="rId3" imgW="901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52120" y="681770"/>
                        <a:ext cx="2563896" cy="7222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41">
            <a:extLst>
              <a:ext uri="{FF2B5EF4-FFF2-40B4-BE49-F238E27FC236}">
                <a16:creationId xmlns="" xmlns:a16="http://schemas.microsoft.com/office/drawing/2014/main" id="{31F1CFF9-F3A6-4880-A639-76F3F8660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917" y="1499997"/>
            <a:ext cx="493204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В начале координат т.е.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в точке </a:t>
            </a:r>
            <a:r>
              <a:rPr lang="en-US" altLang="ru-RU" sz="2400" dirty="0"/>
              <a:t>A</a:t>
            </a:r>
            <a:r>
              <a:rPr lang="en-US" altLang="ru-RU" sz="2400" baseline="-25000" dirty="0"/>
              <a:t>0</a:t>
            </a:r>
            <a:r>
              <a:rPr lang="ru-RU" altLang="ru-RU" sz="2400" dirty="0"/>
              <a:t> фаза волны равна нулю </a:t>
            </a:r>
            <a:r>
              <a:rPr lang="el-GR" altLang="ru-RU" sz="2400" dirty="0">
                <a:solidFill>
                  <a:srgbClr val="3333FF"/>
                </a:solidFill>
              </a:rPr>
              <a:t>φ</a:t>
            </a:r>
            <a:r>
              <a:rPr lang="ru-RU" altLang="ru-RU" sz="2400" baseline="-25000" dirty="0">
                <a:solidFill>
                  <a:srgbClr val="3333FF"/>
                </a:solidFill>
              </a:rPr>
              <a:t>0</a:t>
            </a:r>
            <a:r>
              <a:rPr lang="ru-RU" altLang="ru-RU" sz="2400" dirty="0">
                <a:solidFill>
                  <a:srgbClr val="3333FF"/>
                </a:solidFill>
              </a:rPr>
              <a:t>=0</a:t>
            </a:r>
          </a:p>
        </p:txBody>
      </p:sp>
      <p:sp>
        <p:nvSpPr>
          <p:cNvPr id="8" name="TextBox 43">
            <a:extLst>
              <a:ext uri="{FF2B5EF4-FFF2-40B4-BE49-F238E27FC236}">
                <a16:creationId xmlns="" xmlns:a16="http://schemas.microsoft.com/office/drawing/2014/main" id="{C5D896FA-649C-4ECA-9B19-470488B0C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3874" y="2796141"/>
            <a:ext cx="4926083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FF"/>
                </a:solidFill>
              </a:rPr>
              <a:t>Каждый электрон под действием волны </a:t>
            </a:r>
            <a:r>
              <a:rPr lang="en-US" altLang="ru-RU" sz="2400" b="1" dirty="0">
                <a:solidFill>
                  <a:srgbClr val="3333FF"/>
                </a:solidFill>
              </a:rPr>
              <a:t>E</a:t>
            </a:r>
            <a:r>
              <a:rPr lang="en-US" altLang="ru-RU" sz="2400" dirty="0">
                <a:solidFill>
                  <a:srgbClr val="3333FF"/>
                </a:solidFill>
              </a:rPr>
              <a:t> </a:t>
            </a:r>
            <a:r>
              <a:rPr lang="ru-RU" altLang="ru-RU" sz="2400" dirty="0">
                <a:solidFill>
                  <a:srgbClr val="3333FF"/>
                </a:solidFill>
              </a:rPr>
              <a:t>начинает излучать сферическую волну. Электрон находящийся  </a:t>
            </a:r>
            <a:r>
              <a:rPr lang="en-US" altLang="ru-RU" sz="2400" dirty="0">
                <a:solidFill>
                  <a:srgbClr val="3333FF"/>
                </a:solidFill>
              </a:rPr>
              <a:t>A</a:t>
            </a:r>
            <a:r>
              <a:rPr lang="en-US" altLang="ru-RU" sz="2400" baseline="-25000" dirty="0">
                <a:solidFill>
                  <a:srgbClr val="3333FF"/>
                </a:solidFill>
              </a:rPr>
              <a:t>0</a:t>
            </a:r>
            <a:r>
              <a:rPr lang="ru-RU" altLang="ru-RU" sz="2400" dirty="0">
                <a:solidFill>
                  <a:srgbClr val="3333FF"/>
                </a:solidFill>
              </a:rPr>
              <a:t> излучает волну 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850141"/>
              </p:ext>
            </p:extLst>
          </p:nvPr>
        </p:nvGraphicFramePr>
        <p:xfrm>
          <a:off x="3075309" y="4524333"/>
          <a:ext cx="2539791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03" name="Equation" r:id="rId5" imgW="2273400" imgH="966960" progId="Equation.DSMT4">
                  <p:embed/>
                </p:oleObj>
              </mc:Choice>
              <mc:Fallback>
                <p:oleObj name="Equation" r:id="rId5" imgW="2273400" imgH="966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5309" y="4524333"/>
                        <a:ext cx="2539791" cy="108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46">
            <a:extLst>
              <a:ext uri="{FF2B5EF4-FFF2-40B4-BE49-F238E27FC236}">
                <a16:creationId xmlns="" xmlns:a16="http://schemas.microsoft.com/office/drawing/2014/main" id="{EEDC6DC7-2C3D-413A-A694-0C2B11097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5910171"/>
            <a:ext cx="9129712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i="1" dirty="0">
                <a:solidFill>
                  <a:srgbClr val="0000FF"/>
                </a:solidFill>
              </a:rPr>
              <a:t>R</a:t>
            </a:r>
            <a:r>
              <a:rPr lang="en-US" altLang="ru-RU" sz="2400" dirty="0">
                <a:solidFill>
                  <a:srgbClr val="0000FF"/>
                </a:solidFill>
              </a:rPr>
              <a:t> </a:t>
            </a:r>
            <a:r>
              <a:rPr lang="ru-RU" altLang="ru-RU" sz="2400" dirty="0">
                <a:solidFill>
                  <a:srgbClr val="0000FF"/>
                </a:solidFill>
              </a:rPr>
              <a:t>- расстояние от точки </a:t>
            </a:r>
            <a:r>
              <a:rPr lang="en-US" altLang="ru-RU" sz="2400" dirty="0">
                <a:solidFill>
                  <a:srgbClr val="0000FF"/>
                </a:solidFill>
              </a:rPr>
              <a:t>A</a:t>
            </a:r>
            <a:r>
              <a:rPr lang="en-US" altLang="ru-RU" sz="2400" baseline="-25000" dirty="0">
                <a:solidFill>
                  <a:srgbClr val="0000FF"/>
                </a:solidFill>
              </a:rPr>
              <a:t>0</a:t>
            </a:r>
            <a:r>
              <a:rPr lang="en-US" altLang="ru-RU" sz="2400" dirty="0">
                <a:solidFill>
                  <a:srgbClr val="0000FF"/>
                </a:solidFill>
              </a:rPr>
              <a:t> </a:t>
            </a:r>
            <a:r>
              <a:rPr lang="ru-RU" altLang="ru-RU" sz="2400" dirty="0">
                <a:solidFill>
                  <a:srgbClr val="0000FF"/>
                </a:solidFill>
              </a:rPr>
              <a:t>до точки наблюдения </a:t>
            </a:r>
            <a:r>
              <a:rPr lang="en-US" altLang="ru-RU" sz="2400" dirty="0">
                <a:solidFill>
                  <a:srgbClr val="0000FF"/>
                </a:solidFill>
              </a:rPr>
              <a:t>M </a:t>
            </a:r>
            <a:r>
              <a:rPr lang="ru-RU" altLang="ru-RU" sz="2400" dirty="0">
                <a:solidFill>
                  <a:srgbClr val="0000FF"/>
                </a:solidFill>
              </a:rPr>
              <a:t>в направлении  вектора </a:t>
            </a:r>
            <a:r>
              <a:rPr lang="en-US" altLang="ru-RU" sz="2400" b="1" dirty="0">
                <a:solidFill>
                  <a:srgbClr val="0000FF"/>
                </a:solidFill>
              </a:rPr>
              <a:t>s</a:t>
            </a:r>
            <a:r>
              <a:rPr lang="en-US" altLang="ru-RU" sz="2400" dirty="0">
                <a:solidFill>
                  <a:srgbClr val="0000FF"/>
                </a:solidFill>
              </a:rPr>
              <a:t> (</a:t>
            </a:r>
            <a:r>
              <a:rPr lang="ru-RU" altLang="ru-RU" sz="2400" dirty="0">
                <a:solidFill>
                  <a:srgbClr val="0000FF"/>
                </a:solidFill>
              </a:rPr>
              <a:t>линии</a:t>
            </a:r>
            <a:r>
              <a:rPr lang="en-US" altLang="ru-RU" sz="2400" dirty="0">
                <a:solidFill>
                  <a:srgbClr val="0000FF"/>
                </a:solidFill>
              </a:rPr>
              <a:t> 1 </a:t>
            </a:r>
            <a:r>
              <a:rPr lang="ru-RU" altLang="ru-RU" sz="2400" dirty="0">
                <a:solidFill>
                  <a:srgbClr val="0000FF"/>
                </a:solidFill>
              </a:rPr>
              <a:t>и</a:t>
            </a:r>
            <a:r>
              <a:rPr lang="en-US" altLang="ru-RU" sz="2400" dirty="0">
                <a:solidFill>
                  <a:srgbClr val="0000FF"/>
                </a:solidFill>
              </a:rPr>
              <a:t> 2)</a:t>
            </a:r>
            <a:endParaRPr lang="ru-RU" altLang="ru-RU" sz="2400" dirty="0">
              <a:solidFill>
                <a:srgbClr val="0000FF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7045196-BF2C-4A70-9A89-CB883CF0B0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22" y="116632"/>
            <a:ext cx="39147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1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="" xmlns:a16="http://schemas.microsoft.com/office/drawing/2014/main" id="{579658F8-44BA-4116-A6D5-EA72B63BA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63"/>
            <a:ext cx="9144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FF"/>
                </a:solidFill>
              </a:rPr>
              <a:t>Падающая плоская волна достигнет точки</a:t>
            </a:r>
            <a:r>
              <a:rPr lang="en-US" altLang="ru-RU" sz="2400" dirty="0">
                <a:solidFill>
                  <a:srgbClr val="3333FF"/>
                </a:solidFill>
              </a:rPr>
              <a:t> </a:t>
            </a:r>
            <a:r>
              <a:rPr lang="en-US" altLang="ru-RU" sz="2400" dirty="0" err="1">
                <a:solidFill>
                  <a:srgbClr val="3333FF"/>
                </a:solidFill>
              </a:rPr>
              <a:t>A</a:t>
            </a:r>
            <a:r>
              <a:rPr lang="en-US" altLang="ru-RU" sz="2400" baseline="-25000" dirty="0" err="1">
                <a:solidFill>
                  <a:srgbClr val="3333FF"/>
                </a:solidFill>
              </a:rPr>
              <a:t>j</a:t>
            </a:r>
            <a:r>
              <a:rPr lang="ru-RU" altLang="ru-RU" sz="2400" dirty="0">
                <a:solidFill>
                  <a:srgbClr val="3333FF"/>
                </a:solidFill>
              </a:rPr>
              <a:t> </a:t>
            </a:r>
            <a:endParaRPr lang="en-US" altLang="ru-RU" sz="2400" dirty="0">
              <a:solidFill>
                <a:srgbClr val="3333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FF"/>
                </a:solidFill>
              </a:rPr>
              <a:t>имея фазу  </a:t>
            </a:r>
            <a:r>
              <a:rPr lang="el-GR" altLang="ru-RU" sz="2400" i="1" dirty="0">
                <a:solidFill>
                  <a:srgbClr val="3333FF"/>
                </a:solidFill>
              </a:rPr>
              <a:t>φ</a:t>
            </a:r>
            <a:r>
              <a:rPr lang="en-US" altLang="ru-RU" sz="2400" baseline="-25000" dirty="0">
                <a:solidFill>
                  <a:srgbClr val="3333FF"/>
                </a:solidFill>
              </a:rPr>
              <a:t>j</a:t>
            </a:r>
            <a:r>
              <a:rPr lang="en-US" altLang="ru-RU" sz="2400" dirty="0">
                <a:solidFill>
                  <a:srgbClr val="3333FF"/>
                </a:solidFill>
              </a:rPr>
              <a:t>=</a:t>
            </a:r>
            <a:r>
              <a:rPr lang="en-US" altLang="ru-RU" sz="2400" i="1" dirty="0">
                <a:solidFill>
                  <a:srgbClr val="3333FF"/>
                </a:solidFill>
              </a:rPr>
              <a:t>k</a:t>
            </a:r>
            <a:r>
              <a:rPr lang="en-US" altLang="ru-RU" sz="2400" dirty="0">
                <a:solidFill>
                  <a:srgbClr val="3333FF"/>
                </a:solidFill>
              </a:rPr>
              <a:t>(</a:t>
            </a:r>
            <a:r>
              <a:rPr lang="en-US" altLang="ru-RU" sz="2400" b="1" dirty="0">
                <a:solidFill>
                  <a:srgbClr val="3333FF"/>
                </a:solidFill>
              </a:rPr>
              <a:t>s</a:t>
            </a:r>
            <a:r>
              <a:rPr lang="en-US" altLang="ru-RU" sz="2400" baseline="-25000" dirty="0">
                <a:solidFill>
                  <a:srgbClr val="3333FF"/>
                </a:solidFill>
              </a:rPr>
              <a:t>0</a:t>
            </a:r>
            <a:r>
              <a:rPr lang="en-US" altLang="ru-RU" sz="2400" dirty="0">
                <a:solidFill>
                  <a:srgbClr val="3333FF"/>
                </a:solidFill>
              </a:rPr>
              <a:t>,</a:t>
            </a:r>
            <a:r>
              <a:rPr lang="en-US" altLang="ru-RU" sz="2400" b="1" dirty="0">
                <a:solidFill>
                  <a:srgbClr val="3333FF"/>
                </a:solidFill>
              </a:rPr>
              <a:t>r</a:t>
            </a:r>
            <a:r>
              <a:rPr lang="en-US" altLang="ru-RU" sz="2400" baseline="-25000" dirty="0">
                <a:solidFill>
                  <a:srgbClr val="3333FF"/>
                </a:solidFill>
              </a:rPr>
              <a:t>j</a:t>
            </a:r>
            <a:r>
              <a:rPr lang="en-US" altLang="ru-RU" sz="2400" dirty="0">
                <a:solidFill>
                  <a:srgbClr val="3333FF"/>
                </a:solidFill>
              </a:rPr>
              <a:t>)</a:t>
            </a:r>
            <a:endParaRPr lang="ru-RU" altLang="ru-RU" sz="2400" dirty="0">
              <a:solidFill>
                <a:srgbClr val="3333FF"/>
              </a:solidFill>
            </a:endParaRPr>
          </a:p>
        </p:txBody>
      </p:sp>
      <p:sp>
        <p:nvSpPr>
          <p:cNvPr id="5" name="TextBox 38">
            <a:extLst>
              <a:ext uri="{FF2B5EF4-FFF2-40B4-BE49-F238E27FC236}">
                <a16:creationId xmlns="" xmlns:a16="http://schemas.microsoft.com/office/drawing/2014/main" id="{B74320F8-393D-4461-BEE3-BFA7AEBAF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936" y="1415415"/>
            <a:ext cx="5148064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00FF"/>
                </a:solidFill>
              </a:rPr>
              <a:t>Тогда вторичная сферическая волна </a:t>
            </a:r>
            <a:r>
              <a:rPr lang="en-US" altLang="ru-RU" sz="2400" dirty="0">
                <a:solidFill>
                  <a:srgbClr val="0000FF"/>
                </a:solidFill>
              </a:rPr>
              <a:t>2 </a:t>
            </a:r>
            <a:r>
              <a:rPr lang="ru-RU" altLang="ru-RU" sz="2400" dirty="0">
                <a:solidFill>
                  <a:srgbClr val="0000FF"/>
                </a:solidFill>
              </a:rPr>
              <a:t>излучаемая электроном находящемся в точке </a:t>
            </a:r>
            <a:r>
              <a:rPr lang="en-US" altLang="ru-RU" sz="2400" dirty="0" err="1">
                <a:solidFill>
                  <a:srgbClr val="0000FF"/>
                </a:solidFill>
              </a:rPr>
              <a:t>A</a:t>
            </a:r>
            <a:r>
              <a:rPr lang="en-US" altLang="ru-RU" sz="2400" baseline="-25000" dirty="0" err="1">
                <a:solidFill>
                  <a:srgbClr val="0000FF"/>
                </a:solidFill>
              </a:rPr>
              <a:t>j</a:t>
            </a:r>
            <a:r>
              <a:rPr lang="en-US" altLang="ru-RU" sz="2400" baseline="-25000" dirty="0">
                <a:solidFill>
                  <a:srgbClr val="0000FF"/>
                </a:solidFill>
              </a:rPr>
              <a:t> </a:t>
            </a:r>
            <a:r>
              <a:rPr lang="ru-RU" altLang="ru-RU" sz="2400" baseline="-25000" dirty="0">
                <a:solidFill>
                  <a:srgbClr val="0000FF"/>
                </a:solidFill>
              </a:rPr>
              <a:t> </a:t>
            </a:r>
            <a:endParaRPr lang="en-US" altLang="ru-RU" sz="2400" baseline="-25000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00FF"/>
                </a:solidFill>
              </a:rPr>
              <a:t>будет иметь вид 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341960"/>
              </p:ext>
            </p:extLst>
          </p:nvPr>
        </p:nvGraphicFramePr>
        <p:xfrm>
          <a:off x="4860032" y="3250541"/>
          <a:ext cx="3436570" cy="1042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67" name="Equation" r:id="rId3" imgW="2543040" imgH="771480" progId="Equation.DSMT4">
                  <p:embed/>
                </p:oleObj>
              </mc:Choice>
              <mc:Fallback>
                <p:oleObj name="Equation" r:id="rId3" imgW="2543040" imgH="771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60032" y="3250541"/>
                        <a:ext cx="3436570" cy="1042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42">
            <a:extLst>
              <a:ext uri="{FF2B5EF4-FFF2-40B4-BE49-F238E27FC236}">
                <a16:creationId xmlns="" xmlns:a16="http://schemas.microsoft.com/office/drawing/2014/main" id="{D0747F4E-2EDA-4B34-807F-34262989C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0" y="5108991"/>
            <a:ext cx="9161076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400" dirty="0">
                <a:solidFill>
                  <a:srgbClr val="3333FF"/>
                </a:solidFill>
              </a:rPr>
              <a:t>Волна 2 дойдет до точки наблюдения </a:t>
            </a:r>
            <a:r>
              <a:rPr lang="en-US" altLang="ru-RU" sz="2400" dirty="0">
                <a:solidFill>
                  <a:srgbClr val="3333FF"/>
                </a:solidFill>
              </a:rPr>
              <a:t>M c </a:t>
            </a:r>
            <a:r>
              <a:rPr lang="ru-RU" altLang="ru-RU" sz="2400" dirty="0">
                <a:solidFill>
                  <a:srgbClr val="3333FF"/>
                </a:solidFill>
              </a:rPr>
              <a:t>дополнительной фазой за счет отрезка пути </a:t>
            </a:r>
            <a:r>
              <a:rPr lang="en-US" altLang="ru-RU" sz="2400" dirty="0" err="1">
                <a:solidFill>
                  <a:srgbClr val="3333FF"/>
                </a:solidFill>
              </a:rPr>
              <a:t>A</a:t>
            </a:r>
            <a:r>
              <a:rPr lang="en-US" altLang="ru-RU" sz="2400" baseline="-25000" dirty="0" err="1">
                <a:solidFill>
                  <a:srgbClr val="3333FF"/>
                </a:solidFill>
              </a:rPr>
              <a:t>j</a:t>
            </a:r>
            <a:r>
              <a:rPr lang="en-US" altLang="ru-RU" sz="2400" dirty="0" err="1">
                <a:solidFill>
                  <a:srgbClr val="3333FF"/>
                </a:solidFill>
              </a:rPr>
              <a:t>C</a:t>
            </a:r>
            <a:r>
              <a:rPr lang="ru-RU" altLang="ru-RU" sz="2400" dirty="0">
                <a:solidFill>
                  <a:srgbClr val="3333FF"/>
                </a:solidFill>
              </a:rPr>
              <a:t>=(</a:t>
            </a:r>
            <a:r>
              <a:rPr lang="en-US" altLang="ru-RU" sz="2400" b="1" dirty="0" err="1">
                <a:solidFill>
                  <a:srgbClr val="3333FF"/>
                </a:solidFill>
              </a:rPr>
              <a:t>s,r</a:t>
            </a:r>
            <a:r>
              <a:rPr lang="en-US" altLang="ru-RU" sz="2400" b="1" baseline="-25000" dirty="0" err="1">
                <a:solidFill>
                  <a:srgbClr val="3333FF"/>
                </a:solidFill>
              </a:rPr>
              <a:t>j</a:t>
            </a:r>
            <a:r>
              <a:rPr lang="en-US" altLang="ru-RU" sz="2400" dirty="0">
                <a:solidFill>
                  <a:srgbClr val="3333FF"/>
                </a:solidFill>
              </a:rPr>
              <a:t>)</a:t>
            </a:r>
            <a:r>
              <a:rPr lang="ru-RU" altLang="ru-RU" sz="2400" dirty="0">
                <a:solidFill>
                  <a:srgbClr val="3333FF"/>
                </a:solidFill>
              </a:rPr>
              <a:t>.Следовательно дополнительная фаза будет равна </a:t>
            </a:r>
            <a:r>
              <a:rPr lang="en-US" altLang="ru-RU" sz="2400" i="1" dirty="0">
                <a:solidFill>
                  <a:srgbClr val="3333FF"/>
                </a:solidFill>
              </a:rPr>
              <a:t>k</a:t>
            </a:r>
            <a:r>
              <a:rPr lang="en-US" altLang="ru-RU" sz="2400" dirty="0">
                <a:solidFill>
                  <a:srgbClr val="3333FF"/>
                </a:solidFill>
              </a:rPr>
              <a:t>(</a:t>
            </a:r>
            <a:r>
              <a:rPr lang="en-US" altLang="ru-RU" sz="2400" b="1" dirty="0" err="1">
                <a:solidFill>
                  <a:srgbClr val="3333FF"/>
                </a:solidFill>
              </a:rPr>
              <a:t>s,r</a:t>
            </a:r>
            <a:r>
              <a:rPr lang="en-US" altLang="ru-RU" sz="2400" b="1" baseline="-25000" dirty="0" err="1">
                <a:solidFill>
                  <a:srgbClr val="3333FF"/>
                </a:solidFill>
              </a:rPr>
              <a:t>j</a:t>
            </a:r>
            <a:r>
              <a:rPr lang="en-US" altLang="ru-RU" sz="2400" dirty="0">
                <a:solidFill>
                  <a:srgbClr val="3333FF"/>
                </a:solidFill>
              </a:rPr>
              <a:t>)</a:t>
            </a:r>
            <a:r>
              <a:rPr lang="ru-RU" altLang="ru-RU" sz="2400" dirty="0">
                <a:solidFill>
                  <a:srgbClr val="3333FF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400" dirty="0">
                <a:solidFill>
                  <a:srgbClr val="0000FF"/>
                </a:solidFill>
              </a:rPr>
              <a:t>Положим также что </a:t>
            </a:r>
            <a:r>
              <a:rPr lang="en-US" altLang="ru-RU" sz="2400" dirty="0">
                <a:solidFill>
                  <a:srgbClr val="0000FF"/>
                </a:solidFill>
              </a:rPr>
              <a:t>A</a:t>
            </a:r>
            <a:r>
              <a:rPr lang="en-US" altLang="ru-RU" sz="2400" baseline="-25000" dirty="0">
                <a:solidFill>
                  <a:srgbClr val="0000FF"/>
                </a:solidFill>
              </a:rPr>
              <a:t>0</a:t>
            </a:r>
            <a:r>
              <a:rPr lang="en-US" altLang="ru-RU" sz="2400" dirty="0">
                <a:solidFill>
                  <a:srgbClr val="0000FF"/>
                </a:solidFill>
              </a:rPr>
              <a:t>M&gt;&gt;</a:t>
            </a:r>
            <a:r>
              <a:rPr lang="ru-RU" altLang="ru-RU" sz="2400" dirty="0">
                <a:solidFill>
                  <a:srgbClr val="0000FF"/>
                </a:solidFill>
              </a:rPr>
              <a:t>І</a:t>
            </a:r>
            <a:r>
              <a:rPr lang="en-US" altLang="ru-RU" sz="2400" b="1" dirty="0" err="1">
                <a:solidFill>
                  <a:srgbClr val="0000FF"/>
                </a:solidFill>
              </a:rPr>
              <a:t>r</a:t>
            </a:r>
            <a:r>
              <a:rPr lang="en-US" altLang="ru-RU" sz="2400" baseline="-25000" dirty="0" err="1">
                <a:solidFill>
                  <a:srgbClr val="0000FF"/>
                </a:solidFill>
              </a:rPr>
              <a:t>j</a:t>
            </a:r>
            <a:r>
              <a:rPr lang="ru-RU" altLang="ru-RU" sz="2400" dirty="0">
                <a:solidFill>
                  <a:srgbClr val="0000FF"/>
                </a:solidFill>
              </a:rPr>
              <a:t>І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5549C7A-1A4A-4688-81E4-A2445528E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908720"/>
            <a:ext cx="3707904" cy="405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9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4">
            <a:extLst>
              <a:ext uri="{FF2B5EF4-FFF2-40B4-BE49-F238E27FC236}">
                <a16:creationId xmlns="" xmlns:a16="http://schemas.microsoft.com/office/drawing/2014/main" id="{8B8D740E-81B1-4F9D-A1F7-2863E5C0E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12" y="1340768"/>
            <a:ext cx="9144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FF"/>
                </a:solidFill>
              </a:rPr>
              <a:t>Тогда полная фаза волны 2 дошедшая до точки </a:t>
            </a:r>
            <a:r>
              <a:rPr lang="en-US" altLang="ru-RU" sz="2400" dirty="0">
                <a:solidFill>
                  <a:srgbClr val="3333FF"/>
                </a:solidFill>
              </a:rPr>
              <a:t>M </a:t>
            </a:r>
            <a:r>
              <a:rPr lang="ru-RU" altLang="ru-RU" sz="2400" dirty="0">
                <a:solidFill>
                  <a:srgbClr val="3333FF"/>
                </a:solidFill>
              </a:rPr>
              <a:t>будет иметь вид</a:t>
            </a:r>
            <a:r>
              <a:rPr lang="en-US" altLang="ru-RU" sz="2400" dirty="0">
                <a:solidFill>
                  <a:srgbClr val="3333FF"/>
                </a:solidFill>
              </a:rPr>
              <a:t> </a:t>
            </a:r>
            <a:r>
              <a:rPr lang="ru-RU" altLang="ru-RU" sz="2400" dirty="0">
                <a:solidFill>
                  <a:srgbClr val="3333FF"/>
                </a:solidFill>
              </a:rPr>
              <a:t>фазу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320540"/>
              </p:ext>
            </p:extLst>
          </p:nvPr>
        </p:nvGraphicFramePr>
        <p:xfrm>
          <a:off x="2247900" y="2636838"/>
          <a:ext cx="449421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85" name="Equation" r:id="rId3" imgW="2057400" imgH="279360" progId="Equation.DSMT4">
                  <p:embed/>
                </p:oleObj>
              </mc:Choice>
              <mc:Fallback>
                <p:oleObj name="Equation" r:id="rId3" imgW="20574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7900" y="2636838"/>
                        <a:ext cx="4494213" cy="638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150380"/>
              </p:ext>
            </p:extLst>
          </p:nvPr>
        </p:nvGraphicFramePr>
        <p:xfrm>
          <a:off x="949215" y="3932027"/>
          <a:ext cx="7245570" cy="1194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86" name="Equation" r:id="rId5" imgW="2387520" imgH="393480" progId="Equation.DSMT4">
                  <p:embed/>
                </p:oleObj>
              </mc:Choice>
              <mc:Fallback>
                <p:oleObj name="Equation" r:id="rId5" imgW="2387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9215" y="3932027"/>
                        <a:ext cx="7245570" cy="119422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98D9C489-40EB-464D-9398-3FF7C16B77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720263"/>
              </p:ext>
            </p:extLst>
          </p:nvPr>
        </p:nvGraphicFramePr>
        <p:xfrm>
          <a:off x="3707904" y="5661248"/>
          <a:ext cx="1728192" cy="723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87" name="Equation" r:id="rId7" imgW="545760" imgH="228600" progId="Equation.DSMT4">
                  <p:embed/>
                </p:oleObj>
              </mc:Choice>
              <mc:Fallback>
                <p:oleObj name="Equation" r:id="rId7" imgW="545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07904" y="5661248"/>
                        <a:ext cx="1728192" cy="72342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915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6C2C8EA-FC4F-4E86-9236-9B6BAE804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FF"/>
                </a:solidFill>
              </a:rPr>
              <a:t>В первом приближении атом можно рассматривать как объем с </a:t>
            </a:r>
            <a:r>
              <a:rPr lang="ru-RU" altLang="ru-RU" sz="2400" i="1" dirty="0">
                <a:solidFill>
                  <a:srgbClr val="3333FF"/>
                </a:solidFill>
              </a:rPr>
              <a:t>непрерывным распределением заряда</a:t>
            </a:r>
            <a:r>
              <a:rPr lang="en-US" altLang="ru-RU" sz="2400" i="1" dirty="0">
                <a:solidFill>
                  <a:srgbClr val="3333FF"/>
                </a:solidFill>
              </a:rPr>
              <a:t> </a:t>
            </a:r>
            <a:r>
              <a:rPr lang="en-US" altLang="ru-RU" sz="2400" dirty="0">
                <a:latin typeface="Symbol" panose="05050102010706020507" pitchFamily="18" charset="2"/>
              </a:rPr>
              <a:t>r</a:t>
            </a:r>
            <a:r>
              <a:rPr lang="en-US" altLang="ru-RU" sz="2400" dirty="0"/>
              <a:t>(r)</a:t>
            </a:r>
            <a:r>
              <a:rPr lang="ru-RU" altLang="ru-RU" sz="2400" dirty="0">
                <a:solidFill>
                  <a:srgbClr val="3333FF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FF"/>
                </a:solidFill>
              </a:rPr>
              <a:t>Выделим в объеме атома элемент объема </a:t>
            </a:r>
            <a:r>
              <a:rPr lang="en-US" altLang="ru-RU" sz="2400" dirty="0"/>
              <a:t>dv</a:t>
            </a:r>
            <a:r>
              <a:rPr lang="en-US" altLang="ru-RU" sz="2400" dirty="0">
                <a:solidFill>
                  <a:srgbClr val="3333FF"/>
                </a:solidFill>
              </a:rPr>
              <a:t> </a:t>
            </a:r>
            <a:r>
              <a:rPr lang="ru-RU" altLang="ru-RU" sz="2400" dirty="0">
                <a:solidFill>
                  <a:srgbClr val="3333FF"/>
                </a:solidFill>
              </a:rPr>
              <a:t>на расстоянии </a:t>
            </a:r>
            <a:r>
              <a:rPr lang="en-US" altLang="ru-RU" sz="2400" dirty="0"/>
              <a:t>r</a:t>
            </a:r>
            <a:r>
              <a:rPr lang="ru-RU" altLang="ru-RU" sz="2400" dirty="0">
                <a:solidFill>
                  <a:srgbClr val="3333FF"/>
                </a:solidFill>
              </a:rPr>
              <a:t> от центра атома.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FF"/>
                </a:solidFill>
              </a:rPr>
              <a:t>Электронную плотность в этой точке обозначим через </a:t>
            </a:r>
            <a:r>
              <a:rPr lang="en-US" altLang="ru-RU" sz="2400" dirty="0">
                <a:latin typeface="Symbol" panose="05050102010706020507" pitchFamily="18" charset="2"/>
              </a:rPr>
              <a:t>r</a:t>
            </a:r>
            <a:r>
              <a:rPr lang="en-US" altLang="ru-RU" sz="2400" dirty="0"/>
              <a:t>(r)</a:t>
            </a:r>
            <a:r>
              <a:rPr lang="ru-RU" altLang="ru-RU" sz="2400" dirty="0">
                <a:solidFill>
                  <a:srgbClr val="3333FF"/>
                </a:solidFill>
              </a:rPr>
              <a:t>. Амплитуда волны рассеянная элементом объема </a:t>
            </a:r>
            <a:r>
              <a:rPr lang="en-US" altLang="ru-RU" sz="2400" dirty="0"/>
              <a:t>dv</a:t>
            </a:r>
            <a:r>
              <a:rPr lang="en-US" altLang="ru-RU" sz="2400" dirty="0">
                <a:solidFill>
                  <a:srgbClr val="3333FF"/>
                </a:solidFill>
              </a:rPr>
              <a:t> </a:t>
            </a:r>
            <a:r>
              <a:rPr lang="ru-RU" altLang="ru-RU" sz="2400" dirty="0">
                <a:solidFill>
                  <a:srgbClr val="3333FF"/>
                </a:solidFill>
              </a:rPr>
              <a:t> можно записана в виде. </a:t>
            </a:r>
            <a:r>
              <a:rPr lang="en-US" altLang="ru-RU" sz="2400" dirty="0">
                <a:solidFill>
                  <a:srgbClr val="3333FF"/>
                </a:solidFill>
              </a:rPr>
              <a:t>(</a:t>
            </a:r>
            <a:r>
              <a:rPr lang="ru-RU" altLang="ru-RU" sz="2400" dirty="0">
                <a:solidFill>
                  <a:srgbClr val="3333FF"/>
                </a:solidFill>
              </a:rPr>
              <a:t>Для упрощения записи опустим </a:t>
            </a:r>
            <a:r>
              <a:rPr lang="en-US" altLang="ru-RU" sz="2400" dirty="0"/>
              <a:t>R</a:t>
            </a:r>
            <a:r>
              <a:rPr lang="en-US" altLang="ru-RU" sz="2400" dirty="0">
                <a:solidFill>
                  <a:srgbClr val="3333FF"/>
                </a:solidFill>
              </a:rPr>
              <a:t>)</a:t>
            </a:r>
            <a:endParaRPr lang="ru-RU" altLang="ru-RU" sz="2400" dirty="0">
              <a:solidFill>
                <a:srgbClr val="3333FF"/>
              </a:solidFill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90D123CF-29FD-46DD-8D1E-FA2EF047A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8458"/>
            <a:ext cx="4121583" cy="401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827524"/>
              </p:ext>
            </p:extLst>
          </p:nvPr>
        </p:nvGraphicFramePr>
        <p:xfrm>
          <a:off x="4716016" y="2808458"/>
          <a:ext cx="3858200" cy="1200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8" name="Equation" r:id="rId4" imgW="1714320" imgH="533160" progId="Equation.DSMT4">
                  <p:embed/>
                </p:oleObj>
              </mc:Choice>
              <mc:Fallback>
                <p:oleObj name="Equation" r:id="rId4" imgW="171432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16016" y="2808458"/>
                        <a:ext cx="3858200" cy="120032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7">
            <a:extLst>
              <a:ext uri="{FF2B5EF4-FFF2-40B4-BE49-F238E27FC236}">
                <a16:creationId xmlns="" xmlns:a16="http://schemas.microsoft.com/office/drawing/2014/main" id="{44B59B49-F6DB-4DFA-AE24-69744C758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960" y="4365104"/>
            <a:ext cx="493204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00FF"/>
                </a:solidFill>
              </a:rPr>
              <a:t>Рассчитаем интенсивность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00FF"/>
                </a:solidFill>
              </a:rPr>
              <a:t>рассеянную элементом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00FF"/>
                </a:solidFill>
              </a:rPr>
              <a:t>объема</a:t>
            </a:r>
            <a:r>
              <a:rPr lang="en-US" altLang="ru-RU" sz="2400" dirty="0">
                <a:solidFill>
                  <a:srgbClr val="0000FF"/>
                </a:solidFill>
              </a:rPr>
              <a:t> </a:t>
            </a:r>
            <a:r>
              <a:rPr lang="en-US" altLang="ru-RU" sz="2400" i="1" dirty="0"/>
              <a:t>dv</a:t>
            </a:r>
            <a:endParaRPr lang="ru-RU" altLang="ru-RU" sz="2400" i="1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766897"/>
              </p:ext>
            </p:extLst>
          </p:nvPr>
        </p:nvGraphicFramePr>
        <p:xfrm>
          <a:off x="4572161" y="5677338"/>
          <a:ext cx="4211637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9" name="Equation" r:id="rId6" imgW="4211640" imgH="1141560" progId="Equation.DSMT4">
                  <p:embed/>
                </p:oleObj>
              </mc:Choice>
              <mc:Fallback>
                <p:oleObj name="Equation" r:id="rId6" imgW="4211640" imgH="1141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161" y="5677338"/>
                        <a:ext cx="4211637" cy="1141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693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D8D60C-6F00-41EB-BA76-3FD76B93C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43" y="332656"/>
            <a:ext cx="9144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3333FF"/>
                </a:solidFill>
              </a:rPr>
              <a:t>Подставим в это соотношение элемент объема в явном виде 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2BD0028A-A594-4F29-83C7-90AADB0FC9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101109"/>
              </p:ext>
            </p:extLst>
          </p:nvPr>
        </p:nvGraphicFramePr>
        <p:xfrm>
          <a:off x="1619672" y="908720"/>
          <a:ext cx="6343650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12" name="Equation" r:id="rId3" imgW="2349360" imgH="533160" progId="Equation.DSMT4">
                  <p:embed/>
                </p:oleObj>
              </mc:Choice>
              <mc:Fallback>
                <p:oleObj name="Equation" r:id="rId3" imgW="2349360" imgH="533160" progId="Equation.DSMT4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908720"/>
                        <a:ext cx="6343650" cy="1438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1">
            <a:extLst>
              <a:ext uri="{FF2B5EF4-FFF2-40B4-BE49-F238E27FC236}">
                <a16:creationId xmlns="" xmlns:a16="http://schemas.microsoft.com/office/drawing/2014/main" id="{F56022D3-9F25-4ABB-993C-3418FE7A4B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938217"/>
              </p:ext>
            </p:extLst>
          </p:nvPr>
        </p:nvGraphicFramePr>
        <p:xfrm>
          <a:off x="1331640" y="3933056"/>
          <a:ext cx="6680200" cy="210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13" name="Equation" r:id="rId5" imgW="2501640" imgH="787320" progId="Equation.DSMT4">
                  <p:embed/>
                </p:oleObj>
              </mc:Choice>
              <mc:Fallback>
                <p:oleObj name="Equation" r:id="rId5" imgW="250164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933056"/>
                        <a:ext cx="6680200" cy="21034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2">
            <a:extLst>
              <a:ext uri="{FF2B5EF4-FFF2-40B4-BE49-F238E27FC236}">
                <a16:creationId xmlns="" xmlns:a16="http://schemas.microsoft.com/office/drawing/2014/main" id="{C1470967-6722-4606-AD9A-EE19C5775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43" y="2518965"/>
            <a:ext cx="91440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FF"/>
                </a:solidFill>
              </a:rPr>
              <a:t>Что бы найти суммарную амплитуду рассеянная всеми электронами атома необходимо проинтегрировать эту амплитуду по всему объему</a:t>
            </a:r>
            <a:endParaRPr lang="ru-RU" alt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>
            <a:extLst>
              <a:ext uri="{FF2B5EF4-FFF2-40B4-BE49-F238E27FC236}">
                <a16:creationId xmlns="" xmlns:a16="http://schemas.microsoft.com/office/drawing/2014/main" id="{1C594AD5-D9DC-49A7-9271-994D67C1E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/>
              <a:t>Интеграл типа                      мы уже использовали при выводе уравнения Дебая</a:t>
            </a:r>
            <a:endParaRPr lang="ru-RU" altLang="ru-RU" sz="1800" dirty="0"/>
          </a:p>
        </p:txBody>
      </p:sp>
      <p:graphicFrame>
        <p:nvGraphicFramePr>
          <p:cNvPr id="6" name="Object 9">
            <a:extLst>
              <a:ext uri="{FF2B5EF4-FFF2-40B4-BE49-F238E27FC236}">
                <a16:creationId xmlns="" xmlns:a16="http://schemas.microsoft.com/office/drawing/2014/main" id="{313E1A5E-2B77-45F2-9543-F416AE22BF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857143"/>
              </p:ext>
            </p:extLst>
          </p:nvPr>
        </p:nvGraphicFramePr>
        <p:xfrm>
          <a:off x="4211960" y="903"/>
          <a:ext cx="2051920" cy="551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92" name="Equation" r:id="rId4" imgW="1040948" imgH="279279" progId="Equation.DSMT4">
                  <p:embed/>
                </p:oleObj>
              </mc:Choice>
              <mc:Fallback>
                <p:oleObj name="Equation" r:id="rId4" imgW="1040948" imgH="27927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903"/>
                        <a:ext cx="2051920" cy="551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>
            <a:extLst>
              <a:ext uri="{FF2B5EF4-FFF2-40B4-BE49-F238E27FC236}">
                <a16:creationId xmlns="" xmlns:a16="http://schemas.microsoft.com/office/drawing/2014/main" id="{7EB28FB9-188B-40C4-9A15-E03096BA2B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949670"/>
              </p:ext>
            </p:extLst>
          </p:nvPr>
        </p:nvGraphicFramePr>
        <p:xfrm>
          <a:off x="2635967" y="1136363"/>
          <a:ext cx="3872066" cy="961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93" name="Equation" r:id="rId6" imgW="1689100" imgH="419100" progId="Equation.DSMT4">
                  <p:embed/>
                </p:oleObj>
              </mc:Choice>
              <mc:Fallback>
                <p:oleObj name="Equation" r:id="rId6" imgW="1689100" imgH="4191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967" y="1136363"/>
                        <a:ext cx="3872066" cy="96120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="" xmlns:a16="http://schemas.microsoft.com/office/drawing/2014/main" id="{A1D38D8C-F845-481D-9EC0-E88D224C9B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594755"/>
              </p:ext>
            </p:extLst>
          </p:nvPr>
        </p:nvGraphicFramePr>
        <p:xfrm>
          <a:off x="2501106" y="2710070"/>
          <a:ext cx="4141787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94" name="Equation" r:id="rId8" imgW="1676160" imgH="787320" progId="Equation.DSMT4">
                  <p:embed/>
                </p:oleObj>
              </mc:Choice>
              <mc:Fallback>
                <p:oleObj name="Equation" r:id="rId8" imgW="167616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106" y="2710070"/>
                        <a:ext cx="4141787" cy="19446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3B4CE76-0396-48E1-BC41-E710F50A9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68173"/>
            <a:ext cx="91440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FF"/>
                </a:solidFill>
              </a:rPr>
              <a:t>Вспоминая определение </a:t>
            </a:r>
            <a:r>
              <a:rPr lang="ru-RU" altLang="ru-RU" sz="2400" dirty="0">
                <a:solidFill>
                  <a:srgbClr val="CC0000"/>
                </a:solidFill>
              </a:rPr>
              <a:t>атомного фактора рассеяния</a:t>
            </a:r>
            <a:endParaRPr lang="ru-RU" altLang="ru-RU" sz="2400" dirty="0">
              <a:solidFill>
                <a:srgbClr val="3333FF"/>
              </a:solidFill>
            </a:endParaRPr>
          </a:p>
        </p:txBody>
      </p:sp>
      <p:graphicFrame>
        <p:nvGraphicFramePr>
          <p:cNvPr id="10" name="Object 3">
            <a:extLst>
              <a:ext uri="{FF2B5EF4-FFF2-40B4-BE49-F238E27FC236}">
                <a16:creationId xmlns="" xmlns:a16="http://schemas.microsoft.com/office/drawing/2014/main" id="{7F3A97A9-B267-49F0-8740-F0544E8F81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191104"/>
              </p:ext>
            </p:extLst>
          </p:nvPr>
        </p:nvGraphicFramePr>
        <p:xfrm>
          <a:off x="1225550" y="5618163"/>
          <a:ext cx="6967538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95" name="Equation" r:id="rId10" imgW="2641320" imgH="469800" progId="Equation.DSMT4">
                  <p:embed/>
                </p:oleObj>
              </mc:Choice>
              <mc:Fallback>
                <p:oleObj name="Equation" r:id="rId10" imgW="26413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5618163"/>
                        <a:ext cx="6967538" cy="12398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22FAB7E-2E75-4946-8224-B5B8D0EBB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9" y="4720962"/>
            <a:ext cx="9144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FF"/>
                </a:solidFill>
              </a:rPr>
              <a:t>можно переписать написанное выше выражение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</a:rPr>
              <a:t>атомного фактора </a:t>
            </a:r>
            <a:r>
              <a:rPr lang="ru-RU" altLang="ru-RU" sz="2400" dirty="0">
                <a:solidFill>
                  <a:srgbClr val="3333FF"/>
                </a:solidFill>
              </a:rPr>
              <a:t>в виде</a:t>
            </a:r>
            <a:endParaRPr lang="ru-RU" alt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7F3A97A9-B267-49F0-8740-F0544E8F81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684713"/>
              </p:ext>
            </p:extLst>
          </p:nvPr>
        </p:nvGraphicFramePr>
        <p:xfrm>
          <a:off x="-4762" y="1270769"/>
          <a:ext cx="9144000" cy="162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19" name="Equation" r:id="rId3" imgW="2692080" imgH="469800" progId="Equation.DSMT4">
                  <p:embed/>
                </p:oleObj>
              </mc:Choice>
              <mc:Fallback>
                <p:oleObj name="Equation" r:id="rId3" imgW="269208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762" y="1270769"/>
                        <a:ext cx="9144000" cy="16271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>
            <a:extLst>
              <a:ext uri="{FF2B5EF4-FFF2-40B4-BE49-F238E27FC236}">
                <a16:creationId xmlns="" xmlns:a16="http://schemas.microsoft.com/office/drawing/2014/main" id="{3A388526-2104-43EA-8895-76E9D2450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" y="3200400"/>
            <a:ext cx="913923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FF"/>
                </a:solidFill>
              </a:rPr>
              <a:t>Интегрирование по </a:t>
            </a:r>
            <a:r>
              <a:rPr lang="en-US" altLang="ru-RU" sz="2400" dirty="0">
                <a:solidFill>
                  <a:srgbClr val="3333FF"/>
                </a:solidFill>
                <a:latin typeface="Symbol" panose="05050102010706020507" pitchFamily="18" charset="2"/>
              </a:rPr>
              <a:t>a, j</a:t>
            </a:r>
            <a:r>
              <a:rPr lang="en-US" altLang="ru-RU" sz="2400" dirty="0">
                <a:solidFill>
                  <a:srgbClr val="3333FF"/>
                </a:solidFill>
              </a:rPr>
              <a:t> </a:t>
            </a:r>
            <a:r>
              <a:rPr lang="ru-RU" altLang="ru-RU" sz="2400" dirty="0">
                <a:solidFill>
                  <a:srgbClr val="3333FF"/>
                </a:solidFill>
              </a:rPr>
              <a:t>приводит к выражению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D5D0B123-C481-43BA-B842-6563A9FC7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87" y="4367559"/>
            <a:ext cx="8148761" cy="1584325"/>
          </a:xfrm>
          <a:prstGeom prst="rect">
            <a:avLst/>
          </a:prstGeom>
          <a:solidFill>
            <a:schemeClr val="accent1"/>
          </a:solidFill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8" name="Object 5">
            <a:extLst>
              <a:ext uri="{FF2B5EF4-FFF2-40B4-BE49-F238E27FC236}">
                <a16:creationId xmlns="" xmlns:a16="http://schemas.microsoft.com/office/drawing/2014/main" id="{C8EFAAC3-4B18-4161-AAA9-604E6A2BCE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68174"/>
              </p:ext>
            </p:extLst>
          </p:nvPr>
        </p:nvGraphicFramePr>
        <p:xfrm>
          <a:off x="569863" y="4438650"/>
          <a:ext cx="7950720" cy="143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20" name="Equation" r:id="rId5" imgW="2984400" imgH="533160" progId="Equation.DSMT4">
                  <p:embed/>
                </p:oleObj>
              </mc:Choice>
              <mc:Fallback>
                <p:oleObj name="Equation" r:id="rId5" imgW="2984400" imgH="533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863" y="4438650"/>
                        <a:ext cx="7950720" cy="14366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2DFC180-4035-414D-BFFD-53C2CB9864B2}"/>
              </a:ext>
            </a:extLst>
          </p:cNvPr>
          <p:cNvSpPr txBox="1"/>
          <p:nvPr/>
        </p:nvSpPr>
        <p:spPr>
          <a:xfrm>
            <a:off x="-29158" y="151665"/>
            <a:ext cx="914876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Написанное выражение следует упростить проинтегрировав его по  </a:t>
            </a:r>
            <a:r>
              <a:rPr lang="el-GR" sz="2400" dirty="0"/>
              <a:t>α</a:t>
            </a:r>
            <a:r>
              <a:rPr lang="ru-RU" sz="2400" dirty="0"/>
              <a:t>  и </a:t>
            </a:r>
            <a:r>
              <a:rPr lang="el-GR" sz="2400" dirty="0">
                <a:cs typeface="Kokila" panose="020B0604020202020204" pitchFamily="34" charset="0"/>
              </a:rPr>
              <a:t>φ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0" name="Rectangle 10">
            <a:extLst>
              <a:ext uri="{FF2B5EF4-FFF2-40B4-BE49-F238E27FC236}">
                <a16:creationId xmlns="" xmlns:a16="http://schemas.microsoft.com/office/drawing/2014/main" id="{F474FFCE-5BB2-45E5-8780-BB0B27E9E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6" y="1282998"/>
            <a:ext cx="8245227" cy="1584325"/>
          </a:xfrm>
          <a:prstGeom prst="rect">
            <a:avLst/>
          </a:prstGeom>
          <a:solidFill>
            <a:schemeClr val="accent1"/>
          </a:solidFill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46085" name="Object 5">
            <a:extLst>
              <a:ext uri="{FF2B5EF4-FFF2-40B4-BE49-F238E27FC236}">
                <a16:creationId xmlns="" xmlns:a16="http://schemas.microsoft.com/office/drawing/2014/main" id="{E5DDC5E7-FE77-4ABF-B6BC-51910FF5FC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835771"/>
              </p:ext>
            </p:extLst>
          </p:nvPr>
        </p:nvGraphicFramePr>
        <p:xfrm>
          <a:off x="596900" y="1354138"/>
          <a:ext cx="8043863" cy="143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7" name="Equation" r:id="rId4" imgW="2984400" imgH="533160" progId="Equation.DSMT4">
                  <p:embed/>
                </p:oleObj>
              </mc:Choice>
              <mc:Fallback>
                <p:oleObj name="Equation" r:id="rId4" imgW="2984400" imgH="533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354138"/>
                        <a:ext cx="8043863" cy="1436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63E5FA6-FA7B-412A-BC46-F9D4AE8F7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99123"/>
            <a:ext cx="9144000" cy="20621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</a:rPr>
              <a:t>Это и есть функция </a:t>
            </a:r>
            <a:r>
              <a:rPr lang="ru-RU" altLang="ru-RU" dirty="0"/>
              <a:t>атомного фактора рассеяния</a:t>
            </a:r>
            <a:r>
              <a:rPr lang="ru-RU" altLang="ru-RU" dirty="0">
                <a:solidFill>
                  <a:srgbClr val="3333FF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</a:rPr>
              <a:t>Она зависит от распределения электронной плотности </a:t>
            </a:r>
            <a:r>
              <a:rPr lang="el-GR" altLang="ru-RU" i="1" dirty="0">
                <a:solidFill>
                  <a:srgbClr val="FF0000"/>
                </a:solidFill>
              </a:rPr>
              <a:t>ρ</a:t>
            </a:r>
            <a:r>
              <a:rPr lang="en-US" altLang="ru-RU" i="1" baseline="-25000" dirty="0">
                <a:solidFill>
                  <a:srgbClr val="FF0000"/>
                </a:solidFill>
              </a:rPr>
              <a:t>z</a:t>
            </a:r>
            <a:r>
              <a:rPr lang="ru-RU" altLang="ru-RU" i="1" dirty="0">
                <a:solidFill>
                  <a:srgbClr val="FF0000"/>
                </a:solidFill>
              </a:rPr>
              <a:t>(</a:t>
            </a:r>
            <a:r>
              <a:rPr lang="en-US" altLang="ru-RU" i="1" dirty="0">
                <a:solidFill>
                  <a:srgbClr val="FF0000"/>
                </a:solidFill>
              </a:rPr>
              <a:t>r)</a:t>
            </a:r>
            <a:r>
              <a:rPr lang="en-US" altLang="ru-RU" dirty="0">
                <a:solidFill>
                  <a:srgbClr val="3333FF"/>
                </a:solidFill>
              </a:rPr>
              <a:t> </a:t>
            </a:r>
            <a:r>
              <a:rPr lang="ru-RU" altLang="ru-RU" dirty="0">
                <a:solidFill>
                  <a:srgbClr val="3333FF"/>
                </a:solidFill>
              </a:rPr>
              <a:t>внутри атома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0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EDC0939-9BF4-470D-AEBD-C49A6701F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2856"/>
            <a:ext cx="2890639" cy="26646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9D3E6A1-39F8-407A-A334-D7E9DB0B6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123" y="2132856"/>
            <a:ext cx="5536877" cy="2664622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="" xmlns:a16="http://schemas.microsoft.com/office/drawing/2014/main" id="{5D82888D-AAB9-4A45-A0AB-6EE4C5AE9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72"/>
            <a:ext cx="9144000" cy="1754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3333FF"/>
                </a:solidFill>
                <a:cs typeface="Arial" panose="020B0604020202020204" pitchFamily="34" charset="0"/>
              </a:rPr>
              <a:t>Решетки бывают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3333FF"/>
                </a:solidFill>
                <a:cs typeface="Arial" panose="020B0604020202020204" pitchFamily="34" charset="0"/>
              </a:rPr>
              <a:t>простые (примитивные)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3333FF"/>
                </a:solidFill>
                <a:cs typeface="Arial" panose="020B0604020202020204" pitchFamily="34" charset="0"/>
              </a:rPr>
              <a:t>и сложные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C303D7F-E6FE-4499-9081-E7EADB799BA8}"/>
              </a:ext>
            </a:extLst>
          </p:cNvPr>
          <p:cNvSpPr txBox="1"/>
          <p:nvPr/>
        </p:nvSpPr>
        <p:spPr>
          <a:xfrm>
            <a:off x="3856" y="5085184"/>
            <a:ext cx="28906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Простая решетка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EEB6FED-530E-4669-96D5-2DFE4A645E1C}"/>
              </a:ext>
            </a:extLst>
          </p:cNvPr>
          <p:cNvSpPr/>
          <p:nvPr/>
        </p:nvSpPr>
        <p:spPr>
          <a:xfrm>
            <a:off x="3603267" y="5085184"/>
            <a:ext cx="553687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Сложные решетки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10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>
            <a:extLst>
              <a:ext uri="{FF2B5EF4-FFF2-40B4-BE49-F238E27FC236}">
                <a16:creationId xmlns="" xmlns:a16="http://schemas.microsoft.com/office/drawing/2014/main" id="{C38239F0-F4F6-4C3A-98A6-BCB9FA1B8E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452914"/>
              </p:ext>
            </p:extLst>
          </p:nvPr>
        </p:nvGraphicFramePr>
        <p:xfrm>
          <a:off x="899592" y="2782431"/>
          <a:ext cx="426402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31" name="Equation" r:id="rId3" imgW="876240" imgH="228600" progId="Equation.DSMT4">
                  <p:embed/>
                </p:oleObj>
              </mc:Choice>
              <mc:Fallback>
                <p:oleObj name="Equation" r:id="rId3" imgW="87624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782431"/>
                        <a:ext cx="4264025" cy="1111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>
            <a:extLst>
              <a:ext uri="{FF2B5EF4-FFF2-40B4-BE49-F238E27FC236}">
                <a16:creationId xmlns="" xmlns:a16="http://schemas.microsoft.com/office/drawing/2014/main" id="{53CAC152-1BED-4A4B-825D-7267B4913E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442332"/>
              </p:ext>
            </p:extLst>
          </p:nvPr>
        </p:nvGraphicFramePr>
        <p:xfrm>
          <a:off x="5957888" y="2782888"/>
          <a:ext cx="20288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32" name="Equation" r:id="rId5" imgW="736560" imgH="393480" progId="Equation.DSMT4">
                  <p:embed/>
                </p:oleObj>
              </mc:Choice>
              <mc:Fallback>
                <p:oleObj name="Equation" r:id="rId5" imgW="73656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888" y="2782888"/>
                        <a:ext cx="2028825" cy="1079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>
            <a:extLst>
              <a:ext uri="{FF2B5EF4-FFF2-40B4-BE49-F238E27FC236}">
                <a16:creationId xmlns="" xmlns:a16="http://schemas.microsoft.com/office/drawing/2014/main" id="{BAA90940-1298-45D2-9411-2D88E3B07B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694941"/>
              </p:ext>
            </p:extLst>
          </p:nvPr>
        </p:nvGraphicFramePr>
        <p:xfrm>
          <a:off x="1997075" y="5781675"/>
          <a:ext cx="4754563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33" name="Equation" r:id="rId7" imgW="1117440" imgH="253800" progId="Equation.DSMT4">
                  <p:embed/>
                </p:oleObj>
              </mc:Choice>
              <mc:Fallback>
                <p:oleObj name="Equation" r:id="rId7" imgW="1117440" imgH="253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075" y="5781675"/>
                        <a:ext cx="4754563" cy="1081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>
            <a:extLst>
              <a:ext uri="{FF2B5EF4-FFF2-40B4-BE49-F238E27FC236}">
                <a16:creationId xmlns="" xmlns:a16="http://schemas.microsoft.com/office/drawing/2014/main" id="{3AE1437B-FEB9-44EB-8BE2-E71D41FDA1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508305"/>
              </p:ext>
            </p:extLst>
          </p:nvPr>
        </p:nvGraphicFramePr>
        <p:xfrm>
          <a:off x="1951038" y="4149725"/>
          <a:ext cx="4721225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34" name="Equation" r:id="rId9" imgW="2057400" imgH="469800" progId="Equation.DSMT4">
                  <p:embed/>
                </p:oleObj>
              </mc:Choice>
              <mc:Fallback>
                <p:oleObj name="Equation" r:id="rId9" imgW="2057400" imgH="469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038" y="4149725"/>
                        <a:ext cx="4721225" cy="1223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4DB7F4F-15EB-46F9-9215-B5E5BB122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" y="0"/>
            <a:ext cx="9144000" cy="25545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</a:rPr>
              <a:t>Исследуем поведение функции </a:t>
            </a:r>
            <a:r>
              <a:rPr lang="en-US" altLang="ru-RU" i="1" dirty="0" err="1">
                <a:solidFill>
                  <a:srgbClr val="3333FF"/>
                </a:solidFill>
              </a:rPr>
              <a:t>f</a:t>
            </a:r>
            <a:r>
              <a:rPr lang="en-US" altLang="ru-RU" i="1" baseline="-25000" dirty="0" err="1">
                <a:solidFill>
                  <a:srgbClr val="3333FF"/>
                </a:solidFill>
              </a:rPr>
              <a:t>z</a:t>
            </a:r>
            <a:r>
              <a:rPr lang="en-US" altLang="ru-RU" dirty="0">
                <a:solidFill>
                  <a:srgbClr val="3333FF"/>
                </a:solidFill>
              </a:rPr>
              <a:t>(</a:t>
            </a:r>
            <a:r>
              <a:rPr lang="en-US" altLang="ru-RU" b="1" dirty="0">
                <a:solidFill>
                  <a:srgbClr val="3333FF"/>
                </a:solidFill>
              </a:rPr>
              <a:t>S</a:t>
            </a:r>
            <a:r>
              <a:rPr lang="en-US" altLang="ru-RU" dirty="0">
                <a:solidFill>
                  <a:srgbClr val="3333FF"/>
                </a:solidFill>
              </a:rPr>
              <a:t>)</a:t>
            </a:r>
            <a:r>
              <a:rPr lang="ru-RU" altLang="ru-RU" dirty="0">
                <a:solidFill>
                  <a:srgbClr val="3333FF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</a:rPr>
              <a:t>Если аргумент функции стремится к нулю, дробь стоящая под интегралом стремится к единице и следовательно</a:t>
            </a:r>
            <a:r>
              <a:rPr lang="en-US" altLang="ru-RU" dirty="0">
                <a:solidFill>
                  <a:srgbClr val="3333FF"/>
                </a:solidFill>
              </a:rPr>
              <a:t> </a:t>
            </a:r>
            <a:r>
              <a:rPr lang="en-US" altLang="ru-RU" i="1" dirty="0" err="1">
                <a:solidFill>
                  <a:srgbClr val="3333FF"/>
                </a:solidFill>
              </a:rPr>
              <a:t>f</a:t>
            </a:r>
            <a:r>
              <a:rPr lang="en-US" altLang="ru-RU" i="1" baseline="-25000" dirty="0" err="1">
                <a:solidFill>
                  <a:srgbClr val="3333FF"/>
                </a:solidFill>
              </a:rPr>
              <a:t>z</a:t>
            </a:r>
            <a:r>
              <a:rPr lang="en-US" altLang="ru-RU" dirty="0">
                <a:solidFill>
                  <a:srgbClr val="3333FF"/>
                </a:solidFill>
              </a:rPr>
              <a:t>(</a:t>
            </a:r>
            <a:r>
              <a:rPr lang="en-US" altLang="ru-RU" b="1" dirty="0">
                <a:solidFill>
                  <a:srgbClr val="3333FF"/>
                </a:solidFill>
              </a:rPr>
              <a:t>S</a:t>
            </a:r>
            <a:r>
              <a:rPr lang="en-US" altLang="ru-RU" dirty="0">
                <a:solidFill>
                  <a:srgbClr val="3333FF"/>
                </a:solidFill>
              </a:rPr>
              <a:t>)</a:t>
            </a:r>
            <a:r>
              <a:rPr lang="ru-RU" altLang="ru-RU" dirty="0">
                <a:solidFill>
                  <a:srgbClr val="3333FF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</a:rPr>
              <a:t>приближается к величине </a:t>
            </a:r>
            <a:r>
              <a:rPr lang="en-US" altLang="ru-RU" dirty="0">
                <a:solidFill>
                  <a:srgbClr val="3333FF"/>
                </a:solidFill>
              </a:rPr>
              <a:t>Z</a:t>
            </a:r>
            <a:endParaRPr lang="ru-RU" altLang="ru-RU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>
            <a:extLst>
              <a:ext uri="{FF2B5EF4-FFF2-40B4-BE49-F238E27FC236}">
                <a16:creationId xmlns="" xmlns:a16="http://schemas.microsoft.com/office/drawing/2014/main" id="{7B1B3FB2-99A8-4766-9943-049D16B6CB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631004"/>
              </p:ext>
            </p:extLst>
          </p:nvPr>
        </p:nvGraphicFramePr>
        <p:xfrm>
          <a:off x="900113" y="2405807"/>
          <a:ext cx="3529012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4" name="Equation" r:id="rId3" imgW="1167893" imgH="393529" progId="Equation.DSMT4">
                  <p:embed/>
                </p:oleObj>
              </mc:Choice>
              <mc:Fallback>
                <p:oleObj name="Equation" r:id="rId3" imgW="1167893" imgH="39352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405807"/>
                        <a:ext cx="3529012" cy="1190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">
            <a:extLst>
              <a:ext uri="{FF2B5EF4-FFF2-40B4-BE49-F238E27FC236}">
                <a16:creationId xmlns="" xmlns:a16="http://schemas.microsoft.com/office/drawing/2014/main" id="{083894EE-9DE8-4811-BDC9-32725B3277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147766"/>
              </p:ext>
            </p:extLst>
          </p:nvPr>
        </p:nvGraphicFramePr>
        <p:xfrm>
          <a:off x="2855913" y="3844925"/>
          <a:ext cx="377666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5" name="Equation" r:id="rId5" imgW="1091880" imgH="253800" progId="Equation.DSMT4">
                  <p:embed/>
                </p:oleObj>
              </mc:Choice>
              <mc:Fallback>
                <p:oleObj name="Equation" r:id="rId5" imgW="109188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3844925"/>
                        <a:ext cx="3776662" cy="879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9416CCB-C384-46D3-9C83-33CE2B97E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1292969"/>
            <a:ext cx="9142412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Если аргумент </a:t>
            </a:r>
            <a:r>
              <a:rPr lang="en-US" altLang="ru-RU" sz="2800" b="1" dirty="0">
                <a:solidFill>
                  <a:srgbClr val="3333FF"/>
                </a:solidFill>
              </a:rPr>
              <a:t>S </a:t>
            </a:r>
            <a:r>
              <a:rPr lang="ru-RU" altLang="ru-RU" sz="2800" b="1" dirty="0">
                <a:solidFill>
                  <a:srgbClr val="3333FF"/>
                </a:solidFill>
              </a:rPr>
              <a:t>растет функция </a:t>
            </a:r>
            <a:r>
              <a:rPr lang="en-US" altLang="ru-RU" sz="2800" i="1" dirty="0" err="1">
                <a:solidFill>
                  <a:srgbClr val="3333FF"/>
                </a:solidFill>
              </a:rPr>
              <a:t>f</a:t>
            </a:r>
            <a:r>
              <a:rPr lang="en-US" altLang="ru-RU" sz="2800" baseline="-25000" dirty="0" err="1">
                <a:solidFill>
                  <a:srgbClr val="3333FF"/>
                </a:solidFill>
              </a:rPr>
              <a:t>z</a:t>
            </a:r>
            <a:r>
              <a:rPr lang="en-US" altLang="ru-RU" sz="2800" dirty="0">
                <a:solidFill>
                  <a:srgbClr val="3333FF"/>
                </a:solidFill>
              </a:rPr>
              <a:t>(S)</a:t>
            </a:r>
            <a:r>
              <a:rPr lang="en-US" altLang="ru-RU" sz="2800" b="1" dirty="0">
                <a:solidFill>
                  <a:srgbClr val="3333FF"/>
                </a:solidFill>
              </a:rPr>
              <a:t> </a:t>
            </a:r>
            <a:r>
              <a:rPr lang="ru-RU" altLang="ru-RU" sz="2800" b="1" dirty="0">
                <a:solidFill>
                  <a:srgbClr val="3333FF"/>
                </a:solidFill>
              </a:rPr>
              <a:t>убывает и стремится к нулю</a:t>
            </a:r>
          </a:p>
        </p:txBody>
      </p:sp>
      <p:graphicFrame>
        <p:nvGraphicFramePr>
          <p:cNvPr id="9" name="Object 14">
            <a:extLst>
              <a:ext uri="{FF2B5EF4-FFF2-40B4-BE49-F238E27FC236}">
                <a16:creationId xmlns="" xmlns:a16="http://schemas.microsoft.com/office/drawing/2014/main" id="{B55201F9-D61C-4BA8-9B36-F62256576E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908140"/>
              </p:ext>
            </p:extLst>
          </p:nvPr>
        </p:nvGraphicFramePr>
        <p:xfrm>
          <a:off x="5407025" y="2332038"/>
          <a:ext cx="2262188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6" name="Equation" r:id="rId7" imgW="761760" imgH="393480" progId="Equation.DSMT4">
                  <p:embed/>
                </p:oleObj>
              </mc:Choice>
              <mc:Fallback>
                <p:oleObj name="Equation" r:id="rId7" imgW="76176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5" y="2332038"/>
                        <a:ext cx="2262188" cy="1166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Education\Suv-NewBook\Рисунки\Атомный фактор\Атомные факторы рассеяния 1.tif">
            <a:extLst>
              <a:ext uri="{FF2B5EF4-FFF2-40B4-BE49-F238E27FC236}">
                <a16:creationId xmlns="" xmlns:a16="http://schemas.microsoft.com/office/drawing/2014/main" id="{6BBCE3B4-3D55-4393-8F82-6381EF766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47260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="" xmlns:a16="http://schemas.microsoft.com/office/drawing/2014/main" id="{6C2CA7FF-51EC-4BE6-9AB0-17B4DADC6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482" y="0"/>
            <a:ext cx="91440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/>
              <a:t>Вид зависимости </a:t>
            </a:r>
            <a:endParaRPr lang="en-US" altLang="ru-RU" sz="3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/>
              <a:t>атомной функции рассеяния от</a:t>
            </a:r>
            <a:r>
              <a:rPr lang="en-US" altLang="ru-RU" sz="3600" dirty="0"/>
              <a:t>  sin</a:t>
            </a:r>
            <a:r>
              <a:rPr lang="el-GR" altLang="ru-RU" sz="3600" dirty="0"/>
              <a:t>θ</a:t>
            </a:r>
            <a:r>
              <a:rPr lang="en-US" altLang="ru-RU" sz="3600" dirty="0"/>
              <a:t>/</a:t>
            </a:r>
            <a:r>
              <a:rPr lang="el-GR" altLang="ru-RU" sz="3600" dirty="0"/>
              <a:t>λ</a:t>
            </a:r>
            <a:endParaRPr lang="ru-RU" altLang="ru-RU" sz="3600" dirty="0"/>
          </a:p>
        </p:txBody>
      </p:sp>
    </p:spTree>
    <p:extLst>
      <p:ext uri="{BB962C8B-B14F-4D97-AF65-F5344CB8AC3E}">
        <p14:creationId xmlns:p14="http://schemas.microsoft.com/office/powerpoint/2010/main" val="363299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C818686-3CA6-4E50-A69C-8113B58ED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1386"/>
            <a:ext cx="9144000" cy="2862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3333FF"/>
                </a:solidFill>
              </a:rPr>
              <a:t>Оценки, сделанные выше, выполнены при условии, что </a:t>
            </a:r>
            <a:r>
              <a:rPr lang="ru-RU" altLang="ru-RU" sz="3600" dirty="0">
                <a:solidFill>
                  <a:srgbClr val="FF0000"/>
                </a:solidFill>
              </a:rPr>
              <a:t>электроны в атоме практически свободны </a:t>
            </a:r>
            <a:r>
              <a:rPr lang="ru-RU" altLang="ru-RU" sz="3600" dirty="0">
                <a:solidFill>
                  <a:srgbClr val="3333FF"/>
                </a:solidFill>
              </a:rPr>
              <a:t>и уравнение движения каждого электрона можно записать в виде  </a:t>
            </a:r>
            <a:endParaRPr lang="ru-RU" altLang="ru-RU" sz="3600" dirty="0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7CD02347-FFB7-4045-ADEF-D2872321E1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934070"/>
              </p:ext>
            </p:extLst>
          </p:nvPr>
        </p:nvGraphicFramePr>
        <p:xfrm>
          <a:off x="2735263" y="3857625"/>
          <a:ext cx="4106862" cy="237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0" name="Equation" r:id="rId3" imgW="736560" imgH="419040" progId="Equation.DSMT4">
                  <p:embed/>
                </p:oleObj>
              </mc:Choice>
              <mc:Fallback>
                <p:oleObj name="Equation" r:id="rId3" imgW="736560" imgH="419040" progId="Equation.DSMT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263" y="3857625"/>
                        <a:ext cx="4106862" cy="23796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310B240-966F-416D-B50F-B2B933243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8861"/>
            <a:ext cx="9161462" cy="452431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3333FF"/>
                </a:solidFill>
              </a:rPr>
              <a:t>Реальная ситуация сложнее - электроны в атомах движутся по своим орбитам и следовательно имеют собственные частоты колебаний, поэтому необходимо рассматривать задачу движения связанного электрона под действием внешней периодической возмущающей силы т.е.                                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048F2C15-9466-4B97-94E4-A39B06D601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203718"/>
              </p:ext>
            </p:extLst>
          </p:nvPr>
        </p:nvGraphicFramePr>
        <p:xfrm>
          <a:off x="2411760" y="5085184"/>
          <a:ext cx="3960440" cy="1375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50" name="Equation" r:id="rId3" imgW="1193760" imgH="419040" progId="Equation.DSMT4">
                  <p:embed/>
                </p:oleObj>
              </mc:Choice>
              <mc:Fallback>
                <p:oleObj name="Equation" r:id="rId3" imgW="1193760" imgH="419040" progId="Equation.DSMT4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5085184"/>
                        <a:ext cx="3960440" cy="137541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7E3C291-CEEB-4143-A794-303CF069F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20688"/>
            <a:ext cx="9180512" cy="25545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rgbClr val="FF0000"/>
                </a:solidFill>
              </a:rPr>
              <a:t>И это еще не все. </a:t>
            </a:r>
            <a:r>
              <a:rPr lang="ru-RU" altLang="ru-RU" sz="4000" dirty="0">
                <a:solidFill>
                  <a:srgbClr val="3333FF"/>
                </a:solidFill>
              </a:rPr>
              <a:t>Необходимо также учесть затухание при движении электронов. Тогда полное уравнение движения будет иметь вид 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1F842C9C-11F7-4082-8D2D-17616674CB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05366"/>
              </p:ext>
            </p:extLst>
          </p:nvPr>
        </p:nvGraphicFramePr>
        <p:xfrm>
          <a:off x="1746250" y="3753842"/>
          <a:ext cx="5614987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05" name="Equation" r:id="rId3" imgW="1650960" imgH="419040" progId="Equation.DSMT4">
                  <p:embed/>
                </p:oleObj>
              </mc:Choice>
              <mc:Fallback>
                <p:oleObj name="Equation" r:id="rId3" imgW="1650960" imgH="41904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="" xmlns:a16="http://schemas.microsoft.com/office/drawing/2014/main" id="{227B113A-3A7F-4EBC-934B-8D22DE57D6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3753842"/>
                        <a:ext cx="5614987" cy="1403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677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>
            <a:extLst>
              <a:ext uri="{FF2B5EF4-FFF2-40B4-BE49-F238E27FC236}">
                <a16:creationId xmlns="" xmlns:a16="http://schemas.microsoft.com/office/drawing/2014/main" id="{10FB6747-0C9E-4CCC-A06C-E72FFABF1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92196"/>
            <a:ext cx="9144000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FFC000"/>
                </a:solidFill>
              </a:rPr>
              <a:t>Во-вторых - амплитуда сильно зависит от частоты падающей волны, т.е. имеется дисперсия. 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A80368C3-CAFE-463F-B799-77D2FB9D96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960307"/>
              </p:ext>
            </p:extLst>
          </p:nvPr>
        </p:nvGraphicFramePr>
        <p:xfrm>
          <a:off x="1907704" y="5666560"/>
          <a:ext cx="5704750" cy="1074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76" name="Equation" r:id="rId3" imgW="1752480" imgH="330120" progId="Equation.DSMT4">
                  <p:embed/>
                </p:oleObj>
              </mc:Choice>
              <mc:Fallback>
                <p:oleObj name="Equation" r:id="rId3" imgW="17524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04" y="5666560"/>
                        <a:ext cx="5704750" cy="107480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99559A2-9671-4BA3-81F5-E213CC6FFE1C}"/>
              </a:ext>
            </a:extLst>
          </p:cNvPr>
          <p:cNvSpPr txBox="1"/>
          <p:nvPr/>
        </p:nvSpPr>
        <p:spPr>
          <a:xfrm>
            <a:off x="0" y="116632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dirty="0">
                <a:solidFill>
                  <a:srgbClr val="3333FF"/>
                </a:solidFill>
              </a:rPr>
              <a:t>Написанное уравнение указывает на то, что амплитуда рассеянных волн будет более сложной функцией:</a:t>
            </a:r>
            <a:endParaRPr lang="ru-RU" sz="32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EDE98A5-49A2-47FE-BE93-72C45ADE7813}"/>
              </a:ext>
            </a:extLst>
          </p:cNvPr>
          <p:cNvSpPr txBox="1"/>
          <p:nvPr/>
        </p:nvSpPr>
        <p:spPr>
          <a:xfrm>
            <a:off x="0" y="1781684"/>
            <a:ext cx="91440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dirty="0">
                <a:solidFill>
                  <a:srgbClr val="00B050"/>
                </a:solidFill>
              </a:rPr>
              <a:t>Во-первых, амплитуда рассеяния является</a:t>
            </a:r>
            <a:r>
              <a:rPr lang="en-US" altLang="ru-RU" sz="2800" dirty="0">
                <a:solidFill>
                  <a:srgbClr val="00B050"/>
                </a:solidFill>
              </a:rPr>
              <a:t> </a:t>
            </a:r>
            <a:r>
              <a:rPr lang="ru-RU" altLang="ru-RU" sz="2800" dirty="0">
                <a:solidFill>
                  <a:srgbClr val="00B050"/>
                </a:solidFill>
              </a:rPr>
              <a:t>комплексной величиной и, следовательно, появляется дополнительное поглощение вблизи собственных резонансных частот электронов. 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47DA7C-BF4B-47E8-8F94-9E8AE760FC5F}"/>
              </a:ext>
            </a:extLst>
          </p:cNvPr>
          <p:cNvSpPr txBox="1"/>
          <p:nvPr/>
        </p:nvSpPr>
        <p:spPr>
          <a:xfrm>
            <a:off x="797" y="4740933"/>
            <a:ext cx="914320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/>
              <a:t>Корректный учет этих поправок был проведен в работах </a:t>
            </a:r>
            <a:r>
              <a:rPr lang="ru-RU" sz="2400" dirty="0"/>
              <a:t>в работах Л.В. Лоренца и X.А. Лоренца </a:t>
            </a:r>
            <a:r>
              <a:rPr lang="ru-RU" sz="2400" dirty="0">
                <a:solidFill>
                  <a:srgbClr val="0000FF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4499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>
            <a:extLst>
              <a:ext uri="{FF2B5EF4-FFF2-40B4-BE49-F238E27FC236}">
                <a16:creationId xmlns="" xmlns:a16="http://schemas.microsoft.com/office/drawing/2014/main" id="{B4E893B1-EDF4-4623-9272-637B7E068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20081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6563" name="Rectangle 7">
            <a:extLst>
              <a:ext uri="{FF2B5EF4-FFF2-40B4-BE49-F238E27FC236}">
                <a16:creationId xmlns="" xmlns:a16="http://schemas.microsoft.com/office/drawing/2014/main" id="{A650E522-9B19-4463-B9C2-FA5A18761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3556" name="Rectangle 9">
            <a:extLst>
              <a:ext uri="{FF2B5EF4-FFF2-40B4-BE49-F238E27FC236}">
                <a16:creationId xmlns="" xmlns:a16="http://schemas.microsoft.com/office/drawing/2014/main" id="{419F7B78-56BF-4B1B-8F51-C5ED33320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8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3557" name="Rectangle 10">
            <a:extLst>
              <a:ext uri="{FF2B5EF4-FFF2-40B4-BE49-F238E27FC236}">
                <a16:creationId xmlns="" xmlns:a16="http://schemas.microsoft.com/office/drawing/2014/main" id="{F58B2CA7-B035-4030-8380-CD488D907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06775"/>
            <a:ext cx="2555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cs typeface="Times New Roman" panose="02020603050405020304" pitchFamily="18" charset="0"/>
              </a:rPr>
              <a:t>.</a:t>
            </a:r>
            <a:r>
              <a:rPr lang="ru-RU" altLang="ru-RU" sz="800"/>
              <a:t> </a:t>
            </a:r>
            <a:endParaRPr lang="ru-RU" altLang="ru-RU" sz="1800"/>
          </a:p>
        </p:txBody>
      </p:sp>
      <p:sp>
        <p:nvSpPr>
          <p:cNvPr id="23558" name="Rectangle 17">
            <a:extLst>
              <a:ext uri="{FF2B5EF4-FFF2-40B4-BE49-F238E27FC236}">
                <a16:creationId xmlns="" xmlns:a16="http://schemas.microsoft.com/office/drawing/2014/main" id="{B27FD014-A09A-4D01-8677-CDB7DDAC8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6567" name="Rectangle 20">
            <a:extLst>
              <a:ext uri="{FF2B5EF4-FFF2-40B4-BE49-F238E27FC236}">
                <a16:creationId xmlns="" xmlns:a16="http://schemas.microsoft.com/office/drawing/2014/main" id="{F6BACFAE-1ED6-4CB1-AB06-DAFBA832C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3560" name="Rectangle 22">
            <a:extLst>
              <a:ext uri="{FF2B5EF4-FFF2-40B4-BE49-F238E27FC236}">
                <a16:creationId xmlns="" xmlns:a16="http://schemas.microsoft.com/office/drawing/2014/main" id="{D17B883F-B15B-4E23-A4FC-19D19B0AB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48" name="Text Box 4">
            <a:extLst>
              <a:ext uri="{FF2B5EF4-FFF2-40B4-BE49-F238E27FC236}">
                <a16:creationId xmlns="" xmlns:a16="http://schemas.microsoft.com/office/drawing/2014/main" id="{ED97022B-9947-4E2B-AB6F-02B9CFB5C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376"/>
            <a:ext cx="9144000" cy="26776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Если длина волны падающего излучения достаточно далека от края полосы поглощения, атомный фактор попросту равен</a:t>
            </a:r>
            <a:r>
              <a:rPr lang="en-US" altLang="ru-RU" sz="2800" b="1" i="1" dirty="0">
                <a:solidFill>
                  <a:srgbClr val="3333FF"/>
                </a:solidFill>
              </a:rPr>
              <a:t> </a:t>
            </a:r>
            <a:r>
              <a:rPr lang="en-US" altLang="ru-RU" sz="2800" i="1" dirty="0"/>
              <a:t>f</a:t>
            </a:r>
            <a:r>
              <a:rPr lang="en-US" altLang="ru-RU" sz="2800" i="1" baseline="-25000" dirty="0"/>
              <a:t>0</a:t>
            </a:r>
            <a:r>
              <a:rPr lang="ru-RU" altLang="ru-RU" sz="2800" b="1" dirty="0">
                <a:solidFill>
                  <a:srgbClr val="3333FF"/>
                </a:solidFill>
              </a:rPr>
              <a:t> , величине рассеяния, полученной нами выше в предположении свободных электронов в атоме т.е. </a:t>
            </a:r>
            <a:endParaRPr lang="ru-RU" altLang="ru-RU" sz="2800" i="1" dirty="0">
              <a:solidFill>
                <a:srgbClr val="3333FF"/>
              </a:solidFill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="" xmlns:a16="http://schemas.microsoft.com/office/drawing/2014/main" id="{A5D65C3D-D58E-462C-AFC3-077FE8CCD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81450"/>
            <a:ext cx="9144000" cy="1824038"/>
          </a:xfrm>
          <a:prstGeom prst="rect">
            <a:avLst/>
          </a:prstGeom>
          <a:solidFill>
            <a:schemeClr val="accent1"/>
          </a:solidFill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11" name="Object 5">
            <a:extLst>
              <a:ext uri="{FF2B5EF4-FFF2-40B4-BE49-F238E27FC236}">
                <a16:creationId xmlns="" xmlns:a16="http://schemas.microsoft.com/office/drawing/2014/main" id="{55B0CFA7-E2FE-425B-A41F-AFCDFD531A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550" y="4070350"/>
          <a:ext cx="8953500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23" name="Equation" r:id="rId4" imgW="2933700" imgH="533400" progId="Equation.DSMT4">
                  <p:embed/>
                </p:oleObj>
              </mc:Choice>
              <mc:Fallback>
                <p:oleObj name="Equation" r:id="rId4" imgW="2933700" imgH="533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" y="4070350"/>
                        <a:ext cx="8953500" cy="1603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1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52736"/>
            <a:ext cx="9144000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3333FF"/>
                </a:solidFill>
                <a:cs typeface="Arial" panose="020B0604020202020204" pitchFamily="34" charset="0"/>
              </a:rPr>
              <a:t>Однако при приближении длины волны падающего излучения к краю полосы поглощения атомный фактор становится комплексной величиной и его следует записать в виде</a:t>
            </a:r>
            <a:r>
              <a:rPr lang="en-US" altLang="ru-RU" sz="3600" b="1" dirty="0">
                <a:solidFill>
                  <a:srgbClr val="3333FF"/>
                </a:solidFill>
                <a:cs typeface="Arial" panose="020B0604020202020204" pitchFamily="34" charset="0"/>
              </a:rPr>
              <a:t> </a:t>
            </a:r>
            <a:r>
              <a:rPr lang="ru-RU" altLang="ru-RU" sz="3600" b="1" dirty="0">
                <a:solidFill>
                  <a:srgbClr val="3333FF"/>
                </a:solidFill>
                <a:cs typeface="Arial" panose="020B0604020202020204" pitchFamily="34" charset="0"/>
              </a:rPr>
              <a:t> </a:t>
            </a:r>
            <a:r>
              <a:rPr lang="en-US" altLang="ru-RU" sz="3600" i="1" dirty="0">
                <a:cs typeface="Arial" panose="020B0604020202020204" pitchFamily="34" charset="0"/>
              </a:rPr>
              <a:t>f=f</a:t>
            </a:r>
            <a:r>
              <a:rPr lang="en-US" altLang="ru-RU" sz="3600" i="1" baseline="-25000" dirty="0">
                <a:cs typeface="Arial" panose="020B0604020202020204" pitchFamily="34" charset="0"/>
              </a:rPr>
              <a:t>0</a:t>
            </a:r>
            <a:r>
              <a:rPr lang="en-US" altLang="ru-RU" sz="3600" i="1" dirty="0">
                <a:cs typeface="Arial" panose="020B0604020202020204" pitchFamily="34" charset="0"/>
              </a:rPr>
              <a:t>+</a:t>
            </a:r>
            <a:r>
              <a:rPr lang="el-GR" altLang="ru-RU" sz="3600" i="1" dirty="0">
                <a:cs typeface="Arial" panose="020B0604020202020204" pitchFamily="34" charset="0"/>
              </a:rPr>
              <a:t>Δ</a:t>
            </a:r>
            <a:r>
              <a:rPr lang="en-US" altLang="ru-RU" sz="3600" i="1" dirty="0">
                <a:cs typeface="Arial" panose="020B0604020202020204" pitchFamily="34" charset="0"/>
              </a:rPr>
              <a:t>f'+</a:t>
            </a:r>
            <a:r>
              <a:rPr lang="en-US" altLang="ru-RU" sz="3600" i="1" dirty="0" err="1">
                <a:cs typeface="Arial" panose="020B0604020202020204" pitchFamily="34" charset="0"/>
              </a:rPr>
              <a:t>i</a:t>
            </a:r>
            <a:r>
              <a:rPr lang="el-GR" altLang="ru-RU" sz="3600" i="1" dirty="0">
                <a:cs typeface="Arial" panose="020B0604020202020204" pitchFamily="34" charset="0"/>
              </a:rPr>
              <a:t>Δ</a:t>
            </a:r>
            <a:r>
              <a:rPr lang="en-US" altLang="ru-RU" sz="3600" i="1" dirty="0">
                <a:cs typeface="Arial" panose="020B0604020202020204" pitchFamily="34" charset="0"/>
              </a:rPr>
              <a:t>f''</a:t>
            </a:r>
            <a:r>
              <a:rPr lang="ru-RU" altLang="ru-RU" sz="3600" i="1" dirty="0">
                <a:cs typeface="Arial" panose="020B0604020202020204" pitchFamily="34" charset="0"/>
              </a:rPr>
              <a:t>   </a:t>
            </a:r>
            <a:r>
              <a:rPr lang="ru-RU" altLang="ru-RU" sz="3600" b="1" dirty="0">
                <a:solidFill>
                  <a:srgbClr val="3333FF"/>
                </a:solidFill>
                <a:cs typeface="Arial" panose="020B0604020202020204" pitchFamily="34" charset="0"/>
              </a:rPr>
              <a:t>где </a:t>
            </a:r>
            <a:r>
              <a:rPr lang="en-US" altLang="ru-RU" sz="3600" b="1" dirty="0">
                <a:solidFill>
                  <a:srgbClr val="3333FF"/>
                </a:solidFill>
                <a:cs typeface="Arial" panose="020B0604020202020204" pitchFamily="34" charset="0"/>
              </a:rPr>
              <a:t> </a:t>
            </a:r>
            <a:r>
              <a:rPr lang="en-US" altLang="ru-RU" sz="3600" i="1" dirty="0">
                <a:cs typeface="Arial" panose="020B0604020202020204" pitchFamily="34" charset="0"/>
              </a:rPr>
              <a:t>f</a:t>
            </a:r>
            <a:r>
              <a:rPr lang="en-US" altLang="ru-RU" sz="3600" i="1" baseline="-25000" dirty="0">
                <a:cs typeface="Arial" panose="020B0604020202020204" pitchFamily="34" charset="0"/>
              </a:rPr>
              <a:t>0</a:t>
            </a:r>
            <a:r>
              <a:rPr lang="en-US" altLang="ru-RU" sz="3600" b="1" i="1" dirty="0">
                <a:cs typeface="Arial" panose="020B0604020202020204" pitchFamily="34" charset="0"/>
              </a:rPr>
              <a:t> </a:t>
            </a:r>
            <a:r>
              <a:rPr lang="en-US" altLang="ru-RU" sz="3600" b="1" dirty="0">
                <a:solidFill>
                  <a:srgbClr val="3333FF"/>
                </a:solidFill>
                <a:cs typeface="Arial" panose="020B0604020202020204" pitchFamily="34" charset="0"/>
              </a:rPr>
              <a:t>  </a:t>
            </a:r>
            <a:r>
              <a:rPr lang="ru-RU" altLang="ru-RU" sz="3600" b="1" dirty="0">
                <a:solidFill>
                  <a:srgbClr val="3333FF"/>
                </a:solidFill>
                <a:cs typeface="Arial" panose="020B0604020202020204" pitchFamily="34" charset="0"/>
              </a:rPr>
              <a:t>является</a:t>
            </a:r>
            <a:r>
              <a:rPr lang="en-US" altLang="ru-RU" sz="3600" b="1" dirty="0">
                <a:solidFill>
                  <a:srgbClr val="3333FF"/>
                </a:solidFill>
                <a:cs typeface="Arial" panose="020B0604020202020204" pitchFamily="34" charset="0"/>
              </a:rPr>
              <a:t> </a:t>
            </a:r>
            <a:r>
              <a:rPr lang="ru-RU" altLang="ru-RU" sz="3600" b="1" dirty="0">
                <a:solidFill>
                  <a:srgbClr val="3333FF"/>
                </a:solidFill>
                <a:cs typeface="Arial" panose="020B0604020202020204" pitchFamily="34" charset="0"/>
              </a:rPr>
              <a:t> атомной функцией рассеяния, полученной в предположении свободных электронов атома.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181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Прямоугольник 1">
            <a:extLst>
              <a:ext uri="{FF2B5EF4-FFF2-40B4-BE49-F238E27FC236}">
                <a16:creationId xmlns="" xmlns:a16="http://schemas.microsoft.com/office/drawing/2014/main" id="{54D9D6F1-70EB-49F4-98E3-B615CD677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620713"/>
            <a:ext cx="9144000" cy="26776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ru-RU" sz="2800" dirty="0">
                <a:cs typeface="Arial" panose="020B0604020202020204" pitchFamily="34" charset="0"/>
              </a:rPr>
              <a:t>Δ</a:t>
            </a:r>
            <a:r>
              <a:rPr lang="ru-RU" altLang="ru-RU" sz="2800" i="1" dirty="0">
                <a:cs typeface="Arial" panose="020B0604020202020204" pitchFamily="34" charset="0"/>
              </a:rPr>
              <a:t>f'</a:t>
            </a:r>
            <a:r>
              <a:rPr lang="ru-RU" altLang="ru-RU" sz="2800" b="1" dirty="0"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rgbClr val="3333FF"/>
                </a:solidFill>
                <a:cs typeface="Arial" panose="020B0604020202020204" pitchFamily="34" charset="0"/>
              </a:rPr>
              <a:t>и </a:t>
            </a:r>
            <a:r>
              <a:rPr lang="el-GR" altLang="ru-RU" sz="2800" dirty="0">
                <a:cs typeface="Arial" panose="020B0604020202020204" pitchFamily="34" charset="0"/>
              </a:rPr>
              <a:t>Δ</a:t>
            </a:r>
            <a:r>
              <a:rPr lang="ru-RU" altLang="ru-RU" sz="2800" i="1" dirty="0">
                <a:cs typeface="Arial" panose="020B0604020202020204" pitchFamily="34" charset="0"/>
              </a:rPr>
              <a:t>f"</a:t>
            </a:r>
            <a:r>
              <a:rPr lang="ru-RU" altLang="ru-RU" sz="2800" b="1" i="1" dirty="0">
                <a:solidFill>
                  <a:srgbClr val="3333FF"/>
                </a:solidFill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rgbClr val="3333FF"/>
                </a:solidFill>
                <a:cs typeface="Arial" panose="020B0604020202020204" pitchFamily="34" charset="0"/>
              </a:rPr>
              <a:t>- дисперсионные поправки, первая из которых учитывает дополнительное рассеяние</a:t>
            </a:r>
            <a:r>
              <a:rPr lang="en-US" altLang="ru-RU" sz="2800" b="1" dirty="0">
                <a:solidFill>
                  <a:srgbClr val="3333FF"/>
                </a:solidFill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rgbClr val="3333FF"/>
                </a:solidFill>
                <a:cs typeface="Arial" panose="020B0604020202020204" pitchFamily="34" charset="0"/>
              </a:rPr>
              <a:t>для случая связанных электронов,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  <a:cs typeface="Arial" panose="020B0604020202020204" pitchFamily="34" charset="0"/>
              </a:rPr>
              <a:t>а вторая - дополнительное поглощение вблизи собственных частот колебаний электронов в атоме. </a:t>
            </a:r>
            <a:endParaRPr lang="ru-RU" altLang="ru-RU" sz="2800" i="1" dirty="0">
              <a:solidFill>
                <a:srgbClr val="3333FF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429000"/>
            <a:ext cx="9147175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3333FF"/>
                </a:solidFill>
                <a:cs typeface="Arial" panose="020B0604020202020204" pitchFamily="34" charset="0"/>
              </a:rPr>
              <a:t>Дисперсионные поправки зависят от длины волны и практически не зависят от </a:t>
            </a:r>
            <a:r>
              <a:rPr lang="ru-RU" altLang="ru-RU" sz="2800" i="1" dirty="0" err="1">
                <a:cs typeface="Arial" panose="020B0604020202020204" pitchFamily="34" charset="0"/>
              </a:rPr>
              <a:t>sin</a:t>
            </a:r>
            <a:r>
              <a:rPr lang="el-GR" altLang="ru-RU" sz="2800" i="1" dirty="0">
                <a:cs typeface="Arial" panose="020B0604020202020204" pitchFamily="34" charset="0"/>
              </a:rPr>
              <a:t>θ</a:t>
            </a:r>
            <a:r>
              <a:rPr lang="ru-RU" altLang="ru-RU" sz="2800" b="1" i="1" dirty="0">
                <a:solidFill>
                  <a:srgbClr val="3333FF"/>
                </a:solidFill>
                <a:cs typeface="Arial" panose="020B0604020202020204" pitchFamily="34" charset="0"/>
              </a:rPr>
              <a:t>.</a:t>
            </a:r>
            <a:r>
              <a:rPr lang="en-US" altLang="ru-RU" sz="2800" b="1" i="1" dirty="0">
                <a:solidFill>
                  <a:srgbClr val="3333FF"/>
                </a:solidFill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rgbClr val="3333FF"/>
                </a:solidFill>
                <a:cs typeface="Arial" panose="020B0604020202020204" pitchFamily="34" charset="0"/>
              </a:rPr>
              <a:t>А так как </a:t>
            </a:r>
            <a:r>
              <a:rPr lang="en-US" altLang="ru-RU" sz="2800" i="1" dirty="0">
                <a:cs typeface="Arial" panose="020B0604020202020204" pitchFamily="34" charset="0"/>
              </a:rPr>
              <a:t>f</a:t>
            </a:r>
            <a:r>
              <a:rPr lang="en-US" altLang="ru-RU" sz="2800" i="1" baseline="-25000" dirty="0">
                <a:cs typeface="Arial" panose="020B0604020202020204" pitchFamily="34" charset="0"/>
              </a:rPr>
              <a:t>0</a:t>
            </a:r>
            <a:r>
              <a:rPr lang="ru-RU" altLang="ru-RU" sz="2800" b="1" dirty="0">
                <a:solidFill>
                  <a:srgbClr val="3333FF"/>
                </a:solidFill>
                <a:cs typeface="Arial" panose="020B0604020202020204" pitchFamily="34" charset="0"/>
              </a:rPr>
              <a:t> уменьшается с ростом угла рассеяния, дисперсионные поправки начинают играть возрастающую роль при больших углах рассеяния.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H:\примитевная решетка.tif">
            <a:extLst>
              <a:ext uri="{FF2B5EF4-FFF2-40B4-BE49-F238E27FC236}">
                <a16:creationId xmlns="" xmlns:a16="http://schemas.microsoft.com/office/drawing/2014/main" id="{697E3546-9A9E-4EA3-B34E-762EECDC1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628775"/>
            <a:ext cx="47339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3" name="Объект 2">
            <a:extLst>
              <a:ext uri="{FF2B5EF4-FFF2-40B4-BE49-F238E27FC236}">
                <a16:creationId xmlns="" xmlns:a16="http://schemas.microsoft.com/office/drawing/2014/main" id="{A504D5C5-9D83-41F5-8A12-B7AEE901D5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722206"/>
              </p:ext>
            </p:extLst>
          </p:nvPr>
        </p:nvGraphicFramePr>
        <p:xfrm>
          <a:off x="4865688" y="2492375"/>
          <a:ext cx="428466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94" name="Equation" r:id="rId4" imgW="4387596" imgH="865632" progId="Equation.DSMT4">
                  <p:embed/>
                </p:oleObj>
              </mc:Choice>
              <mc:Fallback>
                <p:oleObj name="Equation" r:id="rId4" imgW="4387596" imgH="865632" progId="Equation.DSMT4">
                  <p:embed/>
                  <p:pic>
                    <p:nvPicPr>
                      <p:cNvPr id="25603" name="Объект 2">
                        <a:extLst>
                          <a:ext uri="{FF2B5EF4-FFF2-40B4-BE49-F238E27FC236}">
                            <a16:creationId xmlns="" xmlns:a16="http://schemas.microsoft.com/office/drawing/2014/main" id="{A504D5C5-9D83-41F5-8A12-B7AEE901D5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688" y="2492375"/>
                        <a:ext cx="4284662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TextBox 3">
            <a:extLst>
              <a:ext uri="{FF2B5EF4-FFF2-40B4-BE49-F238E27FC236}">
                <a16:creationId xmlns="" xmlns:a16="http://schemas.microsoft.com/office/drawing/2014/main" id="{1FC81401-0357-4A11-B2E9-5AF5BE399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 b="1" dirty="0">
                <a:cs typeface="Arial" panose="020B0604020202020204" pitchFamily="34" charset="0"/>
              </a:rPr>
              <a:t>Простая (примитивная) решетка.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 b="1" dirty="0">
                <a:cs typeface="Arial" panose="020B0604020202020204" pitchFamily="34" charset="0"/>
              </a:rPr>
              <a:t>Базис решетки</a:t>
            </a:r>
          </a:p>
        </p:txBody>
      </p:sp>
      <p:sp>
        <p:nvSpPr>
          <p:cNvPr id="25605" name="TextBox 5">
            <a:extLst>
              <a:ext uri="{FF2B5EF4-FFF2-40B4-BE49-F238E27FC236}">
                <a16:creationId xmlns="" xmlns:a16="http://schemas.microsoft.com/office/drawing/2014/main" id="{C1EC3DB8-DBA1-42D5-85A8-474499B96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" y="4581525"/>
            <a:ext cx="9144000" cy="1076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FF0000"/>
                </a:solidFill>
                <a:cs typeface="Arial" panose="020B0604020202020204" pitchFamily="34" charset="0"/>
              </a:rPr>
              <a:t>Базис решетки это координаты всех атомов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FF0000"/>
                </a:solidFill>
                <a:cs typeface="Arial" panose="020B0604020202020204" pitchFamily="34" charset="0"/>
              </a:rPr>
              <a:t>расположенных в элементарной ячейке </a:t>
            </a:r>
          </a:p>
        </p:txBody>
      </p:sp>
      <p:sp>
        <p:nvSpPr>
          <p:cNvPr id="25606" name="TextBox 6">
            <a:extLst>
              <a:ext uri="{FF2B5EF4-FFF2-40B4-BE49-F238E27FC236}">
                <a16:creationId xmlns="" xmlns:a16="http://schemas.microsoft.com/office/drawing/2014/main" id="{E8D5EE2B-82B8-44A5-9125-8896701DD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>
                <a:cs typeface="Arial" panose="020B0604020202020204" pitchFamily="34" charset="0"/>
              </a:rPr>
              <a:t>Базис примитивной ячейки </a:t>
            </a:r>
            <a:r>
              <a:rPr lang="en-US" altLang="ru-RU" sz="3600">
                <a:cs typeface="Arial" panose="020B0604020202020204" pitchFamily="34" charset="0"/>
              </a:rPr>
              <a:t>[[000]]</a:t>
            </a:r>
            <a:endParaRPr lang="ru-RU" altLang="ru-RU" sz="360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5" grpId="0" animBg="1"/>
      <p:bldP spid="2560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>
            <a:extLst>
              <a:ext uri="{FF2B5EF4-FFF2-40B4-BE49-F238E27FC236}">
                <a16:creationId xmlns="" xmlns:a16="http://schemas.microsoft.com/office/drawing/2014/main" id="{8A2590FD-AD06-4D9B-8AE5-26CA6E82B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2513"/>
            <a:ext cx="9151938" cy="4832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3333FF"/>
                </a:solidFill>
              </a:rPr>
              <a:t>Функции атомного рассеяния</a:t>
            </a:r>
            <a:r>
              <a:rPr lang="ru-RU" altLang="ru-RU" sz="2800" i="1"/>
              <a:t> </a:t>
            </a:r>
            <a:r>
              <a:rPr lang="en-US" altLang="ru-RU" sz="2800" i="1"/>
              <a:t>f</a:t>
            </a:r>
            <a:r>
              <a:rPr lang="en-US" altLang="ru-RU" sz="2800" i="1" baseline="-25000"/>
              <a:t>0</a:t>
            </a:r>
            <a:r>
              <a:rPr lang="en-US" altLang="ru-RU" sz="2800" i="1"/>
              <a:t> </a:t>
            </a:r>
            <a:r>
              <a:rPr lang="ru-RU" altLang="ru-RU" sz="2800" b="1">
                <a:solidFill>
                  <a:srgbClr val="3333FF"/>
                </a:solidFill>
              </a:rPr>
              <a:t>для случая свободных электронов в атоме в зависимости от величины</a:t>
            </a:r>
            <a:r>
              <a:rPr lang="en-US" altLang="ru-RU" sz="2800" b="1">
                <a:solidFill>
                  <a:srgbClr val="3333FF"/>
                </a:solidFill>
              </a:rPr>
              <a:t> </a:t>
            </a:r>
            <a:r>
              <a:rPr lang="en-US" altLang="ru-RU" sz="2800" i="1"/>
              <a:t>sin</a:t>
            </a:r>
            <a:r>
              <a:rPr lang="el-GR" altLang="ru-RU" sz="2800" i="1"/>
              <a:t>θ</a:t>
            </a:r>
            <a:r>
              <a:rPr lang="en-US" altLang="ru-RU" sz="2800" i="1"/>
              <a:t>/</a:t>
            </a:r>
            <a:r>
              <a:rPr lang="el-GR" altLang="ru-RU" sz="2800" i="1"/>
              <a:t>λ</a:t>
            </a:r>
            <a:r>
              <a:rPr lang="en-US" altLang="ru-RU" sz="2800" b="1">
                <a:solidFill>
                  <a:srgbClr val="3333FF"/>
                </a:solidFill>
              </a:rPr>
              <a:t> </a:t>
            </a:r>
            <a:r>
              <a:rPr lang="ru-RU" altLang="ru-RU" sz="2800" b="1">
                <a:solidFill>
                  <a:srgbClr val="3333FF"/>
                </a:solidFill>
              </a:rPr>
              <a:t>и соответствующие дисперсионные поправки в зависимости от длины волны для всех элементов таблицы Менделеева приводятся обычно в справочниках в виде таблиц</a:t>
            </a:r>
            <a:r>
              <a:rPr lang="ru-RU" altLang="ru-RU" sz="2800" b="1" i="1">
                <a:solidFill>
                  <a:srgbClr val="3333FF"/>
                </a:solidFill>
              </a:rPr>
              <a:t>.</a:t>
            </a:r>
            <a:r>
              <a:rPr lang="ru-RU" altLang="ru-RU" sz="2800" b="1">
                <a:solidFill>
                  <a:srgbClr val="3333FF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3333FF"/>
                </a:solidFill>
              </a:rPr>
              <a:t>Наиболее точные значения этих величин даны в интернациональных таблицах</a:t>
            </a:r>
            <a:r>
              <a:rPr lang="en-US" altLang="ru-RU" sz="2800" b="1">
                <a:solidFill>
                  <a:srgbClr val="3333FF"/>
                </a:solidFill>
              </a:rPr>
              <a:t> </a:t>
            </a:r>
            <a:endParaRPr lang="ru-RU" altLang="ru-RU" sz="2800" b="1">
              <a:solidFill>
                <a:srgbClr val="3333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CC0000"/>
                </a:solidFill>
              </a:rPr>
              <a:t>International Tables for X-Ray Crystallography, </a:t>
            </a:r>
            <a:r>
              <a:rPr lang="ru-RU" altLang="ru-RU" sz="2800" b="1">
                <a:solidFill>
                  <a:srgbClr val="CC0000"/>
                </a:solidFill>
              </a:rPr>
              <a:t> </a:t>
            </a:r>
            <a:r>
              <a:rPr lang="en-US" altLang="ru-RU" sz="2800" b="1">
                <a:solidFill>
                  <a:srgbClr val="CC0000"/>
                </a:solidFill>
              </a:rPr>
              <a:t>vol.1-4, Birmingam, IDC, 1980</a:t>
            </a:r>
            <a:r>
              <a:rPr lang="ru-RU" altLang="ru-RU" sz="2800" b="1">
                <a:solidFill>
                  <a:srgbClr val="CC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4">
            <a:extLst>
              <a:ext uri="{FF2B5EF4-FFF2-40B4-BE49-F238E27FC236}">
                <a16:creationId xmlns="" xmlns:a16="http://schemas.microsoft.com/office/drawing/2014/main" id="{0C7A582F-6CF6-458B-A8C1-905F3B283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81128"/>
            <a:ext cx="9144000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b="1" dirty="0"/>
              <a:t>International Tables </a:t>
            </a:r>
            <a:r>
              <a:rPr lang="en-US" altLang="ru-RU" b="1" dirty="0" err="1"/>
              <a:t>forX</a:t>
            </a:r>
            <a:r>
              <a:rPr lang="en-US" altLang="ru-RU" b="1" dirty="0"/>
              <a:t>-Ray Crystallography, vol.1-4, </a:t>
            </a:r>
            <a:r>
              <a:rPr lang="en-US" altLang="ru-RU" b="1" dirty="0" err="1"/>
              <a:t>Birmingam</a:t>
            </a:r>
            <a:r>
              <a:rPr lang="en-US" altLang="ru-RU" b="1" dirty="0"/>
              <a:t>, IDC, 1980</a:t>
            </a:r>
            <a:endParaRPr lang="ru-RU" altLang="ru-RU" b="1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F3C9240-71AF-4E76-A8DC-ABD31075BCFD}"/>
              </a:ext>
            </a:extLst>
          </p:cNvPr>
          <p:cNvSpPr txBox="1"/>
          <p:nvPr/>
        </p:nvSpPr>
        <p:spPr>
          <a:xfrm>
            <a:off x="1" y="476672"/>
            <a:ext cx="9144000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3333FF"/>
                </a:solidFill>
              </a:rPr>
              <a:t>Функции атомного рассеяния для случая свободных электронов в атоме в зависимости от величины </a:t>
            </a:r>
            <a:r>
              <a:rPr lang="ru-RU" altLang="ru-RU" sz="2800" b="1" i="1" dirty="0" err="1">
                <a:solidFill>
                  <a:srgbClr val="3333FF"/>
                </a:solidFill>
              </a:rPr>
              <a:t>sin</a:t>
            </a:r>
            <a:r>
              <a:rPr lang="en-US" altLang="ru-RU" sz="2800" b="1" i="1" dirty="0">
                <a:solidFill>
                  <a:srgbClr val="3333FF"/>
                </a:solidFill>
                <a:latin typeface="Symbol" panose="05050102010706020507" pitchFamily="18" charset="2"/>
              </a:rPr>
              <a:t>q</a:t>
            </a:r>
            <a:r>
              <a:rPr lang="ru-RU" altLang="ru-RU" sz="2800" b="1" i="1" dirty="0">
                <a:solidFill>
                  <a:srgbClr val="3333FF"/>
                </a:solidFill>
              </a:rPr>
              <a:t>/</a:t>
            </a:r>
            <a:r>
              <a:rPr lang="en-US" altLang="ru-RU" sz="2800" b="1" dirty="0">
                <a:solidFill>
                  <a:srgbClr val="3333FF"/>
                </a:solidFill>
                <a:latin typeface="Symbol" panose="05050102010706020507" pitchFamily="18" charset="2"/>
              </a:rPr>
              <a:t>l</a:t>
            </a:r>
            <a:r>
              <a:rPr lang="en-US" altLang="ru-RU" sz="2800" b="1" dirty="0">
                <a:solidFill>
                  <a:srgbClr val="3333FF"/>
                </a:solidFill>
              </a:rPr>
              <a:t> </a:t>
            </a:r>
            <a:r>
              <a:rPr lang="ru-RU" altLang="ru-RU" sz="2800" b="1" dirty="0">
                <a:solidFill>
                  <a:srgbClr val="3333FF"/>
                </a:solidFill>
              </a:rPr>
              <a:t>и соответствующие дисперсионные поправки в зависимости от длины волны для всех элементов таблицы Менделеева приводятся обычно в виде таблиц</a:t>
            </a:r>
            <a:r>
              <a:rPr lang="ru-RU" altLang="ru-RU" sz="2800" b="1" i="1" dirty="0">
                <a:solidFill>
                  <a:srgbClr val="3333FF"/>
                </a:solidFill>
              </a:rPr>
              <a:t>.</a:t>
            </a:r>
            <a:r>
              <a:rPr lang="ru-RU" altLang="ru-RU" sz="2800" b="1" dirty="0">
                <a:solidFill>
                  <a:srgbClr val="3333FF"/>
                </a:solidFill>
              </a:rPr>
              <a:t> Наиболее точные значения этих величин даны в интернациональных таблицах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nimBg="1"/>
      <p:bldP spid="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9261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7223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40768"/>
            <a:ext cx="9144000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/>
              <a:t>4. Рассеяние волн </a:t>
            </a:r>
          </a:p>
          <a:p>
            <a:pPr algn="ctr"/>
            <a:r>
              <a:rPr lang="ru-RU" sz="6000" b="1" dirty="0"/>
              <a:t>де-Бройля </a:t>
            </a:r>
          </a:p>
          <a:p>
            <a:pPr algn="ctr"/>
            <a:r>
              <a:rPr lang="ru-RU" sz="6000" b="1" dirty="0"/>
              <a:t>электронов и нейтронов</a:t>
            </a:r>
          </a:p>
        </p:txBody>
      </p:sp>
    </p:spTree>
    <p:extLst>
      <p:ext uri="{BB962C8B-B14F-4D97-AF65-F5344CB8AC3E}">
        <p14:creationId xmlns:p14="http://schemas.microsoft.com/office/powerpoint/2010/main" val="279942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95B3A4D-850A-4C2E-9A5D-C25C07A7844F}"/>
              </a:ext>
            </a:extLst>
          </p:cNvPr>
          <p:cNvSpPr txBox="1"/>
          <p:nvPr/>
        </p:nvSpPr>
        <p:spPr>
          <a:xfrm>
            <a:off x="0" y="363428"/>
            <a:ext cx="9144000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В структурном анализе при расшифровки структур кроме рентгеновского излучения используются волны де-Бройля ускоренных электронов и тепловых нейтронов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DB7FF59-171D-4B07-AF77-0B2ADFE45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19225"/>
            <a:ext cx="9144000" cy="20621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/>
              <a:t>Для наблюдения дифракции на кристаллах</a:t>
            </a:r>
            <a:r>
              <a:rPr lang="en-US" altLang="ru-RU" b="1" dirty="0"/>
              <a:t> </a:t>
            </a:r>
            <a:r>
              <a:rPr lang="ru-RU" altLang="ru-RU" b="1" dirty="0"/>
              <a:t>необходимо, чтобы длина волны была соизмерима с периодом кристаллической решетки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6512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BAB98F5-DBF9-4648-A4CB-B3A908EF0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775245"/>
            <a:ext cx="91440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/>
              <a:t>Этому условию удовлетворяют фотоны при энергии Е=5-</a:t>
            </a:r>
            <a:r>
              <a:rPr lang="en-US" altLang="ru-RU" b="1" dirty="0"/>
              <a:t>3</a:t>
            </a:r>
            <a:r>
              <a:rPr lang="ru-RU" altLang="ru-RU" b="1" dirty="0"/>
              <a:t>0 кэВ (рентгеновское и гамма излучение) </a:t>
            </a:r>
            <a:r>
              <a:rPr lang="el-GR" altLang="ru-RU" b="1" dirty="0"/>
              <a:t>λ</a:t>
            </a:r>
            <a:r>
              <a:rPr lang="en-US" altLang="ru-RU" b="1" dirty="0"/>
              <a:t>~1Å</a:t>
            </a:r>
            <a:endParaRPr lang="ru-RU" alt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6C2A3BF-3880-4CFE-9B83-AFD2F8BF9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780" y="2764085"/>
            <a:ext cx="9144000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00FF"/>
                </a:solidFill>
              </a:rPr>
              <a:t>Длина волны Де-Бройля для электронов при энергии Е=10-100 эВ - </a:t>
            </a:r>
            <a:r>
              <a:rPr lang="el-GR" altLang="ru-RU" sz="2800" b="1" dirty="0">
                <a:solidFill>
                  <a:srgbClr val="0000FF"/>
                </a:solidFill>
              </a:rPr>
              <a:t>λ</a:t>
            </a:r>
            <a:r>
              <a:rPr lang="en-US" altLang="ru-RU" sz="2800" b="1" dirty="0">
                <a:solidFill>
                  <a:srgbClr val="0000FF"/>
                </a:solidFill>
              </a:rPr>
              <a:t>~</a:t>
            </a:r>
            <a:r>
              <a:rPr lang="ru-RU" altLang="ru-RU" sz="2800" b="1" dirty="0">
                <a:solidFill>
                  <a:srgbClr val="0000FF"/>
                </a:solidFill>
              </a:rPr>
              <a:t>0,1-0,01</a:t>
            </a:r>
            <a:r>
              <a:rPr lang="en-US" altLang="ru-RU" sz="2800" b="1" dirty="0">
                <a:solidFill>
                  <a:srgbClr val="0000FF"/>
                </a:solidFill>
              </a:rPr>
              <a:t>Å</a:t>
            </a:r>
            <a:endParaRPr lang="ru-RU" alt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634187F-423D-4164-BE60-F04B79DC6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04245"/>
            <a:ext cx="9158287" cy="13849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CC0000"/>
                </a:solidFill>
              </a:rPr>
              <a:t>Длина волны Де-Бройля для нейтронов при энергии Е=0,01- 0,1 эВ (тепловые нейтроны) соответственно равна </a:t>
            </a:r>
            <a:r>
              <a:rPr lang="en-US" altLang="ru-RU" sz="2800" b="1" dirty="0">
                <a:solidFill>
                  <a:srgbClr val="CC0000"/>
                </a:solidFill>
              </a:rPr>
              <a:t>~1,5Å</a:t>
            </a:r>
            <a:endParaRPr lang="ru-RU" altLang="ru-RU" sz="28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8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D25E9D5-F064-40FC-84D2-F8AA1C42C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412776"/>
            <a:ext cx="9180238" cy="25545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3333FF"/>
                </a:solidFill>
              </a:rPr>
              <a:t>Именно эти три типа излучений наиболее часто используются в дифракционных структурных исследованиях</a:t>
            </a:r>
          </a:p>
        </p:txBody>
      </p:sp>
    </p:spTree>
    <p:extLst>
      <p:ext uri="{BB962C8B-B14F-4D97-AF65-F5344CB8AC3E}">
        <p14:creationId xmlns:p14="http://schemas.microsoft.com/office/powerpoint/2010/main" val="256118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1">
            <a:extLst>
              <a:ext uri="{FF2B5EF4-FFF2-40B4-BE49-F238E27FC236}">
                <a16:creationId xmlns="" xmlns:a16="http://schemas.microsoft.com/office/drawing/2014/main" id="{8B0F4C54-F4BA-4A2F-A6C1-5AE6D1B19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613"/>
            <a:ext cx="9144000" cy="1754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 dirty="0">
                <a:solidFill>
                  <a:srgbClr val="C00000"/>
                </a:solidFill>
              </a:rPr>
              <a:t>Особенности рассеяния электронов</a:t>
            </a:r>
          </a:p>
        </p:txBody>
      </p:sp>
      <p:sp>
        <p:nvSpPr>
          <p:cNvPr id="70659" name="TextBox 1">
            <a:extLst>
              <a:ext uri="{FF2B5EF4-FFF2-40B4-BE49-F238E27FC236}">
                <a16:creationId xmlns="" xmlns:a16="http://schemas.microsoft.com/office/drawing/2014/main" id="{7447C05D-C38A-4977-A3C4-E03E922B7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525" y="3429000"/>
            <a:ext cx="9144000" cy="206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3333FF"/>
                </a:solidFill>
              </a:rPr>
              <a:t>Электроны имеют заряд и следовательно взаимодействуют с электрическими полями создаваемыми электронными оболочками и ядрами в атомах</a:t>
            </a:r>
            <a:endParaRPr lang="ru-RU" altLang="ru-RU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/>
      <p:bldP spid="70659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="" xmlns:a16="http://schemas.microsoft.com/office/drawing/2014/main" id="{9FB2B217-A5D3-41AC-8321-5BC670C55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6784"/>
            <a:ext cx="91440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rgbClr val="3333FF"/>
                </a:solidFill>
              </a:rPr>
              <a:t>Амплитуда атомного рассеяния электронов</a:t>
            </a:r>
            <a:r>
              <a:rPr lang="ru-RU" altLang="ru-RU" sz="480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8115284-5C9A-4331-B0DB-B4620D735BBA}"/>
              </a:ext>
            </a:extLst>
          </p:cNvPr>
          <p:cNvSpPr/>
          <p:nvPr/>
        </p:nvSpPr>
        <p:spPr>
          <a:xfrm>
            <a:off x="0" y="2056124"/>
            <a:ext cx="9252520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3333FF"/>
                </a:solidFill>
              </a:rPr>
              <a:t>В дифракционных экспериментах наряду с рентгеновским излучением используются электроны с энергией от десятков до сотен кэв (электроны с энергией </a:t>
            </a:r>
            <a:r>
              <a:rPr lang="ru-RU" altLang="ru-RU" sz="2400" b="1" i="1" dirty="0">
                <a:solidFill>
                  <a:srgbClr val="3333FF"/>
                </a:solidFill>
              </a:rPr>
              <a:t>50кэв</a:t>
            </a:r>
            <a:r>
              <a:rPr lang="ru-RU" altLang="ru-RU" sz="2400" b="1" dirty="0">
                <a:solidFill>
                  <a:srgbClr val="3333FF"/>
                </a:solidFill>
              </a:rPr>
              <a:t> имеют длину волны </a:t>
            </a:r>
            <a:r>
              <a:rPr lang="ru-RU" altLang="ru-RU" sz="2400" b="1" i="1" dirty="0">
                <a:solidFill>
                  <a:srgbClr val="3333FF"/>
                </a:solidFill>
              </a:rPr>
              <a:t>0.037Å</a:t>
            </a:r>
            <a:r>
              <a:rPr lang="ru-RU" altLang="ru-RU" sz="2400" b="1" dirty="0">
                <a:solidFill>
                  <a:srgbClr val="3333FF"/>
                </a:solidFill>
              </a:rPr>
              <a:t>). Путем несложных выкладок можно показать, что амплитуда атомного рассеяния для электронов связана с амплитудой атомного рассеяния рентгеновских лучей следующим выражением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BC0B6D23-441A-4D66-A45D-334EFFE0CD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712620"/>
              </p:ext>
            </p:extLst>
          </p:nvPr>
        </p:nvGraphicFramePr>
        <p:xfrm>
          <a:off x="1441499" y="5038751"/>
          <a:ext cx="6261002" cy="1606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92" name="Equation" r:id="rId3" imgW="1930320" imgH="495000" progId="Equation.DSMT4">
                  <p:embed/>
                </p:oleObj>
              </mc:Choice>
              <mc:Fallback>
                <p:oleObj name="Equation" r:id="rId3" imgW="193032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1499" y="5038751"/>
                        <a:ext cx="6261002" cy="160644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535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>
            <a:extLst>
              <a:ext uri="{FF2B5EF4-FFF2-40B4-BE49-F238E27FC236}">
                <a16:creationId xmlns="" xmlns:a16="http://schemas.microsoft.com/office/drawing/2014/main" id="{BB826A95-181B-489D-8B98-C7654331A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430"/>
            <a:ext cx="52006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6">
            <a:extLst>
              <a:ext uri="{FF2B5EF4-FFF2-40B4-BE49-F238E27FC236}">
                <a16:creationId xmlns="" xmlns:a16="http://schemas.microsoft.com/office/drawing/2014/main" id="{E8D5EE2B-82B8-44A5-9125-8896701DD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dirty="0">
                <a:cs typeface="Arial" panose="020B0604020202020204" pitchFamily="34" charset="0"/>
              </a:rPr>
              <a:t>Базис примитивной ячейки </a:t>
            </a:r>
            <a:r>
              <a:rPr lang="en-US" altLang="ru-RU" sz="3600" dirty="0">
                <a:cs typeface="Arial" panose="020B0604020202020204" pitchFamily="34" charset="0"/>
              </a:rPr>
              <a:t>[[000]]</a:t>
            </a:r>
            <a:endParaRPr lang="ru-RU" altLang="ru-RU" sz="3600" dirty="0"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413728"/>
              </p:ext>
            </p:extLst>
          </p:nvPr>
        </p:nvGraphicFramePr>
        <p:xfrm>
          <a:off x="2293689" y="4941168"/>
          <a:ext cx="428466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52" name="Equation" r:id="rId4" imgW="4284720" imgH="844560" progId="Equation.DSMT4">
                  <p:embed/>
                </p:oleObj>
              </mc:Choice>
              <mc:Fallback>
                <p:oleObj name="Equation" r:id="rId4" imgW="4284720" imgH="84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93689" y="4941168"/>
                        <a:ext cx="4284663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680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="" xmlns:a16="http://schemas.microsoft.com/office/drawing/2014/main" id="{DD194F21-0608-41A6-BC78-0C6EA0968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" y="1412776"/>
            <a:ext cx="9144001" cy="39703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cs typeface="Arial" panose="020B0604020202020204" pitchFamily="34" charset="0"/>
              </a:rPr>
              <a:t>Анализ написанного выражения показывает, что при больших углах рассеяния, где </a:t>
            </a:r>
            <a:r>
              <a:rPr lang="ru-RU" altLang="ru-RU" sz="3600" i="1" dirty="0" err="1">
                <a:cs typeface="Arial" panose="020B0604020202020204" pitchFamily="34" charset="0"/>
              </a:rPr>
              <a:t>f</a:t>
            </a:r>
            <a:r>
              <a:rPr lang="ru-RU" altLang="ru-RU" sz="3600" i="1" baseline="-25000" dirty="0" err="1">
                <a:cs typeface="Arial" panose="020B0604020202020204" pitchFamily="34" charset="0"/>
              </a:rPr>
              <a:t>x</a:t>
            </a:r>
            <a:r>
              <a:rPr lang="ru-RU" altLang="ru-RU" sz="3600" b="1" i="1" dirty="0">
                <a:cs typeface="Arial" panose="020B0604020202020204" pitchFamily="34" charset="0"/>
              </a:rPr>
              <a:t> </a:t>
            </a:r>
            <a:r>
              <a:rPr lang="ru-RU" altLang="ru-RU" sz="3600" b="1" dirty="0">
                <a:cs typeface="Arial" panose="020B0604020202020204" pitchFamily="34" charset="0"/>
              </a:rPr>
              <a:t>мало,</a:t>
            </a:r>
            <a:r>
              <a:rPr lang="ru-RU" altLang="ru-RU" sz="3600" b="1" i="1" dirty="0">
                <a:cs typeface="Arial" panose="020B0604020202020204" pitchFamily="34" charset="0"/>
              </a:rPr>
              <a:t> </a:t>
            </a:r>
            <a:r>
              <a:rPr lang="ru-RU" altLang="ru-RU" sz="3600" i="1" dirty="0" err="1">
                <a:cs typeface="Arial" panose="020B0604020202020204" pitchFamily="34" charset="0"/>
              </a:rPr>
              <a:t>f</a:t>
            </a:r>
            <a:r>
              <a:rPr lang="ru-RU" altLang="ru-RU" sz="3600" i="1" baseline="-25000" dirty="0" err="1">
                <a:cs typeface="Arial" panose="020B0604020202020204" pitchFamily="34" charset="0"/>
              </a:rPr>
              <a:t>e</a:t>
            </a:r>
            <a:r>
              <a:rPr lang="en-US" altLang="ru-RU" sz="3600" i="1" dirty="0">
                <a:cs typeface="Arial" panose="020B0604020202020204" pitchFamily="34" charset="0"/>
              </a:rPr>
              <a:t>&gt;</a:t>
            </a:r>
            <a:r>
              <a:rPr lang="ru-RU" altLang="ru-RU" sz="3600" dirty="0">
                <a:cs typeface="Arial" panose="020B0604020202020204" pitchFamily="34" charset="0"/>
              </a:rPr>
              <a:t> </a:t>
            </a:r>
            <a:r>
              <a:rPr lang="ru-RU" altLang="ru-RU" sz="3600" i="1" dirty="0">
                <a:cs typeface="Arial" panose="020B0604020202020204" pitchFamily="34" charset="0"/>
              </a:rPr>
              <a:t>Z</a:t>
            </a:r>
            <a:r>
              <a:rPr lang="ru-RU" altLang="ru-RU" sz="3600" dirty="0">
                <a:cs typeface="Arial" panose="020B0604020202020204" pitchFamily="34" charset="0"/>
              </a:rPr>
              <a:t> </a:t>
            </a:r>
            <a:r>
              <a:rPr lang="ru-RU" altLang="ru-RU" sz="3600" b="1" dirty="0">
                <a:cs typeface="Arial" panose="020B0604020202020204" pitchFamily="34" charset="0"/>
              </a:rPr>
              <a:t>и уменьшается обратно пропорционально </a:t>
            </a:r>
            <a:r>
              <a:rPr lang="en-US" altLang="ru-RU" sz="3600" i="1" dirty="0">
                <a:cs typeface="Arial" panose="020B0604020202020204" pitchFamily="34" charset="0"/>
              </a:rPr>
              <a:t>(sin</a:t>
            </a:r>
            <a:r>
              <a:rPr lang="el-GR" altLang="ru-RU" sz="3600" i="1" dirty="0">
                <a:cs typeface="Arial" panose="020B0604020202020204" pitchFamily="34" charset="0"/>
              </a:rPr>
              <a:t>θ</a:t>
            </a:r>
            <a:r>
              <a:rPr lang="ru-RU" altLang="ru-RU" sz="3600" i="1" dirty="0">
                <a:cs typeface="Arial" panose="020B0604020202020204" pitchFamily="34" charset="0"/>
              </a:rPr>
              <a:t> </a:t>
            </a:r>
            <a:r>
              <a:rPr lang="en-US" altLang="ru-RU" sz="3600" i="1" dirty="0">
                <a:cs typeface="Arial" panose="020B0604020202020204" pitchFamily="34" charset="0"/>
              </a:rPr>
              <a:t>/</a:t>
            </a:r>
            <a:r>
              <a:rPr lang="el-GR" altLang="ru-RU" sz="3600" i="1" dirty="0">
                <a:cs typeface="Arial" panose="020B0604020202020204" pitchFamily="34" charset="0"/>
              </a:rPr>
              <a:t>λ</a:t>
            </a:r>
            <a:r>
              <a:rPr lang="ru-RU" altLang="ru-RU" sz="3600" i="1" dirty="0">
                <a:cs typeface="Arial" panose="020B0604020202020204" pitchFamily="34" charset="0"/>
              </a:rPr>
              <a:t>)</a:t>
            </a:r>
            <a:r>
              <a:rPr lang="ru-RU" altLang="ru-RU" sz="3600" i="1" baseline="30000" dirty="0">
                <a:cs typeface="Arial" panose="020B0604020202020204" pitchFamily="34" charset="0"/>
              </a:rPr>
              <a:t>2</a:t>
            </a:r>
            <a:r>
              <a:rPr lang="ru-RU" altLang="ru-RU" sz="3600" b="1" dirty="0">
                <a:cs typeface="Arial" panose="020B0604020202020204" pitchFamily="34" charset="0"/>
              </a:rPr>
              <a:t>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600" i="1" dirty="0" err="1">
                <a:cs typeface="Arial" panose="020B0604020202020204" pitchFamily="34" charset="0"/>
              </a:rPr>
              <a:t>f</a:t>
            </a:r>
            <a:r>
              <a:rPr lang="en-US" altLang="ru-RU" sz="3600" i="1" baseline="-25000" dirty="0" err="1">
                <a:cs typeface="Arial" panose="020B0604020202020204" pitchFamily="34" charset="0"/>
              </a:rPr>
              <a:t>x</a:t>
            </a:r>
            <a:r>
              <a:rPr lang="en-US" altLang="ru-RU" sz="3600" i="1" baseline="-25000" dirty="0">
                <a:cs typeface="Arial" panose="020B0604020202020204" pitchFamily="34" charset="0"/>
              </a:rPr>
              <a:t> </a:t>
            </a:r>
            <a:r>
              <a:rPr lang="ru-RU" altLang="ru-RU" sz="3600" i="1" dirty="0">
                <a:cs typeface="Arial" panose="020B0604020202020204" pitchFamily="34" charset="0"/>
              </a:rPr>
              <a:t>– </a:t>
            </a:r>
            <a:r>
              <a:rPr lang="ru-RU" altLang="ru-RU" sz="3600" b="1" dirty="0">
                <a:cs typeface="Arial" panose="020B0604020202020204" pitchFamily="34" charset="0"/>
              </a:rPr>
              <a:t>атомный фактор рассеяния для рентгеновского излучения</a:t>
            </a:r>
          </a:p>
        </p:txBody>
      </p:sp>
    </p:spTree>
    <p:extLst>
      <p:ext uri="{BB962C8B-B14F-4D97-AF65-F5344CB8AC3E}">
        <p14:creationId xmlns:p14="http://schemas.microsoft.com/office/powerpoint/2010/main" val="405753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 Box 5">
            <a:extLst>
              <a:ext uri="{FF2B5EF4-FFF2-40B4-BE49-F238E27FC236}">
                <a16:creationId xmlns="" xmlns:a16="http://schemas.microsoft.com/office/drawing/2014/main" id="{2EDB48AF-F808-49E9-B02F-54EAE2837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5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Вид функций атомного рассеяния атома водорода для рентгеновских лучей и электронов, рассчитанный в первом </a:t>
            </a:r>
            <a:r>
              <a:rPr lang="ru-RU" altLang="ru-RU" sz="2400" b="1" dirty="0" err="1">
                <a:solidFill>
                  <a:srgbClr val="3333FF"/>
                </a:solidFill>
              </a:rPr>
              <a:t>Борновском</a:t>
            </a:r>
            <a:r>
              <a:rPr lang="ru-RU" altLang="ru-RU" sz="2400" b="1" dirty="0">
                <a:solidFill>
                  <a:srgbClr val="3333FF"/>
                </a:solidFill>
              </a:rPr>
              <a:t> приближении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F579DDF-0DEC-496F-9835-39520AD34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277079"/>
            <a:ext cx="6305550" cy="559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067F862-2C97-4681-9AD2-EBE54C236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5545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3333FF"/>
                </a:solidFill>
              </a:rPr>
              <a:t>Оценки амплитуд атомного рассеяния электронов, сделанные выше, приводят к важным особенностям в применении рассеяния электронов по сравнению с рентгеновскими лучами </a:t>
            </a:r>
          </a:p>
        </p:txBody>
      </p:sp>
      <p:sp>
        <p:nvSpPr>
          <p:cNvPr id="54275" name="TextBox 4">
            <a:extLst>
              <a:ext uri="{FF2B5EF4-FFF2-40B4-BE49-F238E27FC236}">
                <a16:creationId xmlns="" xmlns:a16="http://schemas.microsoft.com/office/drawing/2014/main" id="{91535F7A-65E9-4846-A726-F4DE80589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5222643"/>
            <a:ext cx="9144001" cy="16312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3333FF"/>
                </a:solidFill>
              </a:rPr>
              <a:t>С другой стороны, заметное поглощение электронов с энергией порядка нескольких десятков </a:t>
            </a:r>
            <a:r>
              <a:rPr lang="ru-RU" altLang="ru-RU" sz="2000" b="1" i="1" dirty="0">
                <a:solidFill>
                  <a:srgbClr val="3333FF"/>
                </a:solidFill>
              </a:rPr>
              <a:t>кэв</a:t>
            </a:r>
            <a:r>
              <a:rPr lang="ru-RU" altLang="ru-RU" sz="2000" b="1" dirty="0">
                <a:solidFill>
                  <a:srgbClr val="3333FF"/>
                </a:solidFill>
              </a:rPr>
              <a:t> открывает выгодную возможность </a:t>
            </a:r>
            <a:r>
              <a:rPr lang="ru-RU" altLang="ru-RU" sz="2000" b="1" dirty="0"/>
              <a:t>изучения структуры тонких поверхностных слоев</a:t>
            </a:r>
            <a:r>
              <a:rPr lang="ru-RU" altLang="ru-RU" sz="2000" b="1" dirty="0">
                <a:solidFill>
                  <a:srgbClr val="3333FF"/>
                </a:solidFill>
              </a:rPr>
              <a:t> толщиной </a:t>
            </a:r>
            <a:r>
              <a:rPr lang="ru-RU" altLang="ru-RU" sz="2000" b="1" dirty="0"/>
              <a:t>в </a:t>
            </a:r>
            <a:r>
              <a:rPr lang="en-US" altLang="ru-RU" sz="2000" b="1" dirty="0"/>
              <a:t>10</a:t>
            </a:r>
            <a:r>
              <a:rPr lang="en-US" altLang="ru-RU" sz="2000" b="1" baseline="30000" dirty="0"/>
              <a:t>-6</a:t>
            </a:r>
            <a:r>
              <a:rPr lang="en-US" altLang="ru-RU" sz="2000" b="1" dirty="0"/>
              <a:t>-10</a:t>
            </a:r>
            <a:r>
              <a:rPr lang="en-US" altLang="ru-RU" sz="2000" b="1" baseline="30000" dirty="0"/>
              <a:t>-7</a:t>
            </a:r>
            <a:r>
              <a:rPr lang="ru-RU" altLang="ru-RU" sz="2000" b="1" dirty="0"/>
              <a:t>см</a:t>
            </a:r>
            <a:r>
              <a:rPr lang="ru-RU" altLang="ru-RU" sz="2000" b="1" dirty="0">
                <a:solidFill>
                  <a:srgbClr val="3333FF"/>
                </a:solidFill>
              </a:rPr>
              <a:t>. Для сравнения в рентгенографии при оптимальных условиях регистрируется слой около </a:t>
            </a:r>
            <a:r>
              <a:rPr lang="ru-RU" altLang="ru-RU" sz="2000" b="1" dirty="0"/>
              <a:t>10</a:t>
            </a:r>
            <a:r>
              <a:rPr lang="ru-RU" altLang="ru-RU" sz="2000" b="1" baseline="30000" dirty="0"/>
              <a:t>-2</a:t>
            </a:r>
            <a:r>
              <a:rPr lang="ru-RU" altLang="ru-RU" sz="2000" b="1" dirty="0"/>
              <a:t>-10</a:t>
            </a:r>
            <a:r>
              <a:rPr lang="ru-RU" altLang="ru-RU" sz="2000" b="1" baseline="30000" dirty="0"/>
              <a:t>-4</a:t>
            </a:r>
            <a:r>
              <a:rPr lang="ru-RU" altLang="ru-RU" sz="2000" b="1" dirty="0"/>
              <a:t>см</a:t>
            </a:r>
            <a:r>
              <a:rPr lang="ru-RU" altLang="ru-RU" sz="2000" b="1" dirty="0">
                <a:solidFill>
                  <a:srgbClr val="3333FF"/>
                </a:solidFill>
              </a:rPr>
              <a:t> </a:t>
            </a:r>
            <a:endParaRPr lang="ru-RU" altLang="ru-RU" sz="2000" dirty="0"/>
          </a:p>
        </p:txBody>
      </p:sp>
      <p:sp>
        <p:nvSpPr>
          <p:cNvPr id="54276" name="TextBox 5">
            <a:extLst>
              <a:ext uri="{FF2B5EF4-FFF2-40B4-BE49-F238E27FC236}">
                <a16:creationId xmlns="" xmlns:a16="http://schemas.microsoft.com/office/drawing/2014/main" id="{39385A93-A0D7-446C-8672-D25A6D059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94781"/>
            <a:ext cx="9144000" cy="163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3333FF"/>
                </a:solidFill>
              </a:rPr>
              <a:t>С одной стороны, более высокая амплитуда рассеяния электронов </a:t>
            </a:r>
            <a:r>
              <a:rPr lang="ru-RU" altLang="ru-RU" sz="2000" b="1" dirty="0"/>
              <a:t>(на два-три порядка) </a:t>
            </a:r>
            <a:r>
              <a:rPr lang="ru-RU" altLang="ru-RU" sz="2000" b="1" dirty="0">
                <a:solidFill>
                  <a:srgbClr val="3333FF"/>
                </a:solidFill>
              </a:rPr>
              <a:t>заметно повышает светосилу дифракционной картины и наряду с возможностью фокусировки пучка падающих электронов </a:t>
            </a:r>
            <a:r>
              <a:rPr lang="ru-RU" altLang="ru-RU" sz="2000" b="1" dirty="0"/>
              <a:t>позволяет исследовать весьма мелкие кристаллы </a:t>
            </a:r>
            <a:r>
              <a:rPr lang="ru-RU" altLang="ru-RU" sz="2000" b="1" dirty="0">
                <a:solidFill>
                  <a:srgbClr val="3333FF"/>
                </a:solidFill>
              </a:rPr>
              <a:t>в поликристаллических системах</a:t>
            </a:r>
            <a:endParaRPr lang="ru-RU" alt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4275" grpId="0" animBg="1"/>
      <p:bldP spid="5427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102AE45-3AE4-40FF-B99D-5D59279D6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0069"/>
            <a:ext cx="9144000" cy="3046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3333FF"/>
                </a:solidFill>
              </a:rPr>
              <a:t>Более слабая зависимость атомной амплитуды рассеяния электронов от атомного номера по сравнению с рентгеновскими лучами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</a:rPr>
              <a:t>позволяет проводить структурные исследования для легких атомов 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F5CCB4B-8972-4C4E-8EC9-48ED4F236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9" y="4149080"/>
            <a:ext cx="9144001" cy="20621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3333FF"/>
                </a:solidFill>
              </a:rPr>
              <a:t>Наличие у электронов спина и магнитного момента открывает дополнительные </a:t>
            </a:r>
            <a:r>
              <a:rPr lang="ru-RU" altLang="ru-RU" b="1" dirty="0">
                <a:solidFill>
                  <a:srgbClr val="FF0000"/>
                </a:solidFill>
              </a:rPr>
              <a:t>возможности для изучения магнитной структуры материалов </a:t>
            </a:r>
            <a:endParaRPr lang="ru-RU" alt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0EBA07B-3800-4061-9CD1-6C1CCD403F99}"/>
              </a:ext>
            </a:extLst>
          </p:cNvPr>
          <p:cNvSpPr txBox="1"/>
          <p:nvPr/>
        </p:nvSpPr>
        <p:spPr>
          <a:xfrm>
            <a:off x="0" y="1052736"/>
            <a:ext cx="9144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Еще одна </a:t>
            </a:r>
          </a:p>
          <a:p>
            <a:pPr algn="ctr"/>
            <a:r>
              <a:rPr lang="ru-RU" sz="4000" b="1" dirty="0"/>
              <a:t>очень важная особенность дифракции электронов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65E8E54-B758-40A0-B68B-1240698D28E6}"/>
              </a:ext>
            </a:extLst>
          </p:cNvPr>
          <p:cNvSpPr txBox="1"/>
          <p:nvPr/>
        </p:nvSpPr>
        <p:spPr>
          <a:xfrm>
            <a:off x="0" y="3293029"/>
            <a:ext cx="914400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00FF"/>
                </a:solidFill>
              </a:rPr>
              <a:t>При энергии электронов порядка 100</a:t>
            </a:r>
            <a:r>
              <a:rPr lang="en-US" sz="3200" dirty="0">
                <a:solidFill>
                  <a:srgbClr val="0000FF"/>
                </a:solidFill>
              </a:rPr>
              <a:t> kV </a:t>
            </a:r>
            <a:r>
              <a:rPr lang="ru-RU" sz="3200" dirty="0">
                <a:solidFill>
                  <a:srgbClr val="0000FF"/>
                </a:solidFill>
              </a:rPr>
              <a:t>длина волны де-Бройля </a:t>
            </a:r>
            <a:r>
              <a:rPr lang="el-GR" sz="3200" dirty="0">
                <a:solidFill>
                  <a:srgbClr val="0000FF"/>
                </a:solidFill>
              </a:rPr>
              <a:t>λ≈</a:t>
            </a:r>
            <a:r>
              <a:rPr lang="ru-RU" sz="3200" dirty="0">
                <a:solidFill>
                  <a:srgbClr val="0000FF"/>
                </a:solidFill>
              </a:rPr>
              <a:t>0,01 </a:t>
            </a:r>
            <a:r>
              <a:rPr lang="en-US" sz="3200" dirty="0">
                <a:solidFill>
                  <a:srgbClr val="0000FF"/>
                </a:solidFill>
              </a:rPr>
              <a:t>Å</a:t>
            </a:r>
            <a:r>
              <a:rPr lang="ru-RU" sz="3200" dirty="0">
                <a:solidFill>
                  <a:srgbClr val="0000FF"/>
                </a:solidFill>
              </a:rPr>
              <a:t>, угол дифракции </a:t>
            </a:r>
            <a:r>
              <a:rPr lang="el-GR" sz="3200" dirty="0">
                <a:solidFill>
                  <a:srgbClr val="0000FF"/>
                </a:solidFill>
              </a:rPr>
              <a:t>θ</a:t>
            </a:r>
            <a:r>
              <a:rPr lang="en-US" sz="3200" dirty="0">
                <a:solidFill>
                  <a:srgbClr val="0000FF"/>
                </a:solidFill>
              </a:rPr>
              <a:t>&lt;5°</a:t>
            </a:r>
            <a:r>
              <a:rPr lang="ru-RU" sz="3200" dirty="0">
                <a:solidFill>
                  <a:srgbClr val="0000FF"/>
                </a:solidFill>
              </a:rPr>
              <a:t>, радиус сферы </a:t>
            </a:r>
            <a:r>
              <a:rPr lang="ru-RU" sz="3200" dirty="0" err="1">
                <a:solidFill>
                  <a:srgbClr val="0000FF"/>
                </a:solidFill>
              </a:rPr>
              <a:t>Эвальда</a:t>
            </a:r>
            <a:r>
              <a:rPr lang="ru-RU" sz="3200" dirty="0">
                <a:solidFill>
                  <a:srgbClr val="0000FF"/>
                </a:solidFill>
              </a:rPr>
              <a:t> </a:t>
            </a:r>
            <a:r>
              <a:rPr lang="en-US" sz="3200" dirty="0">
                <a:solidFill>
                  <a:srgbClr val="0000FF"/>
                </a:solidFill>
              </a:rPr>
              <a:t>R~10</a:t>
            </a:r>
            <a:r>
              <a:rPr lang="en-US" sz="3200" baseline="30000" dirty="0">
                <a:solidFill>
                  <a:srgbClr val="0000FF"/>
                </a:solidFill>
              </a:rPr>
              <a:t>12</a:t>
            </a:r>
            <a:r>
              <a:rPr lang="ru-RU" sz="3200" dirty="0">
                <a:solidFill>
                  <a:srgbClr val="0000FF"/>
                </a:solidFill>
              </a:rPr>
              <a:t>м </a:t>
            </a:r>
          </a:p>
          <a:p>
            <a:pPr algn="ctr"/>
            <a:r>
              <a:rPr lang="ru-RU" sz="3200" dirty="0">
                <a:solidFill>
                  <a:srgbClr val="C00000"/>
                </a:solidFill>
              </a:rPr>
              <a:t>(для рентгена </a:t>
            </a:r>
            <a:r>
              <a:rPr lang="el-GR" sz="3200" dirty="0">
                <a:solidFill>
                  <a:srgbClr val="C00000"/>
                </a:solidFill>
              </a:rPr>
              <a:t>λ~</a:t>
            </a:r>
            <a:r>
              <a:rPr lang="ru-RU" sz="3200" dirty="0">
                <a:solidFill>
                  <a:srgbClr val="C00000"/>
                </a:solidFill>
              </a:rPr>
              <a:t>1 </a:t>
            </a:r>
            <a:r>
              <a:rPr lang="en-US" sz="3200" dirty="0">
                <a:solidFill>
                  <a:srgbClr val="C00000"/>
                </a:solidFill>
              </a:rPr>
              <a:t>Å</a:t>
            </a:r>
            <a:r>
              <a:rPr lang="ru-RU" sz="3200" dirty="0">
                <a:solidFill>
                  <a:srgbClr val="C00000"/>
                </a:solidFill>
              </a:rPr>
              <a:t>, </a:t>
            </a:r>
            <a:r>
              <a:rPr lang="en-US" sz="3200" dirty="0">
                <a:solidFill>
                  <a:srgbClr val="C00000"/>
                </a:solidFill>
              </a:rPr>
              <a:t>R~10</a:t>
            </a:r>
            <a:r>
              <a:rPr lang="en-US" sz="3200" baseline="30000" dirty="0">
                <a:solidFill>
                  <a:srgbClr val="C00000"/>
                </a:solidFill>
              </a:rPr>
              <a:t>10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ru-RU" sz="3200" dirty="0">
                <a:solidFill>
                  <a:srgbClr val="C00000"/>
                </a:solidFill>
              </a:rPr>
              <a:t>м)</a:t>
            </a:r>
          </a:p>
        </p:txBody>
      </p:sp>
    </p:spTree>
    <p:extLst>
      <p:ext uri="{BB962C8B-B14F-4D97-AF65-F5344CB8AC3E}">
        <p14:creationId xmlns:p14="http://schemas.microsoft.com/office/powerpoint/2010/main" val="316449920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Геометрия электронограммы">
            <a:extLst>
              <a:ext uri="{FF2B5EF4-FFF2-40B4-BE49-F238E27FC236}">
                <a16:creationId xmlns="" xmlns:a16="http://schemas.microsoft.com/office/drawing/2014/main" id="{5D82E29E-577B-4C50-88CA-9402DBBF0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802593"/>
            <a:ext cx="5404581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3" name="Object 3">
            <a:extLst>
              <a:ext uri="{FF2B5EF4-FFF2-40B4-BE49-F238E27FC236}">
                <a16:creationId xmlns="" xmlns:a16="http://schemas.microsoft.com/office/drawing/2014/main" id="{35B64D48-08F8-4F58-ADD7-9A07F397CF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033182"/>
              </p:ext>
            </p:extLst>
          </p:nvPr>
        </p:nvGraphicFramePr>
        <p:xfrm>
          <a:off x="6088063" y="735695"/>
          <a:ext cx="2209800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4" name="Equation" r:id="rId4" imgW="914400" imgH="685800" progId="Equation.DSMT4">
                  <p:embed/>
                </p:oleObj>
              </mc:Choice>
              <mc:Fallback>
                <p:oleObj name="Equation" r:id="rId4" imgW="914400" imgH="685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063" y="735695"/>
                        <a:ext cx="2209800" cy="16557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>
            <a:extLst>
              <a:ext uri="{FF2B5EF4-FFF2-40B4-BE49-F238E27FC236}">
                <a16:creationId xmlns="" xmlns:a16="http://schemas.microsoft.com/office/drawing/2014/main" id="{8123431C-5B33-4BCD-B037-0DAD3BACF7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434420"/>
              </p:ext>
            </p:extLst>
          </p:nvPr>
        </p:nvGraphicFramePr>
        <p:xfrm>
          <a:off x="5796136" y="2965562"/>
          <a:ext cx="2921000" cy="312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5" name="Equation" r:id="rId6" imgW="1295280" imgH="1384200" progId="Equation.DSMT4">
                  <p:embed/>
                </p:oleObj>
              </mc:Choice>
              <mc:Fallback>
                <p:oleObj name="Equation" r:id="rId6" imgW="1295280" imgH="1384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2965562"/>
                        <a:ext cx="2921000" cy="31257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Box 1">
            <a:extLst>
              <a:ext uri="{FF2B5EF4-FFF2-40B4-BE49-F238E27FC236}">
                <a16:creationId xmlns="" xmlns:a16="http://schemas.microsoft.com/office/drawing/2014/main" id="{A1982BF1-C10F-4A0B-983B-F361843FA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6335713"/>
            <a:ext cx="489902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3333FF"/>
                </a:solidFill>
                <a:cs typeface="Arial" panose="020B0604020202020204" pitchFamily="34" charset="0"/>
              </a:rPr>
              <a:t>Параметр </a:t>
            </a:r>
            <a:r>
              <a:rPr lang="en-US" altLang="ru-RU" sz="2400" i="1">
                <a:solidFill>
                  <a:srgbClr val="3333FF"/>
                </a:solidFill>
                <a:cs typeface="Arial" panose="020B0604020202020204" pitchFamily="34" charset="0"/>
              </a:rPr>
              <a:t>L</a:t>
            </a:r>
            <a:r>
              <a:rPr lang="en-US" altLang="ru-RU" sz="2400">
                <a:solidFill>
                  <a:srgbClr val="3333FF"/>
                </a:solidFill>
                <a:cs typeface="Arial" panose="020B0604020202020204" pitchFamily="34" charset="0"/>
              </a:rPr>
              <a:t> </a:t>
            </a:r>
            <a:r>
              <a:rPr lang="ru-RU" altLang="ru-RU" sz="2400">
                <a:solidFill>
                  <a:srgbClr val="3333FF"/>
                </a:solidFill>
                <a:cs typeface="Arial" panose="020B0604020202020204" pitchFamily="34" charset="0"/>
              </a:rPr>
              <a:t>– константа прибора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B68B2E4-259E-4147-894B-87E0CAE59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3333FF"/>
                </a:solidFill>
              </a:rPr>
              <a:t>Правила расшифровки электронограмм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DEF38DB4-C93E-4732-B313-3BA4BA3BECD5}"/>
              </a:ext>
            </a:extLst>
          </p:cNvPr>
          <p:cNvSpPr/>
          <p:nvPr/>
        </p:nvSpPr>
        <p:spPr>
          <a:xfrm>
            <a:off x="2123728" y="2276872"/>
            <a:ext cx="1584325" cy="1584325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" grpId="0" animBg="1"/>
      <p:bldP spid="3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6E71C0E-0A92-40CF-B394-508AA9DFF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91" y="1575613"/>
            <a:ext cx="4109099" cy="47066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1F6F110-887C-4F0A-9B63-E9B16C107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1602997"/>
            <a:ext cx="4860032" cy="3674306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="" xmlns:a16="http://schemas.microsoft.com/office/drawing/2014/main" id="{954D313A-DC86-4238-85B2-B8D468694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292" y="6282277"/>
            <a:ext cx="4109099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i="1" dirty="0">
                <a:solidFill>
                  <a:srgbClr val="0000FF"/>
                </a:solidFill>
                <a:cs typeface="Arial" panose="020B0604020202020204" pitchFamily="34" charset="0"/>
              </a:rPr>
              <a:t>L</a:t>
            </a:r>
            <a:r>
              <a:rPr lang="en-US" altLang="ru-RU" sz="20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u-RU" altLang="ru-RU" sz="2000" dirty="0">
                <a:solidFill>
                  <a:srgbClr val="0000FF"/>
                </a:solidFill>
                <a:cs typeface="Arial" panose="020B0604020202020204" pitchFamily="34" charset="0"/>
              </a:rPr>
              <a:t>– константа прибора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80EED0ED-F7AC-4B20-A693-1681F9D13B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996137"/>
              </p:ext>
            </p:extLst>
          </p:nvPr>
        </p:nvGraphicFramePr>
        <p:xfrm>
          <a:off x="4604858" y="5369826"/>
          <a:ext cx="2241893" cy="703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40" name="Equation" r:id="rId5" imgW="1295280" imgH="406080" progId="Equation.DSMT4">
                  <p:embed/>
                </p:oleObj>
              </mc:Choice>
              <mc:Fallback>
                <p:oleObj name="Equation" r:id="rId5" imgW="12952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04858" y="5369826"/>
                        <a:ext cx="2241893" cy="70333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="" xmlns:a16="http://schemas.microsoft.com/office/drawing/2014/main" id="{BB8E9406-D6E5-49D6-8B73-ADC93FFC3C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998165"/>
              </p:ext>
            </p:extLst>
          </p:nvPr>
        </p:nvGraphicFramePr>
        <p:xfrm>
          <a:off x="6981121" y="5372852"/>
          <a:ext cx="1343843" cy="70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41" name="Equation" r:id="rId7" imgW="901440" imgH="469800" progId="Equation.DSMT4">
                  <p:embed/>
                </p:oleObj>
              </mc:Choice>
              <mc:Fallback>
                <p:oleObj name="Equation" r:id="rId7" imgW="9014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81121" y="5372852"/>
                        <a:ext cx="1343843" cy="700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="" xmlns:a16="http://schemas.microsoft.com/office/drawing/2014/main" id="{068374D9-DDBA-492F-B831-9F99B238E3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94820"/>
              </p:ext>
            </p:extLst>
          </p:nvPr>
        </p:nvGraphicFramePr>
        <p:xfrm>
          <a:off x="5796136" y="6156436"/>
          <a:ext cx="1612515" cy="584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42" name="Equation" r:id="rId9" imgW="1295280" imgH="469800" progId="Equation.DSMT4">
                  <p:embed/>
                </p:oleObj>
              </mc:Choice>
              <mc:Fallback>
                <p:oleObj name="Equation" r:id="rId9" imgW="12952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96136" y="6156436"/>
                        <a:ext cx="1612515" cy="5849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A4E3929-8F4D-45F9-881E-9862E3166130}"/>
              </a:ext>
            </a:extLst>
          </p:cNvPr>
          <p:cNvSpPr txBox="1"/>
          <p:nvPr/>
        </p:nvSpPr>
        <p:spPr>
          <a:xfrm>
            <a:off x="0" y="214350"/>
            <a:ext cx="91440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</a:rPr>
              <a:t>Схема расшифровки </a:t>
            </a:r>
            <a:r>
              <a:rPr lang="ru-RU" sz="4000" b="1" dirty="0" err="1">
                <a:solidFill>
                  <a:srgbClr val="0000FF"/>
                </a:solidFill>
              </a:rPr>
              <a:t>электронограмм</a:t>
            </a:r>
            <a:endParaRPr lang="ru-RU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="" xmlns:a16="http://schemas.microsoft.com/office/drawing/2014/main" id="{6B08AD69-34D4-47A5-839F-2A0A849E0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18" y="-17986"/>
            <a:ext cx="6177499" cy="460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0420" name="Объект 4">
            <a:extLst>
              <a:ext uri="{FF2B5EF4-FFF2-40B4-BE49-F238E27FC236}">
                <a16:creationId xmlns="" xmlns:a16="http://schemas.microsoft.com/office/drawing/2014/main" id="{5D4D00CE-E350-43CB-BF4A-62EB579D08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2888" y="4797425"/>
          <a:ext cx="321945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1" name="Equation" r:id="rId4" imgW="914400" imgH="254000" progId="Equation.DSMT4">
                  <p:embed/>
                </p:oleObj>
              </mc:Choice>
              <mc:Fallback>
                <p:oleObj name="Equation" r:id="rId4" imgW="914400" imgH="254000" progId="Equation.DSMT4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4797425"/>
                        <a:ext cx="3219450" cy="8937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2" name="TextBox 4">
            <a:extLst>
              <a:ext uri="{FF2B5EF4-FFF2-40B4-BE49-F238E27FC236}">
                <a16:creationId xmlns="" xmlns:a16="http://schemas.microsoft.com/office/drawing/2014/main" id="{31AAED18-0C65-4103-9E4C-22ADB0B36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03913"/>
            <a:ext cx="9144000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8A4CFF"/>
                </a:solidFill>
              </a:rPr>
              <a:t>Электронограмма это неискаженный срез обратной решетки кристалла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http://www.booksite.ru/fulltext/1/001/010/001/281955217.jpg">
            <a:extLst>
              <a:ext uri="{FF2B5EF4-FFF2-40B4-BE49-F238E27FC236}">
                <a16:creationId xmlns="" xmlns:a16="http://schemas.microsoft.com/office/drawing/2014/main" id="{1DFFF64D-B4EA-49DC-8C05-EBC405EEC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0"/>
            <a:ext cx="722312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Box 2">
            <a:extLst>
              <a:ext uri="{FF2B5EF4-FFF2-40B4-BE49-F238E27FC236}">
                <a16:creationId xmlns="" xmlns:a16="http://schemas.microsoft.com/office/drawing/2014/main" id="{F2D7D969-CF46-45B2-B6D6-849BE173C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75188"/>
            <a:ext cx="9144000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8A4CFF"/>
                </a:solidFill>
              </a:rPr>
              <a:t>Лауэграмма ориентированного монокристалла берилла. Первичный пучок рентгеновских лучей направлен вдоль оси симметрии 2-го порядка. </a:t>
            </a:r>
          </a:p>
        </p:txBody>
      </p:sp>
      <p:sp>
        <p:nvSpPr>
          <p:cNvPr id="61444" name="TextBox 3">
            <a:extLst>
              <a:ext uri="{FF2B5EF4-FFF2-40B4-BE49-F238E27FC236}">
                <a16:creationId xmlns="" xmlns:a16="http://schemas.microsoft.com/office/drawing/2014/main" id="{E285B953-FB30-4040-A02A-C60A11AA7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6105525"/>
            <a:ext cx="9163050" cy="706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Каждое пятно Лауэграммы цветное так как получено в полихроматическом излучении.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nimBg="1"/>
      <p:bldP spid="6144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6">
            <a:extLst>
              <a:ext uri="{FF2B5EF4-FFF2-40B4-BE49-F238E27FC236}">
                <a16:creationId xmlns="" xmlns:a16="http://schemas.microsoft.com/office/drawing/2014/main" id="{E7BE562D-7032-4A57-9C2A-56125A336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948"/>
            <a:ext cx="9143999" cy="94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3333FF"/>
                </a:solidFill>
                <a:cs typeface="Arial" panose="020B0604020202020204" pitchFamily="34" charset="0"/>
              </a:rPr>
              <a:t>Геометрия образования </a:t>
            </a:r>
            <a:r>
              <a:rPr lang="ru-RU" altLang="ru-RU" sz="2800" b="1" dirty="0" err="1">
                <a:solidFill>
                  <a:srgbClr val="3333FF"/>
                </a:solidFill>
                <a:cs typeface="Arial" panose="020B0604020202020204" pitchFamily="34" charset="0"/>
              </a:rPr>
              <a:t>Лауэграммы</a:t>
            </a:r>
            <a:r>
              <a:rPr lang="ru-RU" altLang="ru-RU" sz="2800" b="1" dirty="0">
                <a:solidFill>
                  <a:srgbClr val="3333FF"/>
                </a:solidFill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  <a:cs typeface="Arial" panose="020B0604020202020204" pitchFamily="34" charset="0"/>
              </a:rPr>
              <a:t>в обратном пространстве</a:t>
            </a:r>
          </a:p>
        </p:txBody>
      </p:sp>
      <p:pic>
        <p:nvPicPr>
          <p:cNvPr id="16391" name="Picture 7" descr="LaueModel-2">
            <a:extLst>
              <a:ext uri="{FF2B5EF4-FFF2-40B4-BE49-F238E27FC236}">
                <a16:creationId xmlns="" xmlns:a16="http://schemas.microsoft.com/office/drawing/2014/main" id="{5239E929-362F-4C98-AAF4-C8E054F75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6688"/>
            <a:ext cx="5364163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CuKa">
            <a:extLst>
              <a:ext uri="{FF2B5EF4-FFF2-40B4-BE49-F238E27FC236}">
                <a16:creationId xmlns="" xmlns:a16="http://schemas.microsoft.com/office/drawing/2014/main" id="{9DA156DA-24C1-4CA8-9BDE-843755506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205038"/>
            <a:ext cx="3348038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Line 11">
            <a:extLst>
              <a:ext uri="{FF2B5EF4-FFF2-40B4-BE49-F238E27FC236}">
                <a16:creationId xmlns="" xmlns:a16="http://schemas.microsoft.com/office/drawing/2014/main" id="{5AFBEC22-83FE-4691-9455-42E2178C8C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27763" y="2565400"/>
            <a:ext cx="0" cy="18002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4" name="Line 12">
            <a:extLst>
              <a:ext uri="{FF2B5EF4-FFF2-40B4-BE49-F238E27FC236}">
                <a16:creationId xmlns="" xmlns:a16="http://schemas.microsoft.com/office/drawing/2014/main" id="{8123EA8B-EFDC-4DF2-8E85-48CAB88912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72450" y="2997200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5" name="Text Box 13">
            <a:extLst>
              <a:ext uri="{FF2B5EF4-FFF2-40B4-BE49-F238E27FC236}">
                <a16:creationId xmlns="" xmlns:a16="http://schemas.microsoft.com/office/drawing/2014/main" id="{15EE126F-A981-4DF3-8247-DC0F20BC0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4292600"/>
            <a:ext cx="393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ru-RU" sz="1800" baseline="-25000">
                <a:cs typeface="Arial" panose="020B0604020202020204" pitchFamily="34" charset="0"/>
              </a:rPr>
              <a:t>1</a:t>
            </a:r>
            <a:endParaRPr lang="ru-RU" altLang="ru-RU" sz="1800" baseline="-25000">
              <a:cs typeface="Arial" panose="020B0604020202020204" pitchFamily="34" charset="0"/>
            </a:endParaRPr>
          </a:p>
        </p:txBody>
      </p:sp>
      <p:sp>
        <p:nvSpPr>
          <p:cNvPr id="7176" name="Text Box 14">
            <a:extLst>
              <a:ext uri="{FF2B5EF4-FFF2-40B4-BE49-F238E27FC236}">
                <a16:creationId xmlns="" xmlns:a16="http://schemas.microsoft.com/office/drawing/2014/main" id="{A8D78020-EC75-4CAB-97F6-CA832140B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4292600"/>
            <a:ext cx="393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ru-RU" sz="1800" baseline="-25000">
                <a:cs typeface="Arial" panose="020B0604020202020204" pitchFamily="34" charset="0"/>
              </a:rPr>
              <a:t>2</a:t>
            </a:r>
            <a:endParaRPr lang="ru-RU" altLang="ru-RU" sz="1800" baseline="-25000">
              <a:cs typeface="Arial" panose="020B0604020202020204" pitchFamily="34" charset="0"/>
            </a:endParaRPr>
          </a:p>
        </p:txBody>
      </p:sp>
      <p:sp>
        <p:nvSpPr>
          <p:cNvPr id="16399" name="Text Box 15">
            <a:extLst>
              <a:ext uri="{FF2B5EF4-FFF2-40B4-BE49-F238E27FC236}">
                <a16:creationId xmlns="" xmlns:a16="http://schemas.microsoft.com/office/drawing/2014/main" id="{02626C8C-6231-4C0B-8D77-E31D28004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413375"/>
            <a:ext cx="966787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3333FF"/>
                </a:solidFill>
                <a:cs typeface="Arial" panose="020B0604020202020204" pitchFamily="34" charset="0"/>
              </a:rPr>
              <a:t>R</a:t>
            </a:r>
            <a:r>
              <a:rPr lang="en-US" altLang="ru-RU" sz="1800" b="1" baseline="-25000">
                <a:solidFill>
                  <a:srgbClr val="3333FF"/>
                </a:solidFill>
                <a:cs typeface="Arial" panose="020B0604020202020204" pitchFamily="34" charset="0"/>
              </a:rPr>
              <a:t>1</a:t>
            </a:r>
            <a:r>
              <a:rPr lang="en-US" altLang="ru-RU" sz="1800" b="1">
                <a:solidFill>
                  <a:srgbClr val="3333FF"/>
                </a:solidFill>
                <a:cs typeface="Arial" panose="020B0604020202020204" pitchFamily="34" charset="0"/>
              </a:rPr>
              <a:t>=1/</a:t>
            </a:r>
            <a:r>
              <a:rPr lang="en-US" altLang="ru-RU" sz="1800" b="1">
                <a:solidFill>
                  <a:srgbClr val="3333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ru-RU" sz="1800" b="1" baseline="-25000">
                <a:solidFill>
                  <a:srgbClr val="3333FF"/>
                </a:solidFill>
                <a:cs typeface="Arial" panose="020B0604020202020204" pitchFamily="34" charset="0"/>
              </a:rPr>
              <a:t>1</a:t>
            </a:r>
            <a:endParaRPr lang="ru-RU" altLang="ru-RU" sz="1800" b="1" baseline="-25000">
              <a:solidFill>
                <a:srgbClr val="3333FF"/>
              </a:solidFill>
              <a:cs typeface="Arial" panose="020B0604020202020204" pitchFamily="34" charset="0"/>
            </a:endParaRPr>
          </a:p>
        </p:txBody>
      </p:sp>
      <p:sp>
        <p:nvSpPr>
          <p:cNvPr id="16400" name="Text Box 16">
            <a:extLst>
              <a:ext uri="{FF2B5EF4-FFF2-40B4-BE49-F238E27FC236}">
                <a16:creationId xmlns="" xmlns:a16="http://schemas.microsoft.com/office/drawing/2014/main" id="{7723D7F0-FE2B-4EE4-82D1-82363A008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5411788"/>
            <a:ext cx="96678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FF0000"/>
                </a:solidFill>
                <a:cs typeface="Arial" panose="020B0604020202020204" pitchFamily="34" charset="0"/>
              </a:rPr>
              <a:t>R</a:t>
            </a:r>
            <a:r>
              <a:rPr lang="en-US" altLang="ru-RU" sz="1800" b="1" baseline="-2500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r>
              <a:rPr lang="en-US" altLang="ru-RU" sz="1800" b="1">
                <a:solidFill>
                  <a:srgbClr val="FF0000"/>
                </a:solidFill>
                <a:cs typeface="Arial" panose="020B0604020202020204" pitchFamily="34" charset="0"/>
              </a:rPr>
              <a:t>=1/</a:t>
            </a:r>
            <a:r>
              <a:rPr lang="en-US" altLang="ru-RU" sz="1800" b="1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ru-RU" sz="1800" b="1" baseline="-2500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endParaRPr lang="ru-RU" altLang="ru-RU" sz="1800" b="1" baseline="-250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3DEB298E-D0E5-4A7D-BB58-449B44CF6391}"/>
              </a:ext>
            </a:extLst>
          </p:cNvPr>
          <p:cNvCxnSpPr/>
          <p:nvPr/>
        </p:nvCxnSpPr>
        <p:spPr>
          <a:xfrm>
            <a:off x="395288" y="3284538"/>
            <a:ext cx="42481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2DBE14E-A86F-453F-A2D4-115AF3EE3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373688"/>
            <a:ext cx="240347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cs typeface="Arial" panose="020B0604020202020204" pitchFamily="34" charset="0"/>
              </a:rPr>
              <a:t>Рентгеновский пучок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5FED75FD-AFE1-4B6F-BFD8-349C05C05386}"/>
              </a:ext>
            </a:extLst>
          </p:cNvPr>
          <p:cNvCxnSpPr/>
          <p:nvPr/>
        </p:nvCxnSpPr>
        <p:spPr>
          <a:xfrm flipH="1" flipV="1">
            <a:off x="4211638" y="3284538"/>
            <a:ext cx="576262" cy="20161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="" xmlns:a16="http://schemas.microsoft.com/office/drawing/2014/main" id="{F2862311-C439-4AE7-8777-80DA4DE900BB}"/>
              </a:ext>
            </a:extLst>
          </p:cNvPr>
          <p:cNvCxnSpPr/>
          <p:nvPr/>
        </p:nvCxnSpPr>
        <p:spPr>
          <a:xfrm flipV="1">
            <a:off x="1403350" y="3789363"/>
            <a:ext cx="1081088" cy="1584325"/>
          </a:xfrm>
          <a:prstGeom prst="straightConnector1">
            <a:avLst/>
          </a:prstGeom>
          <a:ln w="381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="" xmlns:a16="http://schemas.microsoft.com/office/drawing/2014/main" id="{D6BF7AA0-57B8-4460-8E97-6FB4D42709A6}"/>
              </a:ext>
            </a:extLst>
          </p:cNvPr>
          <p:cNvCxnSpPr/>
          <p:nvPr/>
        </p:nvCxnSpPr>
        <p:spPr>
          <a:xfrm flipH="1" flipV="1">
            <a:off x="2627313" y="4724400"/>
            <a:ext cx="504825" cy="6492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D77229B-3FDC-440C-AE3E-BDAD79519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308725"/>
            <a:ext cx="56324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  <a:cs typeface="Arial" panose="020B0604020202020204" pitchFamily="34" charset="0"/>
              </a:rPr>
              <a:t>Любое возможное значение</a:t>
            </a:r>
            <a:r>
              <a:rPr lang="en-US" altLang="ru-RU" sz="1800">
                <a:solidFill>
                  <a:srgbClr val="3333FF"/>
                </a:solidFill>
                <a:cs typeface="Arial" panose="020B0604020202020204" pitchFamily="34" charset="0"/>
              </a:rPr>
              <a:t> R </a:t>
            </a:r>
            <a:r>
              <a:rPr lang="ru-RU" altLang="ru-RU" sz="1800">
                <a:solidFill>
                  <a:srgbClr val="3333FF"/>
                </a:solidFill>
                <a:cs typeface="Arial" panose="020B0604020202020204" pitchFamily="34" charset="0"/>
              </a:rPr>
              <a:t>в интервале </a:t>
            </a:r>
            <a:r>
              <a:rPr lang="en-US" altLang="ru-RU" sz="1800">
                <a:solidFill>
                  <a:srgbClr val="3333FF"/>
                </a:solidFill>
                <a:cs typeface="Arial" panose="020B0604020202020204" pitchFamily="34" charset="0"/>
              </a:rPr>
              <a:t>[</a:t>
            </a:r>
            <a:r>
              <a:rPr lang="en-US" altLang="ru-RU" sz="1800">
                <a:solidFill>
                  <a:srgbClr val="3333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ru-RU" sz="1800" baseline="-25000">
                <a:solidFill>
                  <a:srgbClr val="3333FF"/>
                </a:solidFill>
                <a:cs typeface="Arial" panose="020B0604020202020204" pitchFamily="34" charset="0"/>
              </a:rPr>
              <a:t>1</a:t>
            </a:r>
            <a:r>
              <a:rPr lang="en-US" altLang="ru-RU" sz="1800">
                <a:solidFill>
                  <a:srgbClr val="3333FF"/>
                </a:solidFill>
                <a:cs typeface="Arial" panose="020B0604020202020204" pitchFamily="34" charset="0"/>
              </a:rPr>
              <a:t>, </a:t>
            </a:r>
            <a:r>
              <a:rPr lang="en-US" altLang="ru-RU" sz="1800">
                <a:solidFill>
                  <a:srgbClr val="3333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ru-RU" sz="1800" baseline="-25000">
                <a:solidFill>
                  <a:srgbClr val="3333FF"/>
                </a:solidFill>
                <a:cs typeface="Arial" panose="020B0604020202020204" pitchFamily="34" charset="0"/>
              </a:rPr>
              <a:t>2</a:t>
            </a:r>
            <a:r>
              <a:rPr lang="en-US" altLang="ru-RU" sz="1800">
                <a:solidFill>
                  <a:srgbClr val="3333FF"/>
                </a:solidFill>
                <a:cs typeface="Arial" panose="020B0604020202020204" pitchFamily="34" charset="0"/>
              </a:rPr>
              <a:t>]</a:t>
            </a:r>
            <a:endParaRPr lang="ru-RU" altLang="ru-RU" sz="1800">
              <a:solidFill>
                <a:srgbClr val="3333FF"/>
              </a:solidFill>
              <a:cs typeface="Arial" panose="020B0604020202020204" pitchFamily="34" charset="0"/>
            </a:endParaRP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="" xmlns:a16="http://schemas.microsoft.com/office/drawing/2014/main" id="{053DFD75-E1B3-46DE-A0FC-C4E76E311DC5}"/>
              </a:ext>
            </a:extLst>
          </p:cNvPr>
          <p:cNvCxnSpPr/>
          <p:nvPr/>
        </p:nvCxnSpPr>
        <p:spPr>
          <a:xfrm flipV="1">
            <a:off x="2124075" y="4365625"/>
            <a:ext cx="360363" cy="1871663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1EA82997-774E-4CED-A37E-3696BE770DF1}"/>
              </a:ext>
            </a:extLst>
          </p:cNvPr>
          <p:cNvCxnSpPr/>
          <p:nvPr/>
        </p:nvCxnSpPr>
        <p:spPr>
          <a:xfrm flipV="1">
            <a:off x="5076825" y="5661025"/>
            <a:ext cx="1943100" cy="5762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="" xmlns:a16="http://schemas.microsoft.com/office/drawing/2014/main" id="{44F08126-A674-4889-8170-B537C8E6A9BA}"/>
              </a:ext>
            </a:extLst>
          </p:cNvPr>
          <p:cNvCxnSpPr/>
          <p:nvPr/>
        </p:nvCxnSpPr>
        <p:spPr>
          <a:xfrm flipV="1">
            <a:off x="7019925" y="4437063"/>
            <a:ext cx="215900" cy="12239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7175" grpId="0"/>
      <p:bldP spid="7176" grpId="0"/>
      <p:bldP spid="16399" grpId="0" animBg="1"/>
      <p:bldP spid="16400" grpId="0" animBg="1"/>
      <p:bldP spid="13" grpId="0" animBg="1"/>
      <p:bldP spid="13" grpId="1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>
            <a:extLst>
              <a:ext uri="{FF2B5EF4-FFF2-40B4-BE49-F238E27FC236}">
                <a16:creationId xmlns="" xmlns:a16="http://schemas.microsoft.com/office/drawing/2014/main" id="{43E73288-ADB2-4F6E-A157-ED53AB4959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65650" y="2687638"/>
          <a:ext cx="41433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32" name="Equation" r:id="rId3" imgW="1231366" imgH="241195" progId="Equation.DSMT4">
                  <p:embed/>
                </p:oleObj>
              </mc:Choice>
              <mc:Fallback>
                <p:oleObj name="Equation" r:id="rId3" imgW="1231366" imgH="241195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="" xmlns:a16="http://schemas.microsoft.com/office/drawing/2014/main" id="{43E73288-ADB2-4F6E-A157-ED53AB4959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2687638"/>
                        <a:ext cx="4143375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="" xmlns:a16="http://schemas.microsoft.com/office/drawing/2014/main" id="{C5DF509F-FDA9-4DE9-925A-C0B7B8824D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5600" y="3622675"/>
          <a:ext cx="2617788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33" name="Equation" r:id="rId5" imgW="698500" imgH="241300" progId="Equation.DSMT4">
                  <p:embed/>
                </p:oleObj>
              </mc:Choice>
              <mc:Fallback>
                <p:oleObj name="Equation" r:id="rId5" imgW="698500" imgH="241300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="" xmlns:a16="http://schemas.microsoft.com/office/drawing/2014/main" id="{C5DF509F-FDA9-4DE9-925A-C0B7B8824D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622675"/>
                        <a:ext cx="2617788" cy="892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26">
            <a:extLst>
              <a:ext uri="{FF2B5EF4-FFF2-40B4-BE49-F238E27FC236}">
                <a16:creationId xmlns="" xmlns:a16="http://schemas.microsoft.com/office/drawing/2014/main" id="{72457864-8F9F-4AAD-987B-1E7736166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813" y="4868863"/>
            <a:ext cx="9156701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i="1">
                <a:solidFill>
                  <a:srgbClr val="3333FF"/>
                </a:solidFill>
              </a:rPr>
              <a:t>p</a:t>
            </a:r>
            <a:r>
              <a:rPr lang="ru-RU" altLang="ru-RU" sz="1800">
                <a:solidFill>
                  <a:srgbClr val="3333FF"/>
                </a:solidFill>
              </a:rPr>
              <a:t> меняется от </a:t>
            </a:r>
            <a:r>
              <a:rPr lang="ru-RU" altLang="ru-RU" sz="1800" i="1">
                <a:solidFill>
                  <a:srgbClr val="3333FF"/>
                </a:solidFill>
              </a:rPr>
              <a:t>1</a:t>
            </a:r>
            <a:r>
              <a:rPr lang="ru-RU" altLang="ru-RU" sz="1800">
                <a:solidFill>
                  <a:srgbClr val="3333FF"/>
                </a:solidFill>
              </a:rPr>
              <a:t> до </a:t>
            </a:r>
            <a:r>
              <a:rPr lang="ru-RU" altLang="ru-RU" sz="1800" i="1">
                <a:solidFill>
                  <a:srgbClr val="3333FF"/>
                </a:solidFill>
              </a:rPr>
              <a:t>M</a:t>
            </a:r>
            <a:r>
              <a:rPr lang="ru-RU" altLang="ru-RU" sz="1800">
                <a:solidFill>
                  <a:srgbClr val="3333FF"/>
                </a:solidFill>
              </a:rPr>
              <a:t>; </a:t>
            </a:r>
            <a:r>
              <a:rPr lang="ru-RU" altLang="ru-RU" sz="1800" i="1">
                <a:solidFill>
                  <a:srgbClr val="3333FF"/>
                </a:solidFill>
              </a:rPr>
              <a:t>u ,v ,w</a:t>
            </a:r>
            <a:r>
              <a:rPr lang="ru-RU" altLang="ru-RU" sz="1800">
                <a:solidFill>
                  <a:srgbClr val="3333FF"/>
                </a:solidFill>
              </a:rPr>
              <a:t> -правильные дроби, определяющие координаты атомов базиса, причем при </a:t>
            </a:r>
            <a:r>
              <a:rPr lang="ru-RU" altLang="ru-RU" sz="1800" i="1">
                <a:solidFill>
                  <a:srgbClr val="3333FF"/>
                </a:solidFill>
              </a:rPr>
              <a:t>j=1 r</a:t>
            </a:r>
            <a:r>
              <a:rPr lang="en-US" altLang="ru-RU" sz="1800" i="1" baseline="-25000">
                <a:solidFill>
                  <a:srgbClr val="3333FF"/>
                </a:solidFill>
              </a:rPr>
              <a:t>p</a:t>
            </a:r>
            <a:r>
              <a:rPr lang="ru-RU" altLang="ru-RU" sz="1800" i="1">
                <a:solidFill>
                  <a:srgbClr val="3333FF"/>
                </a:solidFill>
              </a:rPr>
              <a:t>=0</a:t>
            </a:r>
            <a:r>
              <a:rPr lang="ru-RU" altLang="ru-RU" sz="1800">
                <a:solidFill>
                  <a:srgbClr val="3333FF"/>
                </a:solidFill>
              </a:rPr>
              <a:t>, что соответствует атомам примитивной решетки. </a:t>
            </a:r>
          </a:p>
        </p:txBody>
      </p:sp>
      <p:pic>
        <p:nvPicPr>
          <p:cNvPr id="26629" name="Picture 2">
            <a:extLst>
              <a:ext uri="{FF2B5EF4-FFF2-40B4-BE49-F238E27FC236}">
                <a16:creationId xmlns="" xmlns:a16="http://schemas.microsoft.com/office/drawing/2014/main" id="{54AC9A03-F84F-4668-B44D-CA520ABE5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1400"/>
            <a:ext cx="4124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14">
            <a:extLst>
              <a:ext uri="{FF2B5EF4-FFF2-40B4-BE49-F238E27FC236}">
                <a16:creationId xmlns="" xmlns:a16="http://schemas.microsoft.com/office/drawing/2014/main" id="{72507986-EE96-4019-AA13-2FB856074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38" y="-11113"/>
            <a:ext cx="9151938" cy="7683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b="1">
                <a:cs typeface="Arial" panose="020B0604020202020204" pitchFamily="34" charset="0"/>
              </a:rPr>
              <a:t>Сложная решетка </a:t>
            </a:r>
          </a:p>
        </p:txBody>
      </p:sp>
      <p:sp>
        <p:nvSpPr>
          <p:cNvPr id="26631" name="TextBox 15">
            <a:extLst>
              <a:ext uri="{FF2B5EF4-FFF2-40B4-BE49-F238E27FC236}">
                <a16:creationId xmlns="" xmlns:a16="http://schemas.microsoft.com/office/drawing/2014/main" id="{CED0EA15-880C-41AC-BB51-AFC133C52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836613"/>
            <a:ext cx="9156700" cy="1385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>
                <a:cs typeface="Arial" panose="020B0604020202020204" pitchFamily="34" charset="0"/>
              </a:rPr>
              <a:t>Если внутри элементарной ячейки кроме атома в начале координат располагаются другие атомы решетка называется сложной</a:t>
            </a:r>
          </a:p>
        </p:txBody>
      </p:sp>
      <p:sp>
        <p:nvSpPr>
          <p:cNvPr id="26632" name="TextBox 16">
            <a:extLst>
              <a:ext uri="{FF2B5EF4-FFF2-40B4-BE49-F238E27FC236}">
                <a16:creationId xmlns="" xmlns:a16="http://schemas.microsoft.com/office/drawing/2014/main" id="{E9385BE2-61A9-43A2-8B85-3E919D39A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19788"/>
            <a:ext cx="9151938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>
                <a:cs typeface="Arial" panose="020B0604020202020204" pitchFamily="34" charset="0"/>
              </a:rPr>
              <a:t>Базис такой решетки имеет вид </a:t>
            </a:r>
            <a:r>
              <a:rPr lang="en-US" altLang="ru-RU" sz="2800">
                <a:cs typeface="Arial" panose="020B0604020202020204" pitchFamily="34" charset="0"/>
              </a:rPr>
              <a:t> </a:t>
            </a:r>
            <a:endParaRPr lang="ru-RU" altLang="ru-RU" sz="2800"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800">
                <a:cs typeface="Arial" panose="020B0604020202020204" pitchFamily="34" charset="0"/>
              </a:rPr>
              <a:t>[[000, x</a:t>
            </a:r>
            <a:r>
              <a:rPr lang="en-US" altLang="ru-RU" sz="2800" baseline="-25000">
                <a:cs typeface="Arial" panose="020B0604020202020204" pitchFamily="34" charset="0"/>
              </a:rPr>
              <a:t>1</a:t>
            </a:r>
            <a:r>
              <a:rPr lang="en-US" altLang="ru-RU" sz="2800">
                <a:cs typeface="Arial" panose="020B0604020202020204" pitchFamily="34" charset="0"/>
              </a:rPr>
              <a:t>y</a:t>
            </a:r>
            <a:r>
              <a:rPr lang="en-US" altLang="ru-RU" sz="2800" baseline="-25000">
                <a:cs typeface="Arial" panose="020B0604020202020204" pitchFamily="34" charset="0"/>
              </a:rPr>
              <a:t>1</a:t>
            </a:r>
            <a:r>
              <a:rPr lang="en-US" altLang="ru-RU" sz="2800">
                <a:cs typeface="Arial" panose="020B0604020202020204" pitchFamily="34" charset="0"/>
              </a:rPr>
              <a:t>z</a:t>
            </a:r>
            <a:r>
              <a:rPr lang="en-US" altLang="ru-RU" sz="2800" baseline="-25000">
                <a:cs typeface="Arial" panose="020B0604020202020204" pitchFamily="34" charset="0"/>
              </a:rPr>
              <a:t>1</a:t>
            </a:r>
            <a:r>
              <a:rPr lang="en-US" altLang="ru-RU" sz="2800">
                <a:cs typeface="Arial" panose="020B0604020202020204" pitchFamily="34" charset="0"/>
              </a:rPr>
              <a:t>, …x</a:t>
            </a:r>
            <a:r>
              <a:rPr lang="en-US" altLang="ru-RU" sz="2800" baseline="-25000">
                <a:cs typeface="Arial" panose="020B0604020202020204" pitchFamily="34" charset="0"/>
              </a:rPr>
              <a:t>n</a:t>
            </a:r>
            <a:r>
              <a:rPr lang="en-US" altLang="ru-RU" sz="2800">
                <a:cs typeface="Arial" panose="020B0604020202020204" pitchFamily="34" charset="0"/>
              </a:rPr>
              <a:t>y</a:t>
            </a:r>
            <a:r>
              <a:rPr lang="en-US" altLang="ru-RU" sz="2800" baseline="-25000">
                <a:cs typeface="Arial" panose="020B0604020202020204" pitchFamily="34" charset="0"/>
              </a:rPr>
              <a:t>n</a:t>
            </a:r>
            <a:r>
              <a:rPr lang="en-US" altLang="ru-RU" sz="2800">
                <a:cs typeface="Arial" panose="020B0604020202020204" pitchFamily="34" charset="0"/>
              </a:rPr>
              <a:t>z</a:t>
            </a:r>
            <a:r>
              <a:rPr lang="en-US" altLang="ru-RU" sz="2800" baseline="-25000">
                <a:cs typeface="Arial" panose="020B0604020202020204" pitchFamily="34" charset="0"/>
              </a:rPr>
              <a:t>n</a:t>
            </a:r>
            <a:r>
              <a:rPr lang="en-US" altLang="ru-RU" sz="2800">
                <a:cs typeface="Arial" panose="020B0604020202020204" pitchFamily="34" charset="0"/>
              </a:rPr>
              <a:t>]]</a:t>
            </a:r>
            <a:endParaRPr lang="ru-RU" altLang="ru-RU" sz="280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630" grpId="0" animBg="1"/>
      <p:bldP spid="26631" grpId="0" animBg="1"/>
      <p:bldP spid="2663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Box 1">
            <a:extLst>
              <a:ext uri="{FF2B5EF4-FFF2-40B4-BE49-F238E27FC236}">
                <a16:creationId xmlns="" xmlns:a16="http://schemas.microsoft.com/office/drawing/2014/main" id="{5B6F7457-6CDB-48BD-BBDA-12E914A65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1825"/>
            <a:ext cx="91440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C00000"/>
                </a:solidFill>
              </a:rPr>
              <a:t>Рассеяние нейтронов</a:t>
            </a:r>
          </a:p>
        </p:txBody>
      </p:sp>
      <p:sp>
        <p:nvSpPr>
          <p:cNvPr id="84995" name="Прямоугольник 1">
            <a:extLst>
              <a:ext uri="{FF2B5EF4-FFF2-40B4-BE49-F238E27FC236}">
                <a16:creationId xmlns="" xmlns:a16="http://schemas.microsoft.com/office/drawing/2014/main" id="{3ED4B786-04A6-4CAC-80CF-56508839A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9144000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3333FF"/>
                </a:solidFill>
              </a:rPr>
              <a:t>Рассеяние нейтронов происходит на атомных ядрах. Этот процесс аналогичен взаимодействию бильярдных шаров</a:t>
            </a:r>
            <a:endParaRPr lang="ru-RU" altLang="ru-RU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/>
      <p:bldP spid="84995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5720667-1C88-4A56-BD3A-6C1A5EF93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338" y="4611688"/>
            <a:ext cx="9144001" cy="2246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3333FF"/>
                </a:solidFill>
              </a:rPr>
              <a:t>В общем случае величина </a:t>
            </a:r>
            <a:r>
              <a:rPr lang="ru-RU" altLang="ru-RU" sz="2800" i="1" dirty="0">
                <a:solidFill>
                  <a:srgbClr val="3333FF"/>
                </a:solidFill>
              </a:rPr>
              <a:t>b</a:t>
            </a:r>
            <a:r>
              <a:rPr lang="ru-RU" altLang="ru-RU" sz="2800" dirty="0">
                <a:solidFill>
                  <a:srgbClr val="3333FF"/>
                </a:solidFill>
              </a:rPr>
              <a:t> является комплексной, однако мнимая часть является заметной величиной лишь для нескольких ядер. (например изотопы бора, кадмия, которые сильно поглощают тепловые нейтроны.</a:t>
            </a:r>
            <a:r>
              <a:rPr lang="ru-RU" altLang="ru-RU" sz="2800" dirty="0"/>
              <a:t> </a:t>
            </a:r>
          </a:p>
        </p:txBody>
      </p:sp>
      <p:sp>
        <p:nvSpPr>
          <p:cNvPr id="67587" name="TextBox 3">
            <a:extLst>
              <a:ext uri="{FF2B5EF4-FFF2-40B4-BE49-F238E27FC236}">
                <a16:creationId xmlns="" xmlns:a16="http://schemas.microsoft.com/office/drawing/2014/main" id="{8E35386F-D51B-45C2-A40D-6358D3572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19050"/>
            <a:ext cx="9144000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/>
              <a:t>Рассеяние нейтронов принято описывать сечением взаимодействия </a:t>
            </a:r>
            <a:r>
              <a:rPr lang="el-GR" altLang="ru-RU" sz="2800" b="1" i="1" dirty="0"/>
              <a:t>σ</a:t>
            </a:r>
            <a:r>
              <a:rPr lang="en-US" altLang="ru-RU" sz="2800" b="1" i="1" dirty="0"/>
              <a:t>=4</a:t>
            </a:r>
            <a:r>
              <a:rPr lang="el-GR" altLang="ru-RU" sz="2800" b="1" i="1" dirty="0"/>
              <a:t>π</a:t>
            </a:r>
            <a:r>
              <a:rPr lang="en-US" altLang="ru-RU" sz="2800" b="1" i="1" dirty="0"/>
              <a:t>b</a:t>
            </a:r>
            <a:r>
              <a:rPr lang="en-US" altLang="ru-RU" sz="2800" b="1" i="1" baseline="30000" dirty="0"/>
              <a:t>2</a:t>
            </a:r>
            <a:r>
              <a:rPr lang="ru-RU" altLang="ru-RU" sz="2800" b="1" i="1" dirty="0"/>
              <a:t>. </a:t>
            </a:r>
            <a:endParaRPr lang="en-US" altLang="ru-RU" sz="2800" b="1" i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/>
              <a:t>Параметр</a:t>
            </a:r>
            <a:r>
              <a:rPr lang="ru-RU" altLang="ru-RU" sz="2800" b="1" i="1" dirty="0"/>
              <a:t> b </a:t>
            </a:r>
            <a:r>
              <a:rPr lang="ru-RU" altLang="ru-RU" sz="2800" b="1" dirty="0"/>
              <a:t>носит название </a:t>
            </a:r>
            <a:r>
              <a:rPr lang="ru-RU" altLang="ru-RU" sz="2800" b="1" dirty="0">
                <a:solidFill>
                  <a:srgbClr val="C00000"/>
                </a:solidFill>
              </a:rPr>
              <a:t>"длина рассеяния"</a:t>
            </a:r>
            <a:endParaRPr lang="ru-RU" alt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5" name="Picture 4" descr="D:\сечение рассеяния.tif">
            <a:extLst>
              <a:ext uri="{FF2B5EF4-FFF2-40B4-BE49-F238E27FC236}">
                <a16:creationId xmlns="" xmlns:a16="http://schemas.microsoft.com/office/drawing/2014/main" id="{D50151AC-AC9B-464D-A0C1-4CCB3F6C3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1628775"/>
            <a:ext cx="37433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Безымянный 6">
            <a:extLst>
              <a:ext uri="{FF2B5EF4-FFF2-40B4-BE49-F238E27FC236}">
                <a16:creationId xmlns="" xmlns:a16="http://schemas.microsoft.com/office/drawing/2014/main" id="{CBB6F48B-80E6-4C12-AF22-A53945AAA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628775"/>
            <a:ext cx="3887788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7587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Прямоугольник 1">
            <a:extLst>
              <a:ext uri="{FF2B5EF4-FFF2-40B4-BE49-F238E27FC236}">
                <a16:creationId xmlns="" xmlns:a16="http://schemas.microsoft.com/office/drawing/2014/main" id="{D7822517-FA07-4F2A-AFAA-862156E37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0213"/>
            <a:ext cx="9144000" cy="3170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3333FF"/>
                </a:solidFill>
              </a:rPr>
              <a:t>Основные принципы в области нейтронографии были сформулированы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3333FF"/>
                </a:solidFill>
              </a:rPr>
              <a:t>Э.Ферми, Э.Уоллана и К.Шалла (1948)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>
            <a:extLst>
              <a:ext uri="{FF2B5EF4-FFF2-40B4-BE49-F238E27FC236}">
                <a16:creationId xmlns="" xmlns:a16="http://schemas.microsoft.com/office/drawing/2014/main" id="{8E8CEC80-414B-4363-8A05-6E1DEF7E4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1446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3333FF"/>
                </a:solidFill>
              </a:rPr>
              <a:t>Амплитуда атомного рассеяния для нейтронов</a:t>
            </a:r>
            <a:r>
              <a:rPr lang="ru-RU" altLang="ru-RU" sz="440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8676" name="Text Box 6">
            <a:extLst>
              <a:ext uri="{FF2B5EF4-FFF2-40B4-BE49-F238E27FC236}">
                <a16:creationId xmlns="" xmlns:a16="http://schemas.microsoft.com/office/drawing/2014/main" id="{FF4C8EAD-FCC6-40E2-9527-CDDB2D833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49500"/>
            <a:ext cx="9144000" cy="4030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200" dirty="0"/>
              <a:t>      </a:t>
            </a:r>
            <a:r>
              <a:rPr lang="ru-RU" altLang="ru-RU" b="1" dirty="0">
                <a:solidFill>
                  <a:srgbClr val="3333FF"/>
                </a:solidFill>
              </a:rPr>
              <a:t>Для дифракционных экспериментов используются тепловые нейтроны с энергией </a:t>
            </a:r>
            <a:r>
              <a:rPr lang="ru-RU" altLang="ru-RU" b="1" i="1" dirty="0">
                <a:solidFill>
                  <a:srgbClr val="FF0000"/>
                </a:solidFill>
              </a:rPr>
              <a:t>0.025эв</a:t>
            </a:r>
            <a:r>
              <a:rPr lang="ru-RU" altLang="ru-RU" b="1" dirty="0">
                <a:solidFill>
                  <a:srgbClr val="3333FF"/>
                </a:solidFill>
              </a:rPr>
              <a:t>, что соответствует длине волны около </a:t>
            </a:r>
            <a:r>
              <a:rPr lang="ru-RU" altLang="ru-RU" b="1" i="1" dirty="0">
                <a:solidFill>
                  <a:srgbClr val="FF0000"/>
                </a:solidFill>
              </a:rPr>
              <a:t>1.5Å</a:t>
            </a:r>
            <a:r>
              <a:rPr lang="ru-RU" altLang="ru-RU" b="1" dirty="0">
                <a:solidFill>
                  <a:srgbClr val="3333FF"/>
                </a:solidFill>
              </a:rPr>
              <a:t>. Оставляя в стороне вопросы, связанные с получением и регистрацией нейтронов, остановимся лишь на некоторых особенностях рассеяния нейтронов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="" xmlns:a16="http://schemas.microsoft.com/office/drawing/2014/main" id="{3AB29AEA-BBA6-439F-A148-EFF112170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26988"/>
            <a:ext cx="9144000" cy="1938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    </a:t>
            </a:r>
            <a:r>
              <a:rPr lang="ru-RU" altLang="ru-RU" sz="2400" b="1">
                <a:solidFill>
                  <a:srgbClr val="3333FF"/>
                </a:solidFill>
              </a:rPr>
              <a:t>В отличии от рентгеновских лучей и электронов нейтроны не взаимодействуют с электронами атомов, так как нейтроны не имеют электрического заряда. Основное взаимодействие происходит с атомными ядрами (аналогично рассеянию бильярдных шаров) </a:t>
            </a:r>
          </a:p>
        </p:txBody>
      </p:sp>
      <p:sp>
        <p:nvSpPr>
          <p:cNvPr id="66563" name="TextBox 2">
            <a:extLst>
              <a:ext uri="{FF2B5EF4-FFF2-40B4-BE49-F238E27FC236}">
                <a16:creationId xmlns="" xmlns:a16="http://schemas.microsoft.com/office/drawing/2014/main" id="{545D06F5-8B28-4EC2-AB9A-D76535F44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2492375"/>
            <a:ext cx="91630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Нейтроны слабо поглощаются веществом (примерно в 10-100 раз меньше, чем рентгеновское излучение) </a:t>
            </a:r>
            <a:endParaRPr lang="ru-RU" altLang="ru-RU" sz="2400" dirty="0"/>
          </a:p>
        </p:txBody>
      </p:sp>
      <p:sp>
        <p:nvSpPr>
          <p:cNvPr id="66564" name="TextBox 3">
            <a:extLst>
              <a:ext uri="{FF2B5EF4-FFF2-40B4-BE49-F238E27FC236}">
                <a16:creationId xmlns="" xmlns:a16="http://schemas.microsoft.com/office/drawing/2014/main" id="{B85C330E-9AB1-46F0-A52C-32D5042DE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29063"/>
            <a:ext cx="916305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</a:rPr>
              <a:t>Так как размеры атомных ядер существенно меньше длины волны тепловых нейтронов, амплитуда атомного рассеяния нейтронов не зависит от угла рассеяния </a:t>
            </a:r>
            <a:endParaRPr lang="ru-RU" altLang="ru-RU" sz="2400" dirty="0"/>
          </a:p>
        </p:txBody>
      </p:sp>
      <p:sp>
        <p:nvSpPr>
          <p:cNvPr id="66565" name="TextBox 4">
            <a:extLst>
              <a:ext uri="{FF2B5EF4-FFF2-40B4-BE49-F238E27FC236}">
                <a16:creationId xmlns="" xmlns:a16="http://schemas.microsoft.com/office/drawing/2014/main" id="{F908304B-80B7-4C34-B077-3ADF3A5BB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16563"/>
            <a:ext cx="9144000" cy="1201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Величина атомной амплитуды рассеяния примерно на один-два порядка меньше по сравнению с рентгеновскими лучами </a:t>
            </a:r>
            <a:endParaRPr lang="ru-RU" alt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563" grpId="0" animBg="1"/>
      <p:bldP spid="66564" grpId="0" animBg="1"/>
      <p:bldP spid="66565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Прямоугольник 1">
            <a:extLst>
              <a:ext uri="{FF2B5EF4-FFF2-40B4-BE49-F238E27FC236}">
                <a16:creationId xmlns="" xmlns:a16="http://schemas.microsoft.com/office/drawing/2014/main" id="{832E558B-F1C9-49B3-9CF4-B80A02096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888"/>
            <a:ext cx="9144000" cy="4894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Особый характер взаимодействия нейтронов с ядрами приводит к тому, что атомная амплитуда рассеяния нейтронов </a:t>
            </a:r>
            <a:r>
              <a:rPr lang="ru-RU" altLang="ru-RU" sz="2400" i="1"/>
              <a:t>f</a:t>
            </a:r>
            <a:r>
              <a:rPr lang="en-US" altLang="ru-RU" sz="2400" i="1" baseline="-25000"/>
              <a:t>n</a:t>
            </a:r>
            <a:r>
              <a:rPr lang="ru-RU" altLang="ru-RU" sz="2400"/>
              <a:t> </a:t>
            </a:r>
            <a:r>
              <a:rPr lang="ru-RU" altLang="ru-RU" sz="2400" b="1"/>
              <a:t>(сечение рассеяния </a:t>
            </a:r>
            <a:r>
              <a:rPr lang="el-GR" altLang="ru-RU" sz="2400"/>
              <a:t>σ</a:t>
            </a:r>
            <a:r>
              <a:rPr lang="ru-RU" altLang="ru-RU" sz="2400" b="1"/>
              <a:t>) для различных элементов (в отличие от </a:t>
            </a:r>
            <a:r>
              <a:rPr lang="ru-RU" altLang="ru-RU" sz="2400" i="1"/>
              <a:t>f</a:t>
            </a:r>
            <a:r>
              <a:rPr lang="ru-RU" altLang="ru-RU" sz="2400" i="1" baseline="-25000"/>
              <a:t>х</a:t>
            </a:r>
            <a:r>
              <a:rPr lang="ru-RU" altLang="ru-RU" sz="2400" b="1"/>
              <a:t> рентгеновских лучей) несистематическим образом зависит от атомного номера </a:t>
            </a:r>
            <a:r>
              <a:rPr lang="ru-RU" altLang="ru-RU" sz="2400" i="1"/>
              <a:t>Z</a:t>
            </a:r>
            <a:r>
              <a:rPr lang="ru-RU" altLang="ru-RU" sz="2400" b="1"/>
              <a:t> элемента. Для целого ряда ядер длина рассеяния </a:t>
            </a:r>
            <a:r>
              <a:rPr lang="ru-RU" altLang="ru-RU" sz="2400" i="1"/>
              <a:t>b</a:t>
            </a:r>
            <a:r>
              <a:rPr lang="ru-RU" altLang="ru-RU" sz="2400" b="1"/>
              <a:t> является величиной отрицательной, причем даже для соседних изотопов параметр </a:t>
            </a:r>
            <a:r>
              <a:rPr lang="ru-RU" altLang="ru-RU" sz="2400" i="1"/>
              <a:t>b</a:t>
            </a:r>
            <a:r>
              <a:rPr lang="en-US" altLang="ru-RU" sz="2400" i="1" baseline="-25000"/>
              <a:t>n</a:t>
            </a:r>
            <a:r>
              <a:rPr lang="ru-RU" altLang="ru-RU" sz="2400" b="1"/>
              <a:t> может иметь разный знак и существенно отличаться по величине. Поэтому изучение атомной структуры соединений лёгких атомов с тяжёлыми а так же соседних атомов в таблице Менделеева является важной областью нейтронографического анализа. </a:t>
            </a:r>
          </a:p>
        </p:txBody>
      </p:sp>
      <p:sp>
        <p:nvSpPr>
          <p:cNvPr id="90115" name="TextBox 4">
            <a:extLst>
              <a:ext uri="{FF2B5EF4-FFF2-40B4-BE49-F238E27FC236}">
                <a16:creationId xmlns="" xmlns:a16="http://schemas.microsoft.com/office/drawing/2014/main" id="{21A28B94-B93F-4AF3-AF30-3501AD241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57788"/>
            <a:ext cx="9144000" cy="1568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Предельный случай - исследование соединений разных изотопов данного элемента, которые рентгенографически абсолютно неразличимы, а для нейтронного рассеяния различаются так же, как разные элементы.</a:t>
            </a: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nimBg="1"/>
      <p:bldP spid="90115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Прямоугольник 1">
            <a:extLst>
              <a:ext uri="{FF2B5EF4-FFF2-40B4-BE49-F238E27FC236}">
                <a16:creationId xmlns="" xmlns:a16="http://schemas.microsoft.com/office/drawing/2014/main" id="{A6D53666-F731-4FE2-B189-EA93F9820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5394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00FF"/>
                </a:solidFill>
              </a:rPr>
              <a:t>Амплитуда ядерного рассеяния нейтронов </a:t>
            </a:r>
            <a:r>
              <a:rPr lang="ru-RU" altLang="ru-RU" sz="2800" i="1" dirty="0">
                <a:solidFill>
                  <a:srgbClr val="0000FF"/>
                </a:solidFill>
              </a:rPr>
              <a:t>b</a:t>
            </a:r>
            <a:r>
              <a:rPr lang="en-US" altLang="ru-RU" sz="2800" i="1" baseline="-25000" dirty="0">
                <a:solidFill>
                  <a:srgbClr val="0000FF"/>
                </a:solidFill>
              </a:rPr>
              <a:t>n</a:t>
            </a:r>
            <a:r>
              <a:rPr lang="ru-RU" altLang="ru-RU" sz="2800" dirty="0">
                <a:solidFill>
                  <a:srgbClr val="0000FF"/>
                </a:solidFill>
              </a:rPr>
              <a:t> имеет порядок размера ядра то есть 10</a:t>
            </a:r>
            <a:r>
              <a:rPr lang="ru-RU" altLang="ru-RU" sz="2800" baseline="30000" dirty="0">
                <a:solidFill>
                  <a:srgbClr val="0000FF"/>
                </a:solidFill>
              </a:rPr>
              <a:t>–12</a:t>
            </a:r>
            <a:r>
              <a:rPr lang="ru-RU" altLang="ru-RU" sz="2800" dirty="0">
                <a:solidFill>
                  <a:srgbClr val="0000FF"/>
                </a:solidFill>
              </a:rPr>
              <a:t> см. Из-за много меньшего по сравнению с длиной волны размера рассеивающего центра эта амплитуда не зависит, практически, от </a:t>
            </a:r>
            <a:r>
              <a:rPr lang="ru-RU" altLang="ru-RU" sz="2800" i="1" dirty="0" err="1">
                <a:solidFill>
                  <a:srgbClr val="0000FF"/>
                </a:solidFill>
              </a:rPr>
              <a:t>sinλ</a:t>
            </a:r>
            <a:r>
              <a:rPr lang="ru-RU" altLang="ru-RU" sz="2800" i="1" dirty="0">
                <a:solidFill>
                  <a:srgbClr val="0000FF"/>
                </a:solidFill>
              </a:rPr>
              <a:t>/θ</a:t>
            </a:r>
            <a:r>
              <a:rPr lang="ru-RU" altLang="ru-RU" sz="2800" dirty="0">
                <a:solidFill>
                  <a:srgbClr val="0000FF"/>
                </a:solidFill>
              </a:rPr>
              <a:t>, нет и определенной зависимости </a:t>
            </a:r>
            <a:r>
              <a:rPr lang="ru-RU" altLang="ru-RU" sz="2800" i="1" dirty="0">
                <a:solidFill>
                  <a:srgbClr val="0000FF"/>
                </a:solidFill>
              </a:rPr>
              <a:t>b</a:t>
            </a:r>
            <a:r>
              <a:rPr lang="en-US" altLang="ru-RU" sz="2800" i="1" baseline="-25000" dirty="0">
                <a:solidFill>
                  <a:srgbClr val="0000FF"/>
                </a:solidFill>
              </a:rPr>
              <a:t>n</a:t>
            </a:r>
            <a:r>
              <a:rPr lang="ru-RU" altLang="ru-RU" sz="2800" dirty="0">
                <a:solidFill>
                  <a:srgbClr val="0000FF"/>
                </a:solidFill>
              </a:rPr>
              <a:t> от </a:t>
            </a:r>
            <a:r>
              <a:rPr lang="ru-RU" altLang="ru-RU" sz="2800" i="1" dirty="0">
                <a:solidFill>
                  <a:srgbClr val="0000FF"/>
                </a:solidFill>
              </a:rPr>
              <a:t>z</a:t>
            </a:r>
            <a:r>
              <a:rPr lang="ru-RU" altLang="ru-RU" sz="2800" dirty="0">
                <a:solidFill>
                  <a:srgbClr val="0000FF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00FF"/>
                </a:solidFill>
              </a:rPr>
              <a:t>Более того, изотопы одного и того же элемента обладают различными значениями </a:t>
            </a:r>
            <a:r>
              <a:rPr lang="ru-RU" altLang="ru-RU" sz="2800" i="1" dirty="0">
                <a:solidFill>
                  <a:srgbClr val="0000FF"/>
                </a:solidFill>
              </a:rPr>
              <a:t>b</a:t>
            </a:r>
            <a:r>
              <a:rPr lang="en-US" altLang="ru-RU" sz="2800" i="1" baseline="-25000" dirty="0">
                <a:solidFill>
                  <a:srgbClr val="0000FF"/>
                </a:solidFill>
              </a:rPr>
              <a:t>n</a:t>
            </a:r>
            <a:r>
              <a:rPr lang="ru-RU" altLang="ru-RU" sz="2800" dirty="0">
                <a:solidFill>
                  <a:srgbClr val="0000FF"/>
                </a:solidFill>
              </a:rPr>
              <a:t>. </a:t>
            </a:r>
            <a:endParaRPr lang="ru-RU" altLang="ru-RU" sz="28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873C45E-A192-4136-AB01-02CC8504BA96}"/>
              </a:ext>
            </a:extLst>
          </p:cNvPr>
          <p:cNvSpPr txBox="1"/>
          <p:nvPr/>
        </p:nvSpPr>
        <p:spPr>
          <a:xfrm>
            <a:off x="0" y="4185483"/>
            <a:ext cx="914400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dirty="0">
                <a:solidFill>
                  <a:srgbClr val="FF0000"/>
                </a:solidFill>
              </a:rPr>
              <a:t>Так например, для </a:t>
            </a:r>
            <a:r>
              <a:rPr lang="ru-RU" altLang="ru-RU" sz="2800" baseline="30000" dirty="0">
                <a:solidFill>
                  <a:srgbClr val="FF0000"/>
                </a:solidFill>
              </a:rPr>
              <a:t>58</a:t>
            </a:r>
            <a:r>
              <a:rPr lang="ru-RU" altLang="ru-RU" sz="2800" dirty="0">
                <a:solidFill>
                  <a:srgbClr val="FF0000"/>
                </a:solidFill>
              </a:rPr>
              <a:t>Ni, </a:t>
            </a:r>
            <a:r>
              <a:rPr lang="ru-RU" altLang="ru-RU" sz="2800" baseline="30000" dirty="0">
                <a:solidFill>
                  <a:srgbClr val="FF0000"/>
                </a:solidFill>
              </a:rPr>
              <a:t>60</a:t>
            </a:r>
            <a:r>
              <a:rPr lang="ru-RU" altLang="ru-RU" sz="2800" dirty="0">
                <a:solidFill>
                  <a:srgbClr val="FF0000"/>
                </a:solidFill>
              </a:rPr>
              <a:t>Ni, </a:t>
            </a:r>
            <a:r>
              <a:rPr lang="ru-RU" altLang="ru-RU" sz="2800" baseline="30000" dirty="0">
                <a:solidFill>
                  <a:srgbClr val="FF0000"/>
                </a:solidFill>
              </a:rPr>
              <a:t>62</a:t>
            </a:r>
            <a:r>
              <a:rPr lang="ru-RU" altLang="ru-RU" sz="2800" dirty="0">
                <a:solidFill>
                  <a:srgbClr val="FF0000"/>
                </a:solidFill>
              </a:rPr>
              <a:t>Ni значения амплитуд ядерного рассеяния составляют, 1,44; 0,28; 0,87 ͯ 10</a:t>
            </a:r>
            <a:r>
              <a:rPr lang="ru-RU" altLang="ru-RU" sz="2800" baseline="30000" dirty="0">
                <a:solidFill>
                  <a:srgbClr val="FF0000"/>
                </a:solidFill>
              </a:rPr>
              <a:t>–12</a:t>
            </a:r>
            <a:r>
              <a:rPr lang="ru-RU" altLang="ru-RU" sz="2800" dirty="0">
                <a:solidFill>
                  <a:srgbClr val="FF0000"/>
                </a:solidFill>
              </a:rPr>
              <a:t> см соответственно, а элементы с значительно различающимся атомным номером (например, C и </a:t>
            </a:r>
            <a:r>
              <a:rPr lang="ru-RU" altLang="ru-RU" sz="2800" dirty="0" err="1">
                <a:solidFill>
                  <a:srgbClr val="FF0000"/>
                </a:solidFill>
              </a:rPr>
              <a:t>Ta</a:t>
            </a:r>
            <a:r>
              <a:rPr lang="ru-RU" altLang="ru-RU" sz="2800" dirty="0">
                <a:solidFill>
                  <a:srgbClr val="FF0000"/>
                </a:solidFill>
              </a:rPr>
              <a:t>) имеют близкие значения амплитуд: 0,66 и 0,70  ͯ  10</a:t>
            </a:r>
            <a:r>
              <a:rPr lang="ru-RU" altLang="ru-RU" sz="2800" baseline="30000" dirty="0">
                <a:solidFill>
                  <a:srgbClr val="FF0000"/>
                </a:solidFill>
              </a:rPr>
              <a:t>–12</a:t>
            </a:r>
            <a:r>
              <a:rPr lang="ru-RU" altLang="ru-RU" sz="2800" dirty="0">
                <a:solidFill>
                  <a:srgbClr val="FF0000"/>
                </a:solidFill>
              </a:rPr>
              <a:t> см.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nimBg="1"/>
      <p:bldP spid="2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99A51E33-17F3-4019-90AD-B8AED087F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227359"/>
              </p:ext>
            </p:extLst>
          </p:nvPr>
        </p:nvGraphicFramePr>
        <p:xfrm>
          <a:off x="1403648" y="2533013"/>
          <a:ext cx="6696744" cy="41564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0508">
                  <a:extLst>
                    <a:ext uri="{9D8B030D-6E8A-4147-A177-3AD203B41FA5}">
                      <a16:colId xmlns="" xmlns:a16="http://schemas.microsoft.com/office/drawing/2014/main" val="4148817513"/>
                    </a:ext>
                  </a:extLst>
                </a:gridCol>
                <a:gridCol w="4656236">
                  <a:extLst>
                    <a:ext uri="{9D8B030D-6E8A-4147-A177-3AD203B41FA5}">
                      <a16:colId xmlns="" xmlns:a16="http://schemas.microsoft.com/office/drawing/2014/main" val="3691777772"/>
                    </a:ext>
                  </a:extLst>
                </a:gridCol>
              </a:tblGrid>
              <a:tr h="7381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Элемент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Амплитуда рассеяния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волн де-Бройля </a:t>
                      </a:r>
                      <a:r>
                        <a:rPr lang="ru-RU" sz="2000" dirty="0" err="1">
                          <a:solidFill>
                            <a:srgbClr val="C00000"/>
                          </a:solidFill>
                          <a:effectLst/>
                        </a:rPr>
                        <a:t>дл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 нейтронов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90864519"/>
                  </a:ext>
                </a:extLst>
              </a:tr>
              <a:tr h="683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baseline="3000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r>
                        <a:rPr lang="ru-RU" sz="2800" kern="1200">
                          <a:solidFill>
                            <a:schemeClr val="tx1"/>
                          </a:solidFill>
                          <a:effectLst/>
                        </a:rPr>
                        <a:t>Ni</a:t>
                      </a:r>
                      <a:r>
                        <a:rPr lang="ru-RU" sz="2800" kern="1200" baseline="-250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1,44×10</a:t>
                      </a:r>
                      <a:r>
                        <a:rPr lang="ru-RU" sz="2800" baseline="30000">
                          <a:solidFill>
                            <a:schemeClr val="tx1"/>
                          </a:solidFill>
                          <a:effectLst/>
                        </a:rPr>
                        <a:t>-12  </a:t>
                      </a:r>
                      <a:r>
                        <a:rPr lang="ru-RU" sz="2800" baseline="0">
                          <a:solidFill>
                            <a:schemeClr val="tx1"/>
                          </a:solidFill>
                          <a:effectLst/>
                        </a:rPr>
                        <a:t>см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5188751"/>
                  </a:ext>
                </a:extLst>
              </a:tr>
              <a:tr h="683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baseline="300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r>
                        <a:rPr lang="ru-RU" sz="2800" kern="1200">
                          <a:solidFill>
                            <a:schemeClr val="tx1"/>
                          </a:solidFill>
                          <a:effectLst/>
                        </a:rPr>
                        <a:t>Ni</a:t>
                      </a:r>
                      <a:r>
                        <a:rPr lang="ru-RU" sz="2800" kern="1200" baseline="-250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schemeClr val="tx1"/>
                          </a:solidFill>
                          <a:effectLst/>
                        </a:rPr>
                        <a:t>0,28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×10</a:t>
                      </a:r>
                      <a:r>
                        <a:rPr lang="ru-RU" sz="2800" baseline="30000" dirty="0">
                          <a:solidFill>
                            <a:schemeClr val="tx1"/>
                          </a:solidFill>
                          <a:effectLst/>
                        </a:rPr>
                        <a:t>-12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 см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11637241"/>
                  </a:ext>
                </a:extLst>
              </a:tr>
              <a:tr h="683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baseline="3000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r>
                        <a:rPr lang="ru-RU" sz="2800" kern="1200">
                          <a:solidFill>
                            <a:schemeClr val="tx1"/>
                          </a:solidFill>
                          <a:effectLst/>
                        </a:rPr>
                        <a:t>Ni</a:t>
                      </a:r>
                      <a:r>
                        <a:rPr lang="ru-RU" sz="2800" kern="1200" baseline="-250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>
                          <a:solidFill>
                            <a:schemeClr val="tx1"/>
                          </a:solidFill>
                          <a:effectLst/>
                        </a:rPr>
                        <a:t>0,87</a:t>
                      </a: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×10</a:t>
                      </a:r>
                      <a:r>
                        <a:rPr lang="ru-RU" sz="2800" baseline="30000">
                          <a:solidFill>
                            <a:schemeClr val="tx1"/>
                          </a:solidFill>
                          <a:effectLst/>
                        </a:rPr>
                        <a:t>-12</a:t>
                      </a: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 см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7441696"/>
                  </a:ext>
                </a:extLst>
              </a:tr>
              <a:tr h="683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3333FF"/>
                          </a:solidFill>
                          <a:effectLst/>
                        </a:rPr>
                        <a:t>С</a:t>
                      </a:r>
                      <a:r>
                        <a:rPr lang="ru-RU" sz="2800" baseline="-25000" dirty="0">
                          <a:solidFill>
                            <a:srgbClr val="3333FF"/>
                          </a:solidFill>
                          <a:effectLst/>
                        </a:rPr>
                        <a:t>6</a:t>
                      </a:r>
                      <a:endParaRPr lang="ru-RU" sz="1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3333FF"/>
                          </a:solidFill>
                          <a:effectLst/>
                        </a:rPr>
                        <a:t>0,66×10</a:t>
                      </a:r>
                      <a:r>
                        <a:rPr lang="ru-RU" sz="2800" baseline="30000" dirty="0">
                          <a:solidFill>
                            <a:srgbClr val="3333FF"/>
                          </a:solidFill>
                          <a:effectLst/>
                        </a:rPr>
                        <a:t>-12</a:t>
                      </a:r>
                      <a:r>
                        <a:rPr lang="ru-RU" sz="2800" dirty="0">
                          <a:solidFill>
                            <a:srgbClr val="3333FF"/>
                          </a:solidFill>
                          <a:effectLst/>
                        </a:rPr>
                        <a:t> см</a:t>
                      </a:r>
                      <a:endParaRPr lang="ru-RU" sz="1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1835328"/>
                  </a:ext>
                </a:extLst>
              </a:tr>
              <a:tr h="683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3333FF"/>
                          </a:solidFill>
                          <a:effectLst/>
                        </a:rPr>
                        <a:t>Ta</a:t>
                      </a:r>
                      <a:r>
                        <a:rPr lang="en-US" sz="2800" baseline="-25000">
                          <a:solidFill>
                            <a:srgbClr val="3333FF"/>
                          </a:solidFill>
                          <a:effectLst/>
                        </a:rPr>
                        <a:t>73</a:t>
                      </a:r>
                      <a:endParaRPr lang="ru-RU" sz="110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3333FF"/>
                          </a:solidFill>
                          <a:effectLst/>
                        </a:rPr>
                        <a:t>0,70×10</a:t>
                      </a:r>
                      <a:r>
                        <a:rPr lang="ru-RU" sz="2800" baseline="30000" dirty="0">
                          <a:solidFill>
                            <a:srgbClr val="3333FF"/>
                          </a:solidFill>
                          <a:effectLst/>
                        </a:rPr>
                        <a:t>-12</a:t>
                      </a:r>
                      <a:r>
                        <a:rPr lang="ru-RU" sz="2800" dirty="0">
                          <a:solidFill>
                            <a:srgbClr val="3333FF"/>
                          </a:solidFill>
                          <a:effectLst/>
                        </a:rPr>
                        <a:t> см</a:t>
                      </a:r>
                      <a:endParaRPr lang="ru-RU" sz="1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77392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9F4742D-6B79-4003-BB70-B3EADAC1A8EA}"/>
              </a:ext>
            </a:extLst>
          </p:cNvPr>
          <p:cNvSpPr txBox="1"/>
          <p:nvPr/>
        </p:nvSpPr>
        <p:spPr>
          <a:xfrm>
            <a:off x="0" y="0"/>
            <a:ext cx="914400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dirty="0"/>
              <a:t>Например, для изотопов никеля значения амплитуд ядерного рассеяния </a:t>
            </a:r>
            <a:r>
              <a:rPr lang="ru-RU" altLang="ru-RU" sz="2800" dirty="0">
                <a:solidFill>
                  <a:srgbClr val="3333FF"/>
                </a:solidFill>
              </a:rPr>
              <a:t>существенно различаются</a:t>
            </a:r>
            <a:r>
              <a:rPr lang="ru-RU" altLang="ru-RU" sz="2800" dirty="0"/>
              <a:t>.</a:t>
            </a:r>
          </a:p>
          <a:p>
            <a:pPr algn="ctr"/>
            <a:r>
              <a:rPr lang="ru-RU" altLang="ru-RU" sz="2800" dirty="0">
                <a:solidFill>
                  <a:srgbClr val="FF0000"/>
                </a:solidFill>
              </a:rPr>
              <a:t>а элементы с значительно различающимся атомным номером (углерод и тантал) </a:t>
            </a:r>
          </a:p>
          <a:p>
            <a:pPr algn="ctr"/>
            <a:r>
              <a:rPr lang="ru-RU" altLang="ru-RU" sz="2800" dirty="0">
                <a:solidFill>
                  <a:srgbClr val="3333FF"/>
                </a:solidFill>
              </a:rPr>
              <a:t>имеют близкие значения амплитуд</a:t>
            </a:r>
            <a:r>
              <a:rPr lang="ru-RU" altLang="ru-RU" sz="2800" dirty="0">
                <a:solidFill>
                  <a:srgbClr val="FF0000"/>
                </a:solidFill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3934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Прямоугольник 1">
            <a:extLst>
              <a:ext uri="{FF2B5EF4-FFF2-40B4-BE49-F238E27FC236}">
                <a16:creationId xmlns="" xmlns:a16="http://schemas.microsoft.com/office/drawing/2014/main" id="{3C7C6794-918E-431E-AEEE-030978455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350"/>
            <a:ext cx="9144000" cy="2246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Нейтроны имеют собственный магнитный момент </a:t>
            </a:r>
            <a:r>
              <a:rPr lang="ru-RU" altLang="ru-RU" sz="2800" b="1" i="1">
                <a:cs typeface="Arial" panose="020B0604020202020204" pitchFamily="34" charset="0"/>
              </a:rPr>
              <a:t>µ</a:t>
            </a:r>
            <a:r>
              <a:rPr lang="en-US" altLang="ru-RU" sz="2800" b="1" i="1" baseline="-25000">
                <a:cs typeface="Arial" panose="020B0604020202020204" pitchFamily="34" charset="0"/>
              </a:rPr>
              <a:t>n</a:t>
            </a:r>
            <a:r>
              <a:rPr lang="en-US" altLang="ru-RU" sz="2800" b="1" i="1">
                <a:cs typeface="Arial" panose="020B0604020202020204" pitchFamily="34" charset="0"/>
              </a:rPr>
              <a:t>=1.9131</a:t>
            </a:r>
            <a:r>
              <a:rPr lang="ru-RU" altLang="ru-RU" sz="2800" b="1" i="1"/>
              <a:t> </a:t>
            </a:r>
            <a:r>
              <a:rPr lang="ru-RU" altLang="ru-RU" sz="2800" b="1"/>
              <a:t>ядерных магнетонов. Поэтому параметр рассеяния </a:t>
            </a:r>
            <a:r>
              <a:rPr lang="ru-RU" altLang="ru-RU" sz="2800" b="1" i="1"/>
              <a:t>b</a:t>
            </a:r>
            <a:r>
              <a:rPr lang="ru-RU" altLang="ru-RU" sz="2800" b="1"/>
              <a:t> наряду с ядерным рассеянием </a:t>
            </a:r>
            <a:r>
              <a:rPr lang="ru-RU" altLang="ru-RU" sz="2800" b="1" i="1"/>
              <a:t>b</a:t>
            </a:r>
            <a:r>
              <a:rPr lang="ru-RU" altLang="ru-RU" sz="2800" b="1" i="1" baseline="-25000"/>
              <a:t>n</a:t>
            </a:r>
            <a:r>
              <a:rPr lang="ru-RU" altLang="ru-RU" sz="2800" b="1"/>
              <a:t> будет содержать член, описывающий магнитное рассеяние </a:t>
            </a:r>
            <a:r>
              <a:rPr lang="en-US" altLang="ru-RU" sz="2800" b="1" i="1"/>
              <a:t>b=b</a:t>
            </a:r>
            <a:r>
              <a:rPr lang="en-US" altLang="ru-RU" sz="2800" b="1" i="1" baseline="-25000"/>
              <a:t>n</a:t>
            </a:r>
            <a:r>
              <a:rPr lang="en-US" altLang="ru-RU" sz="2800" b="1" i="1"/>
              <a:t>+b</a:t>
            </a:r>
            <a:r>
              <a:rPr lang="en-US" altLang="ru-RU" sz="2800" b="1" i="1" baseline="-25000"/>
              <a:t>m</a:t>
            </a:r>
            <a:r>
              <a:rPr lang="ru-RU" altLang="ru-RU" sz="2800" b="1" i="1"/>
              <a:t> </a:t>
            </a:r>
          </a:p>
        </p:txBody>
      </p:sp>
      <p:sp>
        <p:nvSpPr>
          <p:cNvPr id="92163" name="TextBox 2">
            <a:extLst>
              <a:ext uri="{FF2B5EF4-FFF2-40B4-BE49-F238E27FC236}">
                <a16:creationId xmlns="" xmlns:a16="http://schemas.microsoft.com/office/drawing/2014/main" id="{E212FE95-327C-4708-9E13-9665D0D4D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68638"/>
            <a:ext cx="9144000" cy="3108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Нейтронография - это единственный прямой метод исследования взаимной ориентации спинов в антиферромагнетиках. Нейтроны испытывают магнитное рассеяние на магнитных моментах атомов. Было показано, что типичными антиферромагнетиками являются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FeO, FeS, MnF2, </a:t>
            </a:r>
            <a:r>
              <a:rPr lang="ru-RU" altLang="ru-RU" sz="2800">
                <a:sym typeface="Symbol" panose="05050102010706020507" pitchFamily="18" charset="2"/>
              </a:rPr>
              <a:t></a:t>
            </a:r>
            <a:r>
              <a:rPr lang="ru-RU" altLang="ru-RU" sz="2800"/>
              <a:t>-Mn.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nimBg="1"/>
      <p:bldP spid="92163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F3219C1-BD98-41AD-A4E2-05DBEA36B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2775"/>
            <a:ext cx="9144000" cy="5632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/>
              <a:t> </a:t>
            </a:r>
            <a:r>
              <a:rPr lang="ru-RU" altLang="ru-RU" sz="4000" b="1">
                <a:solidFill>
                  <a:srgbClr val="3333FF"/>
                </a:solidFill>
              </a:rPr>
              <a:t>Рассмотренные выше особенности в рассеянии нейтронов веществом показывают, что метод нейтронографии дополняет рентгенографию и электронографию, а в целом ряде случаев оказывается даже более эффективным </a:t>
            </a:r>
            <a:endParaRPr lang="ru-RU" altLang="ru-RU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7817</TotalTime>
  <Words>4597</Words>
  <Application>Microsoft Office PowerPoint</Application>
  <PresentationFormat>Экран (4:3)</PresentationFormat>
  <Paragraphs>458</Paragraphs>
  <Slides>129</Slides>
  <Notes>22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129</vt:i4>
      </vt:variant>
    </vt:vector>
  </HeadingPairs>
  <TitlesOfParts>
    <vt:vector size="131" baseType="lpstr">
      <vt:lpstr>Оформление по умолчанию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Sedykh</dc:creator>
  <cp:lastModifiedBy>Suvorov</cp:lastModifiedBy>
  <cp:revision>806</cp:revision>
  <dcterms:created xsi:type="dcterms:W3CDTF">2009-02-06T17:21:39Z</dcterms:created>
  <dcterms:modified xsi:type="dcterms:W3CDTF">2024-03-20T09:18:26Z</dcterms:modified>
</cp:coreProperties>
</file>