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tif" ContentType="image/tif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sldIdLst>
    <p:sldId id="257" r:id="rId2"/>
    <p:sldId id="762" r:id="rId3"/>
    <p:sldId id="776" r:id="rId4"/>
    <p:sldId id="297" r:id="rId5"/>
    <p:sldId id="772" r:id="rId6"/>
    <p:sldId id="773" r:id="rId7"/>
    <p:sldId id="771" r:id="rId8"/>
    <p:sldId id="259" r:id="rId9"/>
    <p:sldId id="260" r:id="rId10"/>
    <p:sldId id="299" r:id="rId11"/>
    <p:sldId id="775" r:id="rId12"/>
    <p:sldId id="261" r:id="rId13"/>
    <p:sldId id="262" r:id="rId14"/>
    <p:sldId id="263" r:id="rId15"/>
    <p:sldId id="264" r:id="rId16"/>
    <p:sldId id="315" r:id="rId17"/>
    <p:sldId id="311" r:id="rId18"/>
    <p:sldId id="777" r:id="rId19"/>
    <p:sldId id="778" r:id="rId20"/>
    <p:sldId id="779" r:id="rId21"/>
    <p:sldId id="780" r:id="rId22"/>
    <p:sldId id="781" r:id="rId23"/>
    <p:sldId id="782" r:id="rId24"/>
    <p:sldId id="783" r:id="rId25"/>
    <p:sldId id="784" r:id="rId26"/>
    <p:sldId id="785" r:id="rId27"/>
    <p:sldId id="786" r:id="rId28"/>
    <p:sldId id="787" r:id="rId29"/>
    <p:sldId id="788" r:id="rId30"/>
    <p:sldId id="789" r:id="rId31"/>
    <p:sldId id="790" r:id="rId32"/>
    <p:sldId id="289" r:id="rId3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  <a:srgbClr val="0000FF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27" autoAdjust="0"/>
    <p:restoredTop sz="94660"/>
  </p:normalViewPr>
  <p:slideViewPr>
    <p:cSldViewPr>
      <p:cViewPr varScale="1">
        <p:scale>
          <a:sx n="65" d="100"/>
          <a:sy n="65" d="100"/>
        </p:scale>
        <p:origin x="-1238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286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4" Type="http://schemas.openxmlformats.org/officeDocument/2006/relationships/image" Target="../media/image6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4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30.wmf"/><Relationship Id="rId1" Type="http://schemas.openxmlformats.org/officeDocument/2006/relationships/image" Target="../media/image29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3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A790781-6145-4206-87CB-16483DC555B7}" type="datetimeFigureOut">
              <a:rPr lang="ru-RU"/>
              <a:pPr>
                <a:defRPr/>
              </a:pPr>
              <a:t>16.11.2023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85F2DA0-CC7D-4E5E-BAA2-618ED6404E8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1836345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5F2DA0-CC7D-4E5E-BAA2-618ED6404E80}" type="slidenum">
              <a:rPr lang="ru-RU" altLang="ru-RU" smtClean="0"/>
              <a:pPr/>
              <a:t>1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733254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0490170B-243A-4FA5-8B1C-701B0C9F9AD9}" type="slidenum">
              <a:rPr lang="ru-RU" altLang="ru-RU"/>
              <a:pPr eaLnBrk="1" hangingPunct="1"/>
              <a:t>18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902415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7C6FD6-A836-4FE9-A811-F8554F3127A0}" type="datetimeFigureOut">
              <a:rPr lang="ru-RU"/>
              <a:pPr>
                <a:defRPr/>
              </a:pPr>
              <a:t>16.11.2023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D64A53-BF68-4134-89E5-1E50A92538B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663619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36B10F-E52B-48C9-A117-E2AF3F19C72D}" type="datetimeFigureOut">
              <a:rPr lang="ru-RU"/>
              <a:pPr>
                <a:defRPr/>
              </a:pPr>
              <a:t>16.11.2023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E266AF-A8C8-497C-975C-008102FA651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539938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373329-1EB7-4533-9110-87B899EE4606}" type="datetimeFigureOut">
              <a:rPr lang="ru-RU"/>
              <a:pPr>
                <a:defRPr/>
              </a:pPr>
              <a:t>16.11.2023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EC50D9-7218-43B5-9BC4-B5CB82AD4F6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670584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AAF142-CBAD-44E7-8F04-2CE6FE197663}" type="datetimeFigureOut">
              <a:rPr lang="ru-RU"/>
              <a:pPr>
                <a:defRPr/>
              </a:pPr>
              <a:t>16.11.2023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F5FBCD-3973-4D4F-A564-7051FC9948E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607719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776800-CFEE-4195-98BD-4A02AEA52517}" type="datetimeFigureOut">
              <a:rPr lang="ru-RU"/>
              <a:pPr>
                <a:defRPr/>
              </a:pPr>
              <a:t>16.11.2023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48B6A5-6BC2-4199-B177-0AEF4A4DEA8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784324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806DE6-5DD3-49C0-A628-9BA3D5F04C5A}" type="datetimeFigureOut">
              <a:rPr lang="ru-RU"/>
              <a:pPr>
                <a:defRPr/>
              </a:pPr>
              <a:t>16.11.2023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DAA9E3-CD2C-4975-87F2-180692D7B54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748568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FCC568-9CED-4426-B177-0BAA029E39D8}" type="datetimeFigureOut">
              <a:rPr lang="ru-RU"/>
              <a:pPr>
                <a:defRPr/>
              </a:pPr>
              <a:t>16.11.2023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259C0C-A3F1-4FD7-98DE-EBD722C8AFE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593449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7EE771-1387-4A02-9C57-B85454FBB319}" type="datetimeFigureOut">
              <a:rPr lang="ru-RU"/>
              <a:pPr>
                <a:defRPr/>
              </a:pPr>
              <a:t>16.11.2023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E70E24-04CA-4C7B-99CB-1340FD6FC75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838010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003E64-84AC-4921-B9C2-47D0B2C31F27}" type="datetimeFigureOut">
              <a:rPr lang="ru-RU"/>
              <a:pPr>
                <a:defRPr/>
              </a:pPr>
              <a:t>16.11.2023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685560-C34F-4AEF-8C67-C28FDCEB199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575312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E571A1-198A-468E-8B8B-3EA29197EE09}" type="datetimeFigureOut">
              <a:rPr lang="ru-RU"/>
              <a:pPr>
                <a:defRPr/>
              </a:pPr>
              <a:t>16.11.2023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CB77BF-9994-41BD-A087-6746542A85B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29661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C14119-C852-4D00-BF6A-2F4FB4249AA2}" type="datetimeFigureOut">
              <a:rPr lang="ru-RU"/>
              <a:pPr>
                <a:defRPr/>
              </a:pPr>
              <a:t>16.11.2023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A97D59-A6F1-4A63-9346-EB294038510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168661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1AE9985-3DD7-41DC-B576-3265DD71135E}" type="datetimeFigureOut">
              <a:rPr lang="ru-RU"/>
              <a:pPr>
                <a:defRPr/>
              </a:pPr>
              <a:t>16.11.2023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CF549F2C-B275-4DB8-911C-F6266B51F62B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6.wmf"/><Relationship Id="rId3" Type="http://schemas.openxmlformats.org/officeDocument/2006/relationships/image" Target="../media/image7.png"/><Relationship Id="rId7" Type="http://schemas.openxmlformats.org/officeDocument/2006/relationships/image" Target="../media/image4.wmf"/><Relationship Id="rId12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9.png"/><Relationship Id="rId5" Type="http://schemas.openxmlformats.org/officeDocument/2006/relationships/image" Target="../media/image3.wmf"/><Relationship Id="rId10" Type="http://schemas.openxmlformats.org/officeDocument/2006/relationships/image" Target="../media/image5.wmf"/><Relationship Id="rId4" Type="http://schemas.openxmlformats.org/officeDocument/2006/relationships/oleObject" Target="../embeddings/oleObject1.bin"/><Relationship Id="rId9" Type="http://schemas.openxmlformats.org/officeDocument/2006/relationships/oleObject" Target="../embeddings/oleObject3.bin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4.png"/><Relationship Id="rId4" Type="http://schemas.openxmlformats.org/officeDocument/2006/relationships/image" Target="../media/image13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6.png"/><Relationship Id="rId4" Type="http://schemas.openxmlformats.org/officeDocument/2006/relationships/image" Target="../media/image15.wmf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8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17.wmf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1.w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20.wmf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4.wmf"/><Relationship Id="rId5" Type="http://schemas.openxmlformats.org/officeDocument/2006/relationships/oleObject" Target="../embeddings/oleObject14.bin"/><Relationship Id="rId4" Type="http://schemas.openxmlformats.org/officeDocument/2006/relationships/image" Target="../media/image23.wmf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3" Type="http://schemas.openxmlformats.org/officeDocument/2006/relationships/oleObject" Target="../embeddings/oleObject16.bin"/><Relationship Id="rId7" Type="http://schemas.openxmlformats.org/officeDocument/2006/relationships/oleObject" Target="../embeddings/oleObject1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7.wmf"/><Relationship Id="rId5" Type="http://schemas.openxmlformats.org/officeDocument/2006/relationships/oleObject" Target="../embeddings/oleObject17.bin"/><Relationship Id="rId4" Type="http://schemas.openxmlformats.org/officeDocument/2006/relationships/image" Target="../media/image26.wm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30.wmf"/><Relationship Id="rId5" Type="http://schemas.openxmlformats.org/officeDocument/2006/relationships/oleObject" Target="../embeddings/oleObject20.bin"/><Relationship Id="rId4" Type="http://schemas.openxmlformats.org/officeDocument/2006/relationships/image" Target="../media/image29.wmf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32.png"/><Relationship Id="rId4" Type="http://schemas.openxmlformats.org/officeDocument/2006/relationships/image" Target="../media/image31.wmf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6.wmf"/><Relationship Id="rId3" Type="http://schemas.openxmlformats.org/officeDocument/2006/relationships/image" Target="../media/image7.png"/><Relationship Id="rId7" Type="http://schemas.openxmlformats.org/officeDocument/2006/relationships/image" Target="../media/image4.wmf"/><Relationship Id="rId12" Type="http://schemas.openxmlformats.org/officeDocument/2006/relationships/oleObject" Target="../embeddings/oleObject2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23.bin"/><Relationship Id="rId11" Type="http://schemas.openxmlformats.org/officeDocument/2006/relationships/image" Target="../media/image9.png"/><Relationship Id="rId5" Type="http://schemas.openxmlformats.org/officeDocument/2006/relationships/image" Target="../media/image3.wmf"/><Relationship Id="rId10" Type="http://schemas.openxmlformats.org/officeDocument/2006/relationships/image" Target="../media/image5.wmf"/><Relationship Id="rId4" Type="http://schemas.openxmlformats.org/officeDocument/2006/relationships/oleObject" Target="../embeddings/oleObject22.bin"/><Relationship Id="rId9" Type="http://schemas.openxmlformats.org/officeDocument/2006/relationships/oleObject" Target="../embeddings/oleObject24.bin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Box 10"/>
          <p:cNvSpPr txBox="1">
            <a:spLocks noChangeArrowheads="1"/>
          </p:cNvSpPr>
          <p:nvPr/>
        </p:nvSpPr>
        <p:spPr bwMode="auto">
          <a:xfrm>
            <a:off x="-14234" y="3044021"/>
            <a:ext cx="9144000" cy="255454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4000" b="1" dirty="0">
                <a:latin typeface="Arial" panose="020B0604020202020204" pitchFamily="34" charset="0"/>
              </a:rPr>
              <a:t>Рассеяние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4000" b="1" dirty="0">
                <a:latin typeface="Arial" panose="020B0604020202020204" pitchFamily="34" charset="0"/>
              </a:rPr>
              <a:t>на объектах размеры которых существенно больше длины волны используемого излучения</a:t>
            </a:r>
          </a:p>
        </p:txBody>
      </p:sp>
      <p:sp>
        <p:nvSpPr>
          <p:cNvPr id="6" name="TextBox 1">
            <a:extLst>
              <a:ext uri="{FF2B5EF4-FFF2-40B4-BE49-F238E27FC236}">
                <a16:creationId xmlns:a16="http://schemas.microsoft.com/office/drawing/2014/main" xmlns="" id="{73320791-3236-476B-94C3-3ED59A8759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14234" y="764704"/>
            <a:ext cx="9144000" cy="19399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6000" b="1" dirty="0">
                <a:solidFill>
                  <a:srgbClr val="0000FF"/>
                </a:solidFill>
                <a:latin typeface="Arial" panose="020B0604020202020204" pitchFamily="34" charset="0"/>
              </a:rPr>
              <a:t>Малоугловое рассеяние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xmlns="" id="{F038264C-81E9-4753-A5D0-68F88F03B56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5400" y="5972175"/>
            <a:ext cx="4038600" cy="8858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 animBg="1"/>
      <p:bldP spid="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Прямоугольник 2"/>
          <p:cNvSpPr>
            <a:spLocks noChangeArrowheads="1"/>
          </p:cNvSpPr>
          <p:nvPr/>
        </p:nvSpPr>
        <p:spPr bwMode="auto">
          <a:xfrm>
            <a:off x="-7938" y="313333"/>
            <a:ext cx="9151938" cy="332398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3000" dirty="0">
                <a:solidFill>
                  <a:srgbClr val="0000FF"/>
                </a:solidFill>
                <a:latin typeface="Arial" panose="020B0604020202020204" pitchFamily="34" charset="0"/>
              </a:rPr>
              <a:t>В отличие от других дифракционных методов (</a:t>
            </a:r>
            <a:r>
              <a:rPr lang="ru-RU" altLang="ru-RU" sz="3000" i="1" dirty="0">
                <a:solidFill>
                  <a:srgbClr val="0000FF"/>
                </a:solidFill>
                <a:latin typeface="Arial" panose="020B0604020202020204" pitchFamily="34" charset="0"/>
              </a:rPr>
              <a:t>рентгеновского структурного анализа, нейтронографии, электронографии)</a:t>
            </a:r>
            <a:r>
              <a:rPr lang="ru-RU" altLang="ru-RU" sz="3000" dirty="0">
                <a:solidFill>
                  <a:srgbClr val="0000FF"/>
                </a:solidFill>
                <a:latin typeface="Arial" panose="020B0604020202020204" pitchFamily="34" charset="0"/>
              </a:rPr>
              <a:t>,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3000" b="1" dirty="0">
                <a:solidFill>
                  <a:srgbClr val="CC0000"/>
                </a:solidFill>
                <a:latin typeface="Arial" panose="020B0604020202020204" pitchFamily="34" charset="0"/>
              </a:rPr>
              <a:t>с помощью </a:t>
            </a:r>
            <a:r>
              <a:rPr lang="ru-RU" altLang="ru-RU" sz="3000" b="1" dirty="0" err="1">
                <a:solidFill>
                  <a:srgbClr val="CC0000"/>
                </a:solidFill>
                <a:latin typeface="Arial" panose="020B0604020202020204" pitchFamily="34" charset="0"/>
              </a:rPr>
              <a:t>малоуглового</a:t>
            </a:r>
            <a:r>
              <a:rPr lang="ru-RU" altLang="ru-RU" sz="3000" b="1" dirty="0">
                <a:solidFill>
                  <a:srgbClr val="CC0000"/>
                </a:solidFill>
                <a:latin typeface="Arial" panose="020B0604020202020204" pitchFamily="34" charset="0"/>
              </a:rPr>
              <a:t> рассеяния  исследуют структуру разупорядоченных объектов с размерами частиц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3000" b="1" dirty="0">
                <a:solidFill>
                  <a:srgbClr val="CC0000"/>
                </a:solidFill>
                <a:latin typeface="Arial" panose="020B0604020202020204" pitchFamily="34" charset="0"/>
              </a:rPr>
              <a:t>порядка 10</a:t>
            </a:r>
            <a:r>
              <a:rPr lang="ru-RU" altLang="ru-RU" sz="3000" b="1" baseline="30000" dirty="0">
                <a:solidFill>
                  <a:srgbClr val="CC0000"/>
                </a:solidFill>
                <a:latin typeface="Arial" panose="020B0604020202020204" pitchFamily="34" charset="0"/>
              </a:rPr>
              <a:t>2</a:t>
            </a:r>
            <a:r>
              <a:rPr lang="ru-RU" altLang="ru-RU" sz="3000" b="1" dirty="0">
                <a:solidFill>
                  <a:srgbClr val="CC0000"/>
                </a:solidFill>
                <a:latin typeface="Arial" panose="020B0604020202020204" pitchFamily="34" charset="0"/>
              </a:rPr>
              <a:t> – 10</a:t>
            </a:r>
            <a:r>
              <a:rPr lang="ru-RU" altLang="ru-RU" sz="3000" b="1" baseline="30000" dirty="0">
                <a:solidFill>
                  <a:srgbClr val="CC0000"/>
                </a:solidFill>
                <a:latin typeface="Arial" panose="020B0604020202020204" pitchFamily="34" charset="0"/>
              </a:rPr>
              <a:t>4 </a:t>
            </a:r>
            <a:r>
              <a:rPr lang="en-US" altLang="ru-RU" sz="3000" b="1" dirty="0">
                <a:solidFill>
                  <a:srgbClr val="CC0000"/>
                </a:solidFill>
                <a:latin typeface="Arial" panose="020B0604020202020204" pitchFamily="34" charset="0"/>
              </a:rPr>
              <a:t>Å</a:t>
            </a:r>
            <a:r>
              <a:rPr lang="ru-RU" altLang="ru-RU" sz="3000" dirty="0">
                <a:solidFill>
                  <a:srgbClr val="0000FF"/>
                </a:solidFill>
                <a:latin typeface="Arial" panose="020B0604020202020204" pitchFamily="34" charset="0"/>
              </a:rPr>
              <a:t> </a:t>
            </a:r>
            <a:endParaRPr lang="ru-RU" altLang="ru-RU" sz="3000" dirty="0">
              <a:latin typeface="Arial" panose="020B0604020202020204" pitchFamily="34" charset="0"/>
            </a:endParaRPr>
          </a:p>
        </p:txBody>
      </p:sp>
      <p:sp>
        <p:nvSpPr>
          <p:cNvPr id="4" name="Прямоугольник 8"/>
          <p:cNvSpPr>
            <a:spLocks noChangeArrowheads="1"/>
          </p:cNvSpPr>
          <p:nvPr/>
        </p:nvSpPr>
        <p:spPr bwMode="auto">
          <a:xfrm>
            <a:off x="-7938" y="3706718"/>
            <a:ext cx="9144000" cy="15684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 b="1" dirty="0">
                <a:solidFill>
                  <a:srgbClr val="0000FF"/>
                </a:solidFill>
                <a:latin typeface="Arial" panose="020B0604020202020204" pitchFamily="34" charset="0"/>
              </a:rPr>
              <a:t>ЧТОБЫ ИССЛЕДОВАТЬ НЕОДНОРОДНОСТИ  РАЗМЕРОМ (10</a:t>
            </a:r>
            <a:r>
              <a:rPr lang="ru-RU" altLang="ru-RU" sz="2400" b="1" baseline="30000" dirty="0">
                <a:solidFill>
                  <a:srgbClr val="0000FF"/>
                </a:solidFill>
                <a:latin typeface="Arial" panose="020B0604020202020204" pitchFamily="34" charset="0"/>
              </a:rPr>
              <a:t>2</a:t>
            </a:r>
            <a:r>
              <a:rPr lang="ru-RU" altLang="ru-RU" sz="2400" b="1" dirty="0">
                <a:solidFill>
                  <a:srgbClr val="0000FF"/>
                </a:solidFill>
                <a:latin typeface="Arial" panose="020B0604020202020204" pitchFamily="34" charset="0"/>
              </a:rPr>
              <a:t> – 10</a:t>
            </a:r>
            <a:r>
              <a:rPr lang="ru-RU" altLang="ru-RU" sz="2400" b="1" baseline="30000" dirty="0">
                <a:solidFill>
                  <a:srgbClr val="0000FF"/>
                </a:solidFill>
                <a:latin typeface="Arial" panose="020B0604020202020204" pitchFamily="34" charset="0"/>
              </a:rPr>
              <a:t>4</a:t>
            </a:r>
            <a:r>
              <a:rPr lang="en-US" altLang="ru-RU" sz="2400" b="1" baseline="30000" dirty="0">
                <a:solidFill>
                  <a:srgbClr val="0000FF"/>
                </a:solidFill>
                <a:latin typeface="Arial" panose="020B0604020202020204" pitchFamily="34" charset="0"/>
              </a:rPr>
              <a:t> </a:t>
            </a:r>
            <a:r>
              <a:rPr lang="en-US" altLang="ru-RU" sz="2400" b="1" dirty="0">
                <a:solidFill>
                  <a:srgbClr val="0000FF"/>
                </a:solidFill>
                <a:latin typeface="Arial" panose="020B0604020202020204" pitchFamily="34" charset="0"/>
              </a:rPr>
              <a:t>Å</a:t>
            </a:r>
            <a:r>
              <a:rPr lang="ru-RU" altLang="ru-RU" sz="2400" b="1" dirty="0">
                <a:solidFill>
                  <a:srgbClr val="0000FF"/>
                </a:solidFill>
                <a:latin typeface="Arial" panose="020B0604020202020204" pitchFamily="34" charset="0"/>
              </a:rPr>
              <a:t>), ТРЕБУЕТСЯ ИЗМЕРЯТЬ ИНТЕНСИВНОСТЬ РАССЕЯНИЯ ДЛЯ ВЕКТОРОВ ОБРАТНОГО ПРОСТРАНСТВА │S│=0,0001÷0,1 </a:t>
            </a:r>
            <a:r>
              <a:rPr lang="en-US" altLang="ru-RU" sz="2400" b="1" dirty="0">
                <a:solidFill>
                  <a:srgbClr val="0000FF"/>
                </a:solidFill>
                <a:latin typeface="Arial" panose="020B0604020202020204" pitchFamily="34" charset="0"/>
              </a:rPr>
              <a:t>Å</a:t>
            </a:r>
            <a:r>
              <a:rPr lang="ru-RU" altLang="ru-RU" sz="2400" b="1" baseline="30000" dirty="0">
                <a:solidFill>
                  <a:srgbClr val="0000FF"/>
                </a:solidFill>
                <a:latin typeface="Arial" panose="020B0604020202020204" pitchFamily="34" charset="0"/>
              </a:rPr>
              <a:t>-1</a:t>
            </a:r>
            <a:endParaRPr lang="ru-RU" altLang="ru-RU" sz="2400" b="1" baseline="30000" dirty="0"/>
          </a:p>
        </p:txBody>
      </p:sp>
      <p:sp>
        <p:nvSpPr>
          <p:cNvPr id="5" name="Прямоугольник 9"/>
          <p:cNvSpPr>
            <a:spLocks noChangeArrowheads="1"/>
          </p:cNvSpPr>
          <p:nvPr/>
        </p:nvSpPr>
        <p:spPr bwMode="auto">
          <a:xfrm>
            <a:off x="0" y="5355233"/>
            <a:ext cx="9144000" cy="95408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800" b="1" dirty="0">
                <a:solidFill>
                  <a:srgbClr val="FF0000"/>
                </a:solidFill>
                <a:latin typeface="Arial" panose="020B0604020202020204" pitchFamily="34" charset="0"/>
              </a:rPr>
              <a:t>ПРИ ДЛИНЕ ВОЛНЫ, НАПРИМЕР, </a:t>
            </a:r>
            <a:r>
              <a:rPr lang="el-GR" altLang="ru-RU" sz="2800" b="1" dirty="0">
                <a:solidFill>
                  <a:srgbClr val="FF0000"/>
                </a:solidFill>
                <a:latin typeface="Arial" panose="020B0604020202020204" pitchFamily="34" charset="0"/>
              </a:rPr>
              <a:t>λ</a:t>
            </a:r>
            <a:r>
              <a:rPr lang="ru-RU" altLang="ru-RU" sz="2800" b="1" dirty="0">
                <a:solidFill>
                  <a:srgbClr val="FF0000"/>
                </a:solidFill>
                <a:latin typeface="Arial" panose="020B0604020202020204" pitchFamily="34" charset="0"/>
              </a:rPr>
              <a:t>=1,54 </a:t>
            </a:r>
            <a:r>
              <a:rPr lang="en-US" altLang="ru-RU" sz="2800" b="1" dirty="0">
                <a:solidFill>
                  <a:srgbClr val="FF0000"/>
                </a:solidFill>
                <a:latin typeface="Arial" panose="020B0604020202020204" pitchFamily="34" charset="0"/>
              </a:rPr>
              <a:t>Å</a:t>
            </a:r>
            <a:r>
              <a:rPr lang="ru-RU" altLang="ru-RU" sz="2800" b="1" dirty="0">
                <a:solidFill>
                  <a:srgbClr val="FF0000"/>
                </a:solidFill>
                <a:latin typeface="Arial" panose="020B0604020202020204" pitchFamily="34" charset="0"/>
              </a:rPr>
              <a:t>,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800" b="1" dirty="0">
                <a:solidFill>
                  <a:srgbClr val="FF0000"/>
                </a:solidFill>
                <a:latin typeface="Arial" panose="020B0604020202020204" pitchFamily="34" charset="0"/>
              </a:rPr>
              <a:t>углы рассеяния будут 2</a:t>
            </a:r>
            <a:r>
              <a:rPr lang="el-GR" altLang="ru-RU" sz="2800" b="1" dirty="0">
                <a:solidFill>
                  <a:srgbClr val="FF0000"/>
                </a:solidFill>
                <a:latin typeface="Arial" panose="020B0604020202020204" pitchFamily="34" charset="0"/>
              </a:rPr>
              <a:t>θ</a:t>
            </a:r>
            <a:r>
              <a:rPr lang="en-US" altLang="ru-RU" sz="2800" b="1" dirty="0">
                <a:solidFill>
                  <a:srgbClr val="FF0000"/>
                </a:solidFill>
                <a:latin typeface="Arial" panose="020B0604020202020204" pitchFamily="34" charset="0"/>
              </a:rPr>
              <a:t>~</a:t>
            </a:r>
            <a:r>
              <a:rPr lang="ru-RU" altLang="ru-RU" sz="2800" b="1" dirty="0">
                <a:solidFill>
                  <a:srgbClr val="FF0000"/>
                </a:solidFill>
                <a:latin typeface="Arial" panose="020B0604020202020204" pitchFamily="34" charset="0"/>
              </a:rPr>
              <a:t>0,008 ÷ 2°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5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3963" y="571500"/>
            <a:ext cx="6696075" cy="571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51649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-1589" y="1006534"/>
            <a:ext cx="9144001" cy="206210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dirty="0">
                <a:solidFill>
                  <a:srgbClr val="0000FF"/>
                </a:solidFill>
                <a:latin typeface="Arial" panose="020B0604020202020204" pitchFamily="34" charset="0"/>
              </a:rPr>
              <a:t>Малоугловое рассеяние - единственный метод получения прямой структурной информации о системах с хаотическим расположением неоднородностей, коллоидных частиц</a:t>
            </a:r>
            <a:r>
              <a:rPr lang="ru-RU" altLang="ru-RU" sz="2400" dirty="0">
                <a:solidFill>
                  <a:srgbClr val="0000FF"/>
                </a:solidFill>
                <a:latin typeface="Arial" panose="020B0604020202020204" pitchFamily="34" charset="0"/>
              </a:rPr>
              <a:t>. </a:t>
            </a:r>
            <a:endParaRPr lang="ru-RU" altLang="ru-RU" sz="2400" dirty="0">
              <a:latin typeface="Arial" panose="020B0604020202020204" pitchFamily="34" charset="0"/>
            </a:endParaRPr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-1590" y="3212976"/>
            <a:ext cx="9144001" cy="304641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>
                <a:solidFill>
                  <a:srgbClr val="0000FF"/>
                </a:solidFill>
                <a:latin typeface="Arial" panose="020B0604020202020204" pitchFamily="34" charset="0"/>
              </a:rPr>
              <a:t>С помощью малоуглового рассеяния</a:t>
            </a:r>
            <a:r>
              <a:rPr lang="ru-RU" altLang="ru-RU">
                <a:latin typeface="Arial" panose="020B0604020202020204" pitchFamily="34" charset="0"/>
              </a:rPr>
              <a:t> </a:t>
            </a:r>
            <a:r>
              <a:rPr lang="ru-RU" altLang="ru-RU">
                <a:solidFill>
                  <a:srgbClr val="0000FF"/>
                </a:solidFill>
                <a:latin typeface="Arial" panose="020B0604020202020204" pitchFamily="34" charset="0"/>
              </a:rPr>
              <a:t>изучают строение биологических молекул в растворах, объёмные дефекты в кристаллических веществах, кластерную структуру жидкостей и аморфных тел, поры в различных пористых материалах и</a:t>
            </a:r>
            <a:r>
              <a:rPr lang="en-US" altLang="ru-RU">
                <a:solidFill>
                  <a:srgbClr val="0000FF"/>
                </a:solidFill>
                <a:latin typeface="Arial" panose="020B0604020202020204" pitchFamily="34" charset="0"/>
              </a:rPr>
              <a:t> </a:t>
            </a:r>
            <a:r>
              <a:rPr lang="ru-RU" altLang="ru-RU">
                <a:solidFill>
                  <a:srgbClr val="0000FF"/>
                </a:solidFill>
                <a:latin typeface="Arial" panose="020B0604020202020204" pitchFamily="34" charset="0"/>
              </a:rPr>
              <a:t>др. </a:t>
            </a:r>
            <a:endParaRPr lang="ru-RU" altLang="ru-RU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0" name="TextBox 4"/>
          <p:cNvSpPr txBox="1">
            <a:spLocks noChangeArrowheads="1"/>
          </p:cNvSpPr>
          <p:nvPr/>
        </p:nvSpPr>
        <p:spPr bwMode="auto">
          <a:xfrm>
            <a:off x="0" y="0"/>
            <a:ext cx="9144000" cy="12001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3600" b="1">
                <a:solidFill>
                  <a:srgbClr val="0000FF"/>
                </a:solidFill>
                <a:latin typeface="Arial" panose="020B0604020202020204" pitchFamily="34" charset="0"/>
              </a:rPr>
              <a:t>Примеры применения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3600" b="1">
                <a:solidFill>
                  <a:srgbClr val="0000FF"/>
                </a:solidFill>
                <a:latin typeface="Arial" panose="020B0604020202020204" pitchFamily="34" charset="0"/>
              </a:rPr>
              <a:t>малоуглового рассеяния</a:t>
            </a:r>
            <a:endParaRPr lang="ru-RU" altLang="ru-RU" sz="3600" b="1">
              <a:latin typeface="Arial" panose="020B0604020202020204" pitchFamily="34" charset="0"/>
            </a:endParaRPr>
          </a:p>
        </p:txBody>
      </p:sp>
      <p:pic>
        <p:nvPicPr>
          <p:cNvPr id="11267" name="Picture 8" descr="E:\MP 1.t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341438"/>
            <a:ext cx="8616950" cy="5167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3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Text Box 4"/>
          <p:cNvSpPr txBox="1">
            <a:spLocks noChangeArrowheads="1"/>
          </p:cNvSpPr>
          <p:nvPr/>
        </p:nvSpPr>
        <p:spPr bwMode="auto">
          <a:xfrm>
            <a:off x="0" y="1284000"/>
            <a:ext cx="9144000" cy="304698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ru-RU" altLang="ru-RU" sz="2400" dirty="0">
                <a:latin typeface="Arial" panose="020B0604020202020204" pitchFamily="34" charset="0"/>
              </a:rPr>
              <a:t>1</a:t>
            </a:r>
          </a:p>
          <a:p>
            <a:pPr algn="ctr" eaLnBrk="1" hangingPunct="1">
              <a:spcBef>
                <a:spcPct val="0"/>
              </a:spcBef>
              <a:buNone/>
            </a:pPr>
            <a:r>
              <a:rPr lang="ru-RU" altLang="ru-RU" sz="2400" i="1" dirty="0">
                <a:latin typeface="Arial" panose="020B0604020202020204" pitchFamily="34" charset="0"/>
              </a:rPr>
              <a:t>Биологически активные соединения. </a:t>
            </a:r>
          </a:p>
          <a:p>
            <a:pPr algn="ctr" eaLnBrk="1" hangingPunct="1">
              <a:spcBef>
                <a:spcPct val="0"/>
              </a:spcBef>
              <a:buNone/>
            </a:pPr>
            <a:r>
              <a:rPr lang="ru-RU" altLang="ru-RU" sz="2400" dirty="0">
                <a:solidFill>
                  <a:srgbClr val="0000FF"/>
                </a:solidFill>
                <a:latin typeface="Arial" panose="020B0604020202020204" pitchFamily="34" charset="0"/>
              </a:rPr>
              <a:t>С помощью </a:t>
            </a:r>
            <a:r>
              <a:rPr lang="ru-RU" altLang="ru-RU" sz="2400" dirty="0" err="1">
                <a:solidFill>
                  <a:srgbClr val="0000FF"/>
                </a:solidFill>
                <a:latin typeface="Arial" panose="020B0604020202020204" pitchFamily="34" charset="0"/>
              </a:rPr>
              <a:t>малоуглового</a:t>
            </a:r>
            <a:r>
              <a:rPr lang="ru-RU" altLang="ru-RU" sz="2400" dirty="0">
                <a:solidFill>
                  <a:srgbClr val="0000FF"/>
                </a:solidFill>
                <a:latin typeface="Arial" panose="020B0604020202020204" pitchFamily="34" charset="0"/>
              </a:rPr>
              <a:t> рассеяния изучается строение биологических макромолекул и их комплексов (белков, нуклеиновых кислот, вирусов, мембран и др.). </a:t>
            </a:r>
          </a:p>
          <a:p>
            <a:pPr algn="ctr" eaLnBrk="1" hangingPunct="1">
              <a:spcBef>
                <a:spcPct val="0"/>
              </a:spcBef>
              <a:buNone/>
            </a:pPr>
            <a:r>
              <a:rPr lang="ru-RU" altLang="ru-RU" sz="2400" dirty="0">
                <a:solidFill>
                  <a:srgbClr val="0000FF"/>
                </a:solidFill>
                <a:latin typeface="Arial" panose="020B0604020202020204" pitchFamily="34" charset="0"/>
              </a:rPr>
              <a:t>При этом удается исследовать строение частиц в водно-солевых растворах, т. е. в условиях, приближенных к условиям их функционирования</a:t>
            </a:r>
            <a:endParaRPr lang="ru-RU" altLang="ru-RU" sz="2400" dirty="0">
              <a:latin typeface="Arial" panose="020B0604020202020204" pitchFamily="34" charset="0"/>
            </a:endParaRPr>
          </a:p>
        </p:txBody>
      </p:sp>
      <p:sp>
        <p:nvSpPr>
          <p:cNvPr id="33797" name="Text Box 5"/>
          <p:cNvSpPr txBox="1">
            <a:spLocks noChangeArrowheads="1"/>
          </p:cNvSpPr>
          <p:nvPr/>
        </p:nvSpPr>
        <p:spPr bwMode="auto">
          <a:xfrm>
            <a:off x="0" y="4365625"/>
            <a:ext cx="9144000" cy="2308324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ru-RU" altLang="ru-RU" sz="2400" dirty="0">
                <a:latin typeface="Arial" panose="020B0604020202020204" pitchFamily="34" charset="0"/>
              </a:rPr>
              <a:t>2</a:t>
            </a:r>
          </a:p>
          <a:p>
            <a:pPr algn="ctr" eaLnBrk="1" hangingPunct="1">
              <a:spcBef>
                <a:spcPct val="0"/>
              </a:spcBef>
              <a:buNone/>
            </a:pPr>
            <a:r>
              <a:rPr lang="ru-RU" altLang="ru-RU" sz="2400" i="1" dirty="0">
                <a:latin typeface="Arial" panose="020B0604020202020204" pitchFamily="34" charset="0"/>
              </a:rPr>
              <a:t>Полимерные соединения. </a:t>
            </a:r>
          </a:p>
          <a:p>
            <a:pPr algn="ctr" eaLnBrk="1" hangingPunct="1">
              <a:spcBef>
                <a:spcPct val="0"/>
              </a:spcBef>
              <a:buNone/>
            </a:pPr>
            <a:r>
              <a:rPr lang="ru-RU" altLang="ru-RU" sz="2400" dirty="0">
                <a:solidFill>
                  <a:srgbClr val="0000FF"/>
                </a:solidFill>
                <a:latin typeface="Arial" panose="020B0604020202020204" pitchFamily="34" charset="0"/>
              </a:rPr>
              <a:t>Методами </a:t>
            </a:r>
            <a:r>
              <a:rPr lang="ru-RU" altLang="ru-RU" sz="2400" dirty="0" err="1">
                <a:solidFill>
                  <a:srgbClr val="0000FF"/>
                </a:solidFill>
                <a:latin typeface="Arial" panose="020B0604020202020204" pitchFamily="34" charset="0"/>
              </a:rPr>
              <a:t>малоуглового</a:t>
            </a:r>
            <a:r>
              <a:rPr lang="ru-RU" altLang="ru-RU" sz="2400" dirty="0">
                <a:solidFill>
                  <a:srgbClr val="0000FF"/>
                </a:solidFill>
                <a:latin typeface="Arial" panose="020B0604020202020204" pitchFamily="34" charset="0"/>
              </a:rPr>
              <a:t> рассеяния исследуются особенности укладки и общие характеристики натуральных и синтетических полимеров как в растворах, так и в твердом состоянии</a:t>
            </a:r>
          </a:p>
        </p:txBody>
      </p:sp>
      <p:sp>
        <p:nvSpPr>
          <p:cNvPr id="30724" name="Text Box 7"/>
          <p:cNvSpPr txBox="1">
            <a:spLocks noChangeArrowheads="1"/>
          </p:cNvSpPr>
          <p:nvPr/>
        </p:nvSpPr>
        <p:spPr bwMode="auto">
          <a:xfrm>
            <a:off x="0" y="49213"/>
            <a:ext cx="9144000" cy="12001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3600" b="1">
                <a:solidFill>
                  <a:srgbClr val="0000FF"/>
                </a:solidFill>
                <a:latin typeface="Arial" panose="020B0604020202020204" pitchFamily="34" charset="0"/>
              </a:rPr>
              <a:t>Области применения </a:t>
            </a:r>
            <a:endParaRPr lang="en-US" altLang="ru-RU" sz="3600" b="1">
              <a:solidFill>
                <a:srgbClr val="0000FF"/>
              </a:solidFill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3600" b="1">
                <a:solidFill>
                  <a:srgbClr val="0000FF"/>
                </a:solidFill>
                <a:latin typeface="Arial" panose="020B0604020202020204" pitchFamily="34" charset="0"/>
              </a:rPr>
              <a:t>малоуглового рассеяния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6" grpId="0" animBg="1"/>
      <p:bldP spid="33797" grpId="0" animBg="1"/>
      <p:bldP spid="3072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8" name="Text Box 6"/>
          <p:cNvSpPr txBox="1">
            <a:spLocks noChangeArrowheads="1"/>
          </p:cNvSpPr>
          <p:nvPr/>
        </p:nvSpPr>
        <p:spPr bwMode="auto">
          <a:xfrm>
            <a:off x="0" y="735013"/>
            <a:ext cx="9144000" cy="2308324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ru-RU" altLang="ru-RU" sz="2400" dirty="0">
                <a:latin typeface="Arial" panose="020B0604020202020204" pitchFamily="34" charset="0"/>
              </a:rPr>
              <a:t>3</a:t>
            </a:r>
          </a:p>
          <a:p>
            <a:pPr algn="ctr" eaLnBrk="1" hangingPunct="1">
              <a:spcBef>
                <a:spcPct val="0"/>
              </a:spcBef>
              <a:buNone/>
            </a:pPr>
            <a:r>
              <a:rPr lang="ru-RU" altLang="ru-RU" sz="2400" i="1" dirty="0">
                <a:latin typeface="Arial" panose="020B0604020202020204" pitchFamily="34" charset="0"/>
              </a:rPr>
              <a:t>Жидкости и аморфные тела. </a:t>
            </a:r>
          </a:p>
          <a:p>
            <a:pPr algn="ctr" eaLnBrk="1" hangingPunct="1">
              <a:spcBef>
                <a:spcPct val="0"/>
              </a:spcBef>
              <a:buNone/>
            </a:pPr>
            <a:r>
              <a:rPr lang="ru-RU" altLang="ru-RU" sz="2400" dirty="0">
                <a:solidFill>
                  <a:srgbClr val="0000FF"/>
                </a:solidFill>
                <a:latin typeface="Arial" panose="020B0604020202020204" pitchFamily="34" charset="0"/>
              </a:rPr>
              <a:t>Применение </a:t>
            </a:r>
            <a:r>
              <a:rPr lang="ru-RU" altLang="ru-RU" sz="2400" dirty="0" err="1">
                <a:solidFill>
                  <a:srgbClr val="0000FF"/>
                </a:solidFill>
                <a:latin typeface="Arial" panose="020B0604020202020204" pitchFamily="34" charset="0"/>
              </a:rPr>
              <a:t>малоуглового</a:t>
            </a:r>
            <a:r>
              <a:rPr lang="ru-RU" altLang="ru-RU" sz="2400" dirty="0">
                <a:solidFill>
                  <a:srgbClr val="0000FF"/>
                </a:solidFill>
                <a:latin typeface="Arial" panose="020B0604020202020204" pitchFamily="34" charset="0"/>
              </a:rPr>
              <a:t> рассеяния дает возможность анализа кластерной структуры жидкостей, флуктуации плотности и разделения фаз в стеклах и других аморфных телах.</a:t>
            </a:r>
            <a:endParaRPr lang="ru-RU" altLang="ru-RU" sz="2400" dirty="0">
              <a:latin typeface="Arial" panose="020B0604020202020204" pitchFamily="34" charset="0"/>
            </a:endParaRPr>
          </a:p>
        </p:txBody>
      </p:sp>
      <p:sp>
        <p:nvSpPr>
          <p:cNvPr id="33799" name="Text Box 7"/>
          <p:cNvSpPr txBox="1">
            <a:spLocks noChangeArrowheads="1"/>
          </p:cNvSpPr>
          <p:nvPr/>
        </p:nvSpPr>
        <p:spPr bwMode="auto">
          <a:xfrm>
            <a:off x="0" y="3284538"/>
            <a:ext cx="9144000" cy="341632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ru-RU" altLang="ru-RU" sz="2400" dirty="0">
                <a:latin typeface="Arial" panose="020B0604020202020204" pitchFamily="34" charset="0"/>
              </a:rPr>
              <a:t>4</a:t>
            </a:r>
          </a:p>
          <a:p>
            <a:pPr algn="ctr" eaLnBrk="1" hangingPunct="1">
              <a:spcBef>
                <a:spcPct val="0"/>
              </a:spcBef>
              <a:buNone/>
            </a:pPr>
            <a:r>
              <a:rPr lang="ru-RU" altLang="ru-RU" sz="2400" i="1" dirty="0">
                <a:latin typeface="Arial" panose="020B0604020202020204" pitchFamily="34" charset="0"/>
              </a:rPr>
              <a:t>Поликристаллические и пористые вещества, </a:t>
            </a:r>
          </a:p>
          <a:p>
            <a:pPr algn="ctr" eaLnBrk="1" hangingPunct="1">
              <a:spcBef>
                <a:spcPct val="0"/>
              </a:spcBef>
              <a:buNone/>
            </a:pPr>
            <a:r>
              <a:rPr lang="ru-RU" altLang="ru-RU" sz="2400" i="1" dirty="0">
                <a:latin typeface="Arial" panose="020B0604020202020204" pitchFamily="34" charset="0"/>
              </a:rPr>
              <a:t>сплавы, порошки. </a:t>
            </a:r>
          </a:p>
          <a:p>
            <a:pPr algn="ctr" eaLnBrk="1" hangingPunct="1">
              <a:spcBef>
                <a:spcPct val="0"/>
              </a:spcBef>
              <a:buNone/>
            </a:pPr>
            <a:r>
              <a:rPr lang="ru-RU" altLang="ru-RU" sz="2400" dirty="0">
                <a:solidFill>
                  <a:srgbClr val="0000FF"/>
                </a:solidFill>
                <a:latin typeface="Arial" panose="020B0604020202020204" pitchFamily="34" charset="0"/>
              </a:rPr>
              <a:t>Малоугловое рассеяние позволяет исследовать различные характеристики дисперсной структуры твердых тел, сплавов, пределы растворимости в твердых растворах, размеры наночастиц в порошках, пор в пористых веществах, кристаллитов в поликристаллах, дефекты в металлах, особенности магнитных систем. </a:t>
            </a:r>
            <a:endParaRPr lang="ru-RU" altLang="ru-RU" sz="24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8" grpId="0" animBg="1"/>
      <p:bldP spid="3379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3" descr="E:\Пик 3.t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6375" y="871538"/>
            <a:ext cx="6696075" cy="5483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71" name="Прямоугольник 3"/>
          <p:cNvSpPr>
            <a:spLocks noChangeArrowheads="1"/>
          </p:cNvSpPr>
          <p:nvPr/>
        </p:nvSpPr>
        <p:spPr bwMode="auto">
          <a:xfrm>
            <a:off x="1476375" y="3105150"/>
            <a:ext cx="237490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 dirty="0">
                <a:latin typeface="Arial" panose="020B0604020202020204" pitchFamily="34" charset="0"/>
              </a:rPr>
              <a:t>Малоугловое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 dirty="0">
                <a:latin typeface="Arial" panose="020B0604020202020204" pitchFamily="34" charset="0"/>
              </a:rPr>
              <a:t>рассеяние</a:t>
            </a:r>
          </a:p>
        </p:txBody>
      </p:sp>
      <p:sp>
        <p:nvSpPr>
          <p:cNvPr id="32772" name="Прямоугольник 4"/>
          <p:cNvSpPr>
            <a:spLocks noChangeArrowheads="1"/>
          </p:cNvSpPr>
          <p:nvPr/>
        </p:nvSpPr>
        <p:spPr bwMode="auto">
          <a:xfrm>
            <a:off x="5219700" y="1571625"/>
            <a:ext cx="26797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400">
                <a:latin typeface="Arial" panose="020B0604020202020204" pitchFamily="34" charset="0"/>
              </a:rPr>
              <a:t>Первичный пучок</a:t>
            </a:r>
          </a:p>
        </p:txBody>
      </p:sp>
      <p:sp>
        <p:nvSpPr>
          <p:cNvPr id="32773" name="Прямоугольник 5"/>
          <p:cNvSpPr>
            <a:spLocks noChangeArrowheads="1"/>
          </p:cNvSpPr>
          <p:nvPr/>
        </p:nvSpPr>
        <p:spPr bwMode="auto">
          <a:xfrm>
            <a:off x="7177088" y="5086350"/>
            <a:ext cx="4413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l-GR" altLang="ru-RU" sz="3600">
                <a:latin typeface="Arial" panose="020B0604020202020204" pitchFamily="34" charset="0"/>
              </a:rPr>
              <a:t>θ</a:t>
            </a:r>
            <a:endParaRPr lang="ru-RU" altLang="ru-RU" sz="3600">
              <a:latin typeface="Arial" panose="020B0604020202020204" pitchFamily="34" charset="0"/>
            </a:endParaRPr>
          </a:p>
        </p:txBody>
      </p:sp>
      <p:sp>
        <p:nvSpPr>
          <p:cNvPr id="32774" name="Прямоугольник 11"/>
          <p:cNvSpPr>
            <a:spLocks noChangeArrowheads="1"/>
          </p:cNvSpPr>
          <p:nvPr/>
        </p:nvSpPr>
        <p:spPr bwMode="auto">
          <a:xfrm>
            <a:off x="3822700" y="1247775"/>
            <a:ext cx="877888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ru-RU" sz="3600">
                <a:latin typeface="Arial" panose="020B0604020202020204" pitchFamily="34" charset="0"/>
              </a:rPr>
              <a:t>I(</a:t>
            </a:r>
            <a:r>
              <a:rPr lang="el-GR" altLang="ru-RU" sz="3600">
                <a:latin typeface="Arial" panose="020B0604020202020204" pitchFamily="34" charset="0"/>
              </a:rPr>
              <a:t>θ</a:t>
            </a:r>
            <a:r>
              <a:rPr lang="en-US" altLang="ru-RU" sz="3600">
                <a:latin typeface="Arial" panose="020B0604020202020204" pitchFamily="34" charset="0"/>
              </a:rPr>
              <a:t>)</a:t>
            </a:r>
            <a:endParaRPr lang="ru-RU" altLang="ru-RU" sz="3600">
              <a:latin typeface="Arial" panose="020B0604020202020204" pitchFamily="34" charset="0"/>
            </a:endParaRPr>
          </a:p>
        </p:txBody>
      </p:sp>
      <p:sp>
        <p:nvSpPr>
          <p:cNvPr id="32775" name="Прямоугольник 13"/>
          <p:cNvSpPr>
            <a:spLocks noChangeArrowheads="1"/>
          </p:cNvSpPr>
          <p:nvPr/>
        </p:nvSpPr>
        <p:spPr bwMode="auto">
          <a:xfrm>
            <a:off x="4721225" y="5708650"/>
            <a:ext cx="4413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ru-RU" sz="3600">
                <a:latin typeface="Arial" panose="020B0604020202020204" pitchFamily="34" charset="0"/>
              </a:rPr>
              <a:t>0</a:t>
            </a:r>
            <a:endParaRPr lang="ru-RU" altLang="ru-RU" sz="3600">
              <a:latin typeface="Arial" panose="020B0604020202020204" pitchFamily="34" charset="0"/>
            </a:endParaRPr>
          </a:p>
        </p:txBody>
      </p:sp>
      <p:cxnSp>
        <p:nvCxnSpPr>
          <p:cNvPr id="3" name="Прямая со стрелкой 2"/>
          <p:cNvCxnSpPr/>
          <p:nvPr/>
        </p:nvCxnSpPr>
        <p:spPr>
          <a:xfrm flipH="1">
            <a:off x="4941888" y="2033588"/>
            <a:ext cx="1501775" cy="107156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 стрелкой 4"/>
          <p:cNvCxnSpPr>
            <a:stCxn id="32771" idx="2"/>
          </p:cNvCxnSpPr>
          <p:nvPr/>
        </p:nvCxnSpPr>
        <p:spPr>
          <a:xfrm>
            <a:off x="2663825" y="3937000"/>
            <a:ext cx="1260475" cy="12207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0" y="1557338"/>
            <a:ext cx="9144000" cy="34766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4400" b="1">
                <a:solidFill>
                  <a:srgbClr val="0000FF"/>
                </a:solidFill>
                <a:latin typeface="Arial" panose="020B0604020202020204" pitchFamily="34" charset="0"/>
              </a:rPr>
              <a:t>Анализ формы нулевого рефлекса для жидкости в которой хаотически распределены частицы одинаковой формы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>
            <a:spLocks noChangeArrowheads="1"/>
          </p:cNvSpPr>
          <p:nvPr/>
        </p:nvSpPr>
        <p:spPr bwMode="auto">
          <a:xfrm>
            <a:off x="0" y="3938140"/>
            <a:ext cx="9144000" cy="107721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514350" indent="-51435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AutoNum type="arabicPeriod"/>
            </a:pPr>
            <a:r>
              <a:rPr lang="ru-RU" altLang="ru-RU" dirty="0">
                <a:solidFill>
                  <a:srgbClr val="0000FF"/>
                </a:solidFill>
                <a:latin typeface="Arial" panose="020B0604020202020204" pitchFamily="34" charset="0"/>
              </a:rPr>
              <a:t>Области с равномерно распределенной электронной плотностью </a:t>
            </a:r>
            <a:r>
              <a:rPr lang="el-GR" altLang="ru-RU" i="1" dirty="0">
                <a:solidFill>
                  <a:srgbClr val="0000FF"/>
                </a:solidFill>
                <a:latin typeface="Arial" panose="020B0604020202020204" pitchFamily="34" charset="0"/>
              </a:rPr>
              <a:t>ρ</a:t>
            </a:r>
            <a:r>
              <a:rPr lang="en-US" altLang="ru-RU" baseline="-25000" dirty="0">
                <a:solidFill>
                  <a:srgbClr val="0000FF"/>
                </a:solidFill>
                <a:latin typeface="Arial" panose="020B0604020202020204" pitchFamily="34" charset="0"/>
              </a:rPr>
              <a:t>0</a:t>
            </a:r>
            <a:r>
              <a:rPr lang="ru-RU" altLang="ru-RU" dirty="0">
                <a:solidFill>
                  <a:srgbClr val="0000FF"/>
                </a:solidFill>
                <a:latin typeface="Arial" panose="020B0604020202020204" pitchFamily="34" charset="0"/>
              </a:rPr>
              <a:t> </a:t>
            </a:r>
            <a:r>
              <a:rPr lang="ru-RU" altLang="ru-RU" baseline="-25000" dirty="0">
                <a:solidFill>
                  <a:srgbClr val="0000FF"/>
                </a:solidFill>
                <a:latin typeface="Arial" panose="020B0604020202020204" pitchFamily="34" charset="0"/>
              </a:rPr>
              <a:t> 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-8311" y="474307"/>
            <a:ext cx="9144000" cy="2246769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800" b="1" dirty="0">
                <a:latin typeface="Arial" panose="020B0604020202020204" pitchFamily="34" charset="0"/>
              </a:rPr>
              <a:t>Рассмотрим макроскопический объект с электронной плотностью</a:t>
            </a:r>
            <a:r>
              <a:rPr lang="ru-RU" altLang="ru-RU" sz="2800" b="1" i="1" dirty="0">
                <a:latin typeface="Arial" panose="020B0604020202020204" pitchFamily="34" charset="0"/>
              </a:rPr>
              <a:t> </a:t>
            </a:r>
            <a:r>
              <a:rPr lang="el-GR" altLang="ru-RU" sz="2800" b="1" i="1" dirty="0">
                <a:latin typeface="Arial" panose="020B0604020202020204" pitchFamily="34" charset="0"/>
              </a:rPr>
              <a:t>ρ</a:t>
            </a:r>
            <a:r>
              <a:rPr lang="en-US" altLang="ru-RU" sz="2800" b="1" i="1" baseline="-25000" dirty="0">
                <a:latin typeface="Arial" panose="020B0604020202020204" pitchFamily="34" charset="0"/>
              </a:rPr>
              <a:t>0</a:t>
            </a:r>
            <a:r>
              <a:rPr lang="ru-RU" altLang="ru-RU" sz="2800" b="1" dirty="0">
                <a:latin typeface="Arial" panose="020B0604020202020204" pitchFamily="34" charset="0"/>
              </a:rPr>
              <a:t> </a:t>
            </a:r>
            <a:r>
              <a:rPr lang="en-US" altLang="ru-RU" sz="2800" b="1" dirty="0">
                <a:latin typeface="Arial" panose="020B0604020202020204" pitchFamily="34" charset="0"/>
              </a:rPr>
              <a:t> </a:t>
            </a:r>
            <a:r>
              <a:rPr lang="ru-RU" altLang="ru-RU" sz="2800" b="1" dirty="0">
                <a:latin typeface="Arial" panose="020B0604020202020204" pitchFamily="34" charset="0"/>
              </a:rPr>
              <a:t>в котором хаотически распределены сферические частицы с электронной плотностью </a:t>
            </a:r>
            <a:r>
              <a:rPr lang="el-GR" altLang="ru-RU" sz="2800" b="1" i="1" dirty="0">
                <a:latin typeface="Arial" panose="020B0604020202020204" pitchFamily="34" charset="0"/>
              </a:rPr>
              <a:t>ρ</a:t>
            </a:r>
            <a:r>
              <a:rPr lang="en-US" altLang="ru-RU" sz="2800" b="1" baseline="-25000" dirty="0">
                <a:latin typeface="Arial" panose="020B0604020202020204" pitchFamily="34" charset="0"/>
              </a:rPr>
              <a:t>1</a:t>
            </a:r>
            <a:r>
              <a:rPr lang="ru-RU" altLang="ru-RU" sz="2800" b="1" baseline="-25000" dirty="0">
                <a:latin typeface="Arial" panose="020B0604020202020204" pitchFamily="34" charset="0"/>
              </a:rPr>
              <a:t> </a:t>
            </a:r>
            <a:r>
              <a:rPr lang="ru-RU" altLang="ru-RU" sz="2800" b="1" dirty="0">
                <a:latin typeface="Arial" panose="020B0604020202020204" pitchFamily="34" charset="0"/>
              </a:rPr>
              <a:t> </a:t>
            </a:r>
            <a:endParaRPr lang="en-US" altLang="ru-RU" sz="2800" b="1" dirty="0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800" b="1" dirty="0">
                <a:latin typeface="Arial" panose="020B0604020202020204" pitchFamily="34" charset="0"/>
              </a:rPr>
              <a:t>и объемом </a:t>
            </a:r>
            <a:r>
              <a:rPr lang="en-US" altLang="ru-RU" sz="2800" b="1" dirty="0">
                <a:latin typeface="Arial" panose="020B0604020202020204" pitchFamily="34" charset="0"/>
              </a:rPr>
              <a:t>V</a:t>
            </a:r>
            <a:r>
              <a:rPr lang="ru-RU" altLang="ru-RU" sz="2800" b="1" dirty="0">
                <a:latin typeface="Arial" panose="020B0604020202020204" pitchFamily="34" charset="0"/>
              </a:rPr>
              <a:t>. </a:t>
            </a:r>
          </a:p>
        </p:txBody>
      </p:sp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-8311" y="2837135"/>
            <a:ext cx="9144000" cy="95408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800" b="1" dirty="0">
                <a:solidFill>
                  <a:srgbClr val="FF0000"/>
                </a:solidFill>
                <a:latin typeface="Arial" panose="020B0604020202020204" pitchFamily="34" charset="0"/>
              </a:rPr>
              <a:t>Такой объект эквивалентен системе, состоящей из двух частей: </a:t>
            </a:r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-8311" y="5159399"/>
            <a:ext cx="9152311" cy="107791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dirty="0">
                <a:solidFill>
                  <a:srgbClr val="0000FF"/>
                </a:solidFill>
                <a:latin typeface="Arial" panose="020B0604020202020204" pitchFamily="34" charset="0"/>
              </a:rPr>
              <a:t>2. Области состоящей из частиц с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dirty="0">
                <a:solidFill>
                  <a:srgbClr val="0000FF"/>
                </a:solidFill>
                <a:latin typeface="Arial" panose="020B0604020202020204" pitchFamily="34" charset="0"/>
              </a:rPr>
              <a:t>    электронной плотностью (</a:t>
            </a:r>
            <a:r>
              <a:rPr lang="el-GR" altLang="ru-RU" i="1" dirty="0">
                <a:solidFill>
                  <a:srgbClr val="0000FF"/>
                </a:solidFill>
                <a:latin typeface="Arial" panose="020B0604020202020204" pitchFamily="34" charset="0"/>
              </a:rPr>
              <a:t>ρ</a:t>
            </a:r>
            <a:r>
              <a:rPr lang="en-US" altLang="ru-RU" i="1" baseline="-25000" dirty="0">
                <a:solidFill>
                  <a:srgbClr val="0000FF"/>
                </a:solidFill>
                <a:latin typeface="Arial" panose="020B0604020202020204" pitchFamily="34" charset="0"/>
              </a:rPr>
              <a:t>1</a:t>
            </a:r>
            <a:r>
              <a:rPr lang="ru-RU" altLang="ru-RU" i="1" baseline="-25000" dirty="0">
                <a:solidFill>
                  <a:srgbClr val="0000FF"/>
                </a:solidFill>
                <a:latin typeface="Arial" panose="020B0604020202020204" pitchFamily="34" charset="0"/>
              </a:rPr>
              <a:t> </a:t>
            </a:r>
            <a:r>
              <a:rPr lang="ru-RU" altLang="ru-RU" i="1" dirty="0">
                <a:solidFill>
                  <a:srgbClr val="0000FF"/>
                </a:solidFill>
                <a:latin typeface="Arial" panose="020B0604020202020204" pitchFamily="34" charset="0"/>
              </a:rPr>
              <a:t>- </a:t>
            </a:r>
            <a:r>
              <a:rPr lang="el-GR" altLang="ru-RU" i="1" dirty="0">
                <a:solidFill>
                  <a:srgbClr val="0000FF"/>
                </a:solidFill>
                <a:latin typeface="Arial" panose="020B0604020202020204" pitchFamily="34" charset="0"/>
              </a:rPr>
              <a:t>ρ</a:t>
            </a:r>
            <a:r>
              <a:rPr lang="en-US" altLang="ru-RU" i="1" baseline="-25000" dirty="0">
                <a:solidFill>
                  <a:srgbClr val="0000FF"/>
                </a:solidFill>
                <a:latin typeface="Arial" panose="020B0604020202020204" pitchFamily="34" charset="0"/>
              </a:rPr>
              <a:t>0</a:t>
            </a:r>
            <a:r>
              <a:rPr lang="ru-RU" altLang="ru-RU" dirty="0">
                <a:solidFill>
                  <a:srgbClr val="0000FF"/>
                </a:solidFill>
                <a:latin typeface="Arial" panose="020B0604020202020204" pitchFamily="34" charset="0"/>
              </a:rPr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3358282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F2383397-7266-4817-AA99-EC0576207EFF}"/>
              </a:ext>
            </a:extLst>
          </p:cNvPr>
          <p:cNvSpPr/>
          <p:nvPr/>
        </p:nvSpPr>
        <p:spPr>
          <a:xfrm>
            <a:off x="0" y="188202"/>
            <a:ext cx="9144000" cy="273921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ru-RU" altLang="ru-RU" sz="2800" dirty="0">
                <a:solidFill>
                  <a:srgbClr val="FF0000"/>
                </a:solidFill>
                <a:latin typeface="Arial" panose="020B0604020202020204" pitchFamily="34" charset="0"/>
              </a:rPr>
              <a:t>Рассеяние формируемое частью объекта </a:t>
            </a:r>
          </a:p>
          <a:p>
            <a:pPr algn="ctr"/>
            <a:r>
              <a:rPr lang="ru-RU" altLang="ru-RU" sz="2800" dirty="0">
                <a:solidFill>
                  <a:srgbClr val="FF0000"/>
                </a:solidFill>
                <a:latin typeface="Arial" panose="020B0604020202020204" pitchFamily="34" charset="0"/>
              </a:rPr>
              <a:t>(</a:t>
            </a:r>
            <a:r>
              <a:rPr lang="ru-RU" altLang="ru-RU" sz="2800" i="1" dirty="0">
                <a:solidFill>
                  <a:srgbClr val="FF0000"/>
                </a:solidFill>
                <a:latin typeface="Arial" panose="020B0604020202020204" pitchFamily="34" charset="0"/>
              </a:rPr>
              <a:t>область </a:t>
            </a:r>
            <a:r>
              <a:rPr lang="ru-RU" altLang="ru-RU" sz="2800" b="1" i="1" dirty="0">
                <a:solidFill>
                  <a:srgbClr val="FF0000"/>
                </a:solidFill>
                <a:latin typeface="Arial" panose="020B0604020202020204" pitchFamily="34" charset="0"/>
              </a:rPr>
              <a:t>1) </a:t>
            </a:r>
          </a:p>
          <a:p>
            <a:pPr algn="ctr"/>
            <a:r>
              <a:rPr lang="ru-RU" altLang="ru-RU" sz="2800" dirty="0">
                <a:solidFill>
                  <a:srgbClr val="FF0000"/>
                </a:solidFill>
                <a:latin typeface="Arial" panose="020B0604020202020204" pitchFamily="34" charset="0"/>
              </a:rPr>
              <a:t>в окрестности нулевого рефлекса будет очень узким </a:t>
            </a:r>
          </a:p>
          <a:p>
            <a:pPr algn="ctr"/>
            <a:r>
              <a:rPr lang="ru-RU" altLang="ru-RU" sz="2800" dirty="0">
                <a:solidFill>
                  <a:srgbClr val="FF0000"/>
                </a:solidFill>
                <a:latin typeface="Arial" panose="020B0604020202020204" pitchFamily="34" charset="0"/>
              </a:rPr>
              <a:t>и практически недоступно для изменений</a:t>
            </a:r>
            <a:endParaRPr lang="en-US" altLang="ru-RU" sz="2800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algn="ctr"/>
            <a:r>
              <a:rPr lang="en-US" altLang="ru-RU" sz="2800" b="1" dirty="0">
                <a:latin typeface="Arial" panose="020B0604020202020204" pitchFamily="34" charset="0"/>
              </a:rPr>
              <a:t>(</a:t>
            </a:r>
            <a:r>
              <a:rPr lang="ru-RU" altLang="ru-RU" sz="2800" b="1" dirty="0">
                <a:latin typeface="Arial" panose="020B0604020202020204" pitchFamily="34" charset="0"/>
              </a:rPr>
              <a:t>размеры макроскопического объекта в прямом пространстве </a:t>
            </a:r>
            <a:r>
              <a:rPr lang="ru-RU" altLang="ru-RU" sz="3200" b="1" i="1" dirty="0">
                <a:latin typeface="Arial" panose="020B0604020202020204" pitchFamily="34" charset="0"/>
              </a:rPr>
              <a:t>очень велики ~1 мм</a:t>
            </a:r>
            <a:r>
              <a:rPr lang="en-US" altLang="ru-RU" sz="2800" b="1" dirty="0">
                <a:latin typeface="Arial" panose="020B0604020202020204" pitchFamily="34" charset="0"/>
              </a:rPr>
              <a:t>)</a:t>
            </a:r>
            <a:r>
              <a:rPr lang="ru-RU" altLang="ru-RU" sz="2800" b="1" dirty="0">
                <a:latin typeface="Arial" panose="020B0604020202020204" pitchFamily="34" charset="0"/>
              </a:rPr>
              <a:t>.</a:t>
            </a:r>
            <a:r>
              <a:rPr lang="en-US" altLang="ru-RU" sz="2800" b="1" dirty="0">
                <a:latin typeface="Arial" panose="020B0604020202020204" pitchFamily="34" charset="0"/>
              </a:rPr>
              <a:t> </a:t>
            </a:r>
            <a:endParaRPr lang="ru-RU" altLang="ru-RU" sz="2800" b="1" dirty="0">
              <a:latin typeface="Arial" panose="020B0604020202020204" pitchFamily="34" charset="0"/>
            </a:endParaRP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E492D2A2-4517-4F01-A59A-6EAD146E9E44}"/>
              </a:ext>
            </a:extLst>
          </p:cNvPr>
          <p:cNvSpPr/>
          <p:nvPr/>
        </p:nvSpPr>
        <p:spPr>
          <a:xfrm>
            <a:off x="0" y="2987370"/>
            <a:ext cx="9142222" cy="2308324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ru-RU" altLang="ru-RU" sz="2800" dirty="0">
                <a:solidFill>
                  <a:srgbClr val="0000FF"/>
                </a:solidFill>
                <a:latin typeface="Arial" panose="020B0604020202020204" pitchFamily="34" charset="0"/>
              </a:rPr>
              <a:t>Рассеяние формируемое другой частью объекта (</a:t>
            </a:r>
            <a:r>
              <a:rPr lang="ru-RU" altLang="ru-RU" sz="2800" i="1" dirty="0">
                <a:solidFill>
                  <a:srgbClr val="0000FF"/>
                </a:solidFill>
                <a:latin typeface="Arial" panose="020B0604020202020204" pitchFamily="34" charset="0"/>
              </a:rPr>
              <a:t>область </a:t>
            </a:r>
            <a:r>
              <a:rPr lang="ru-RU" altLang="ru-RU" sz="2800" b="1" i="1" dirty="0">
                <a:solidFill>
                  <a:srgbClr val="0000FF"/>
                </a:solidFill>
                <a:latin typeface="Arial" panose="020B0604020202020204" pitchFamily="34" charset="0"/>
              </a:rPr>
              <a:t>2</a:t>
            </a:r>
            <a:r>
              <a:rPr lang="ru-RU" altLang="ru-RU" sz="2800" dirty="0">
                <a:solidFill>
                  <a:srgbClr val="0000FF"/>
                </a:solidFill>
                <a:latin typeface="Arial" panose="020B0604020202020204" pitchFamily="34" charset="0"/>
              </a:rPr>
              <a:t>) </a:t>
            </a:r>
          </a:p>
          <a:p>
            <a:pPr algn="ctr"/>
            <a:r>
              <a:rPr lang="ru-RU" altLang="ru-RU" sz="2800" dirty="0">
                <a:solidFill>
                  <a:srgbClr val="0000FF"/>
                </a:solidFill>
                <a:latin typeface="Arial" panose="020B0604020202020204" pitchFamily="34" charset="0"/>
              </a:rPr>
              <a:t>дает заметное рассеяние под малыми углами, </a:t>
            </a:r>
            <a:r>
              <a:rPr lang="ru-RU" altLang="ru-RU" sz="2800" dirty="0">
                <a:latin typeface="Arial" panose="020B0604020202020204" pitchFamily="34" charset="0"/>
              </a:rPr>
              <a:t>(</a:t>
            </a:r>
            <a:r>
              <a:rPr lang="ru-RU" altLang="ru-RU" sz="2800" b="1" dirty="0">
                <a:latin typeface="Arial" panose="020B0604020202020204" pitchFamily="34" charset="0"/>
              </a:rPr>
              <a:t>размеры частиц в прямом пространстве </a:t>
            </a:r>
          </a:p>
          <a:p>
            <a:pPr algn="ctr"/>
            <a:r>
              <a:rPr lang="ru-RU" altLang="ru-RU" sz="3200" b="1" i="1" dirty="0">
                <a:latin typeface="Arial" panose="020B0604020202020204" pitchFamily="34" charset="0"/>
              </a:rPr>
              <a:t>заметно большие длины волны</a:t>
            </a:r>
            <a:r>
              <a:rPr lang="ru-RU" altLang="ru-RU" sz="2800" dirty="0">
                <a:latin typeface="Arial" panose="020B0604020202020204" pitchFamily="34" charset="0"/>
              </a:rPr>
              <a:t>). </a:t>
            </a:r>
            <a:endParaRPr lang="ru-RU" sz="2800" dirty="0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B4D10B2E-BC53-462D-9710-1EB66ED8616B}"/>
              </a:ext>
            </a:extLst>
          </p:cNvPr>
          <p:cNvSpPr/>
          <p:nvPr/>
        </p:nvSpPr>
        <p:spPr>
          <a:xfrm>
            <a:off x="1778" y="5365667"/>
            <a:ext cx="9142222" cy="138499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ru-RU" altLang="ru-RU" sz="2800" dirty="0">
                <a:latin typeface="Arial" panose="020B0604020202020204" pitchFamily="34" charset="0"/>
              </a:rPr>
              <a:t>Если число частиц невелико, можно считать, что такие частицы рассеивают независимо </a:t>
            </a:r>
          </a:p>
          <a:p>
            <a:pPr algn="ctr"/>
            <a:r>
              <a:rPr lang="ru-RU" altLang="ru-RU" sz="2800" dirty="0">
                <a:latin typeface="Arial" panose="020B0604020202020204" pitchFamily="34" charset="0"/>
              </a:rPr>
              <a:t>(не взаимодействуют между собой).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436779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58E4F9C8-FF8B-496C-8A1E-0D30C2E708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5875"/>
            <a:ext cx="9144000" cy="5238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800" b="1" dirty="0">
                <a:solidFill>
                  <a:srgbClr val="3333FF"/>
                </a:solidFill>
                <a:cs typeface="Arial" panose="020B0604020202020204" pitchFamily="34" charset="0"/>
              </a:rPr>
              <a:t>Особенности рассеяния волн на препятствиях</a:t>
            </a:r>
          </a:p>
        </p:txBody>
      </p:sp>
      <p:pic>
        <p:nvPicPr>
          <p:cNvPr id="3" name="Picture 3" descr="D:\Тень 2.tif">
            <a:extLst>
              <a:ext uri="{FF2B5EF4-FFF2-40B4-BE49-F238E27FC236}">
                <a16:creationId xmlns:a16="http://schemas.microsoft.com/office/drawing/2014/main" xmlns="" id="{CEBB0D82-C03E-4246-B372-BC33720DD7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350" y="1916113"/>
            <a:ext cx="3863975" cy="2951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4" name="Прямая со стрелкой 3">
            <a:extLst>
              <a:ext uri="{FF2B5EF4-FFF2-40B4-BE49-F238E27FC236}">
                <a16:creationId xmlns:a16="http://schemas.microsoft.com/office/drawing/2014/main" xmlns="" id="{80B15B34-DB32-4A1E-8911-BC16628CEC49}"/>
              </a:ext>
            </a:extLst>
          </p:cNvPr>
          <p:cNvCxnSpPr>
            <a:endCxn id="5" idx="1"/>
          </p:cNvCxnSpPr>
          <p:nvPr/>
        </p:nvCxnSpPr>
        <p:spPr>
          <a:xfrm>
            <a:off x="3635375" y="3328988"/>
            <a:ext cx="836613" cy="4762"/>
          </a:xfrm>
          <a:prstGeom prst="straightConnector1">
            <a:avLst/>
          </a:prstGeom>
          <a:ln w="7620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Левая фигурная скобка 4">
            <a:extLst>
              <a:ext uri="{FF2B5EF4-FFF2-40B4-BE49-F238E27FC236}">
                <a16:creationId xmlns:a16="http://schemas.microsoft.com/office/drawing/2014/main" xmlns="" id="{A5F37173-85E6-4459-830F-E9C02615E80E}"/>
              </a:ext>
            </a:extLst>
          </p:cNvPr>
          <p:cNvSpPr/>
          <p:nvPr/>
        </p:nvSpPr>
        <p:spPr>
          <a:xfrm>
            <a:off x="4471988" y="658813"/>
            <a:ext cx="431800" cy="5348287"/>
          </a:xfrm>
          <a:prstGeom prst="leftBrac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xmlns="" id="{6E737F9A-A34E-4166-8041-2FD98F382C3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66818235"/>
              </p:ext>
            </p:extLst>
          </p:nvPr>
        </p:nvGraphicFramePr>
        <p:xfrm>
          <a:off x="1144588" y="4940300"/>
          <a:ext cx="2093912" cy="792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390" name="Equation" r:id="rId4" imgW="469800" imgH="177480" progId="Equation.DSMT4">
                  <p:embed/>
                </p:oleObj>
              </mc:Choice>
              <mc:Fallback>
                <p:oleObj name="Equation" r:id="rId4" imgW="469800" imgH="177480" progId="Equation.DSMT4">
                  <p:embed/>
                  <p:pic>
                    <p:nvPicPr>
                      <p:cNvPr id="6" name="Объект 5">
                        <a:extLst>
                          <a:ext uri="{FF2B5EF4-FFF2-40B4-BE49-F238E27FC236}">
                            <a16:creationId xmlns:a16="http://schemas.microsoft.com/office/drawing/2014/main" xmlns="" id="{6E737F9A-A34E-4166-8041-2FD98F382C3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4588" y="4940300"/>
                        <a:ext cx="2093912" cy="79216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14">
            <a:extLst>
              <a:ext uri="{FF2B5EF4-FFF2-40B4-BE49-F238E27FC236}">
                <a16:creationId xmlns:a16="http://schemas.microsoft.com/office/drawing/2014/main" xmlns="" id="{1DEE7F7C-1A7C-4EBC-902A-59CEFF3943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6225" y="5761038"/>
            <a:ext cx="4030663" cy="36988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800">
                <a:latin typeface="Calibri" panose="020F0502020204030204" pitchFamily="34" charset="0"/>
                <a:cs typeface="Arial" panose="020B0604020202020204" pitchFamily="34" charset="0"/>
              </a:rPr>
              <a:t>До препятствия доходит плоская волна</a:t>
            </a:r>
          </a:p>
        </p:txBody>
      </p:sp>
      <p:sp>
        <p:nvSpPr>
          <p:cNvPr id="8" name="TextBox 13">
            <a:extLst>
              <a:ext uri="{FF2B5EF4-FFF2-40B4-BE49-F238E27FC236}">
                <a16:creationId xmlns:a16="http://schemas.microsoft.com/office/drawing/2014/main" xmlns="" id="{906C1767-AE0B-4F25-8F84-F2A2A1D14B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211888"/>
            <a:ext cx="9144000" cy="64611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ru-RU" sz="1800" b="1" i="1">
                <a:cs typeface="Arial" panose="020B0604020202020204" pitchFamily="34" charset="0"/>
              </a:rPr>
              <a:t>I</a:t>
            </a:r>
            <a:r>
              <a:rPr lang="ru-RU" altLang="ru-RU" sz="1800" b="1" i="1">
                <a:cs typeface="Arial" panose="020B0604020202020204" pitchFamily="34" charset="0"/>
              </a:rPr>
              <a:t> </a:t>
            </a:r>
            <a:r>
              <a:rPr lang="en-US" altLang="ru-RU" sz="1800" b="1">
                <a:latin typeface="Calibri" panose="020F0502020204030204" pitchFamily="34" charset="0"/>
                <a:cs typeface="Arial" panose="020B0604020202020204" pitchFamily="34" charset="0"/>
              </a:rPr>
              <a:t>- </a:t>
            </a:r>
            <a:r>
              <a:rPr lang="ru-RU" altLang="ru-RU" sz="1800" b="1">
                <a:latin typeface="Calibri" panose="020F0502020204030204" pitchFamily="34" charset="0"/>
                <a:cs typeface="Arial" panose="020B0604020202020204" pitchFamily="34" charset="0"/>
              </a:rPr>
              <a:t>источник излучения; </a:t>
            </a:r>
            <a:r>
              <a:rPr lang="en-US" altLang="ru-RU" sz="1800" b="1" i="1">
                <a:latin typeface="Calibri" panose="020F0502020204030204" pitchFamily="34" charset="0"/>
                <a:cs typeface="Arial" panose="020B0604020202020204" pitchFamily="34" charset="0"/>
              </a:rPr>
              <a:t>A</a:t>
            </a:r>
            <a:r>
              <a:rPr lang="ru-RU" altLang="ru-RU" sz="1800" b="1">
                <a:latin typeface="Calibri" panose="020F0502020204030204" pitchFamily="34" charset="0"/>
                <a:cs typeface="Arial" panose="020B0604020202020204" pitchFamily="34" charset="0"/>
              </a:rPr>
              <a:t> – препятствие (диафрагма); </a:t>
            </a:r>
            <a:r>
              <a:rPr lang="en-US" altLang="ru-RU" sz="1800" b="1">
                <a:latin typeface="Calibri" panose="020F0502020204030204" pitchFamily="34" charset="0"/>
                <a:cs typeface="Arial" panose="020B0604020202020204" pitchFamily="34" charset="0"/>
              </a:rPr>
              <a:t>B – </a:t>
            </a:r>
            <a:r>
              <a:rPr lang="ru-RU" altLang="ru-RU" sz="1800" b="1">
                <a:latin typeface="Calibri" panose="020F0502020204030204" pitchFamily="34" charset="0"/>
                <a:cs typeface="Arial" panose="020B0604020202020204" pitchFamily="34" charset="0"/>
              </a:rPr>
              <a:t>экран;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ru-RU" sz="1800" b="1">
                <a:latin typeface="Calibri" panose="020F0502020204030204" pitchFamily="34" charset="0"/>
                <a:cs typeface="Arial" panose="020B0604020202020204" pitchFamily="34" charset="0"/>
              </a:rPr>
              <a:t>d – </a:t>
            </a:r>
            <a:r>
              <a:rPr lang="ru-RU" altLang="ru-RU" sz="1800" b="1">
                <a:latin typeface="Calibri" panose="020F0502020204030204" pitchFamily="34" charset="0"/>
                <a:cs typeface="Arial" panose="020B0604020202020204" pitchFamily="34" charset="0"/>
              </a:rPr>
              <a:t>расстояние источник-экран; </a:t>
            </a:r>
            <a:r>
              <a:rPr lang="el-GR" altLang="ru-RU" sz="1800" b="1">
                <a:latin typeface="Calibri" panose="020F0502020204030204" pitchFamily="34" charset="0"/>
                <a:cs typeface="Arial" panose="020B0604020202020204" pitchFamily="34" charset="0"/>
              </a:rPr>
              <a:t>Δ</a:t>
            </a:r>
            <a:r>
              <a:rPr lang="ru-RU" altLang="ru-RU" sz="1800" b="1">
                <a:latin typeface="Calibri" panose="020F0502020204030204" pitchFamily="34" charset="0"/>
                <a:cs typeface="Arial" panose="020B0604020202020204" pitchFamily="34" charset="0"/>
              </a:rPr>
              <a:t> – размеры препятствия  </a:t>
            </a:r>
          </a:p>
        </p:txBody>
      </p:sp>
      <p:graphicFrame>
        <p:nvGraphicFramePr>
          <p:cNvPr id="10" name="Объект 9">
            <a:extLst>
              <a:ext uri="{FF2B5EF4-FFF2-40B4-BE49-F238E27FC236}">
                <a16:creationId xmlns:a16="http://schemas.microsoft.com/office/drawing/2014/main" xmlns="" id="{0E4F8B10-E72D-42EB-A0D8-542B2994170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704013" y="1108075"/>
          <a:ext cx="201295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391" name="Equation" r:id="rId6" imgW="469696" imgH="177723" progId="Equation.DSMT4">
                  <p:embed/>
                </p:oleObj>
              </mc:Choice>
              <mc:Fallback>
                <p:oleObj name="Equation" r:id="rId6" imgW="469696" imgH="177723" progId="Equation.DSMT4">
                  <p:embed/>
                  <p:pic>
                    <p:nvPicPr>
                      <p:cNvPr id="10" name="Объект 9">
                        <a:extLst>
                          <a:ext uri="{FF2B5EF4-FFF2-40B4-BE49-F238E27FC236}">
                            <a16:creationId xmlns:a16="http://schemas.microsoft.com/office/drawing/2014/main" xmlns="" id="{0E4F8B10-E72D-42EB-A0D8-542B2994170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04013" y="1108075"/>
                        <a:ext cx="2012950" cy="7620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1" name="Picture 5" descr="D:\DO.tif">
            <a:extLst>
              <a:ext uri="{FF2B5EF4-FFF2-40B4-BE49-F238E27FC236}">
                <a16:creationId xmlns:a16="http://schemas.microsoft.com/office/drawing/2014/main" xmlns="" id="{0E38A236-9BA2-4998-BE26-33D723291D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3788" y="2415633"/>
            <a:ext cx="1685925" cy="1752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2" name="Объект 11">
            <a:extLst>
              <a:ext uri="{FF2B5EF4-FFF2-40B4-BE49-F238E27FC236}">
                <a16:creationId xmlns:a16="http://schemas.microsoft.com/office/drawing/2014/main" xmlns="" id="{BD19A484-FB7D-4121-B62A-1499FD08B4C6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6779419" y="2814898"/>
          <a:ext cx="2135188" cy="931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392" name="Equation" r:id="rId9" imgW="393359" imgH="177646" progId="Equation.DSMT4">
                  <p:embed/>
                </p:oleObj>
              </mc:Choice>
              <mc:Fallback>
                <p:oleObj name="Equation" r:id="rId9" imgW="393359" imgH="177646" progId="Equation.DSMT4">
                  <p:embed/>
                  <p:pic>
                    <p:nvPicPr>
                      <p:cNvPr id="12" name="Объект 11">
                        <a:extLst>
                          <a:ext uri="{FF2B5EF4-FFF2-40B4-BE49-F238E27FC236}">
                            <a16:creationId xmlns:a16="http://schemas.microsoft.com/office/drawing/2014/main" xmlns="" id="{BD19A484-FB7D-4121-B62A-1499FD08B4C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79419" y="2814898"/>
                        <a:ext cx="2135188" cy="93186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3" name="Picture 4" descr="D:\Тень 3.tif">
            <a:extLst>
              <a:ext uri="{FF2B5EF4-FFF2-40B4-BE49-F238E27FC236}">
                <a16:creationId xmlns:a16="http://schemas.microsoft.com/office/drawing/2014/main" xmlns="" id="{EED202F3-48C4-40AA-A592-2F507073DF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3788" y="4314291"/>
            <a:ext cx="1685925" cy="169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4" name="Объект 13">
            <a:extLst>
              <a:ext uri="{FF2B5EF4-FFF2-40B4-BE49-F238E27FC236}">
                <a16:creationId xmlns:a16="http://schemas.microsoft.com/office/drawing/2014/main" xmlns="" id="{8E3FCD54-D8F4-4399-956C-98C83762BDC3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6775450" y="4739741"/>
          <a:ext cx="2038350" cy="847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393" name="Equation" r:id="rId12" imgW="482181" imgH="177646" progId="Equation.DSMT4">
                  <p:embed/>
                </p:oleObj>
              </mc:Choice>
              <mc:Fallback>
                <p:oleObj name="Equation" r:id="rId12" imgW="482181" imgH="177646" progId="Equation.DSMT4">
                  <p:embed/>
                  <p:pic>
                    <p:nvPicPr>
                      <p:cNvPr id="14" name="Объект 13">
                        <a:extLst>
                          <a:ext uri="{FF2B5EF4-FFF2-40B4-BE49-F238E27FC236}">
                            <a16:creationId xmlns:a16="http://schemas.microsoft.com/office/drawing/2014/main" xmlns="" id="{8E3FCD54-D8F4-4399-956C-98C83762BDC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75450" y="4739741"/>
                        <a:ext cx="2038350" cy="84772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xmlns="" id="{55A5ABD1-E0D2-4486-A88C-FB9B745BEBAB}"/>
              </a:ext>
            </a:extLst>
          </p:cNvPr>
          <p:cNvSpPr/>
          <p:nvPr/>
        </p:nvSpPr>
        <p:spPr>
          <a:xfrm>
            <a:off x="4912966" y="633607"/>
            <a:ext cx="1656184" cy="1656184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7791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7" grpId="0" animBg="1"/>
      <p:bldP spid="8" grpId="0" animBg="1"/>
      <p:bldP spid="16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09DA5DC1-F303-4D4D-9223-9AE8F677AD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13281" y="116632"/>
            <a:ext cx="9144000" cy="1323439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4000" dirty="0">
                <a:solidFill>
                  <a:srgbClr val="FF0000"/>
                </a:solidFill>
                <a:latin typeface="Arial" panose="020B0604020202020204" pitchFamily="34" charset="0"/>
              </a:rPr>
              <a:t>Тогда амплитуда волны рассеянная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4000" dirty="0">
                <a:solidFill>
                  <a:srgbClr val="3333FF"/>
                </a:solidFill>
                <a:latin typeface="Arial" panose="020B0604020202020204" pitchFamily="34" charset="0"/>
              </a:rPr>
              <a:t>одной такой частицей будет</a:t>
            </a:r>
          </a:p>
        </p:txBody>
      </p:sp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xmlns="" id="{41D8A3B3-7F1D-4858-B666-43727D96B4F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19901387"/>
              </p:ext>
            </p:extLst>
          </p:nvPr>
        </p:nvGraphicFramePr>
        <p:xfrm>
          <a:off x="-11503" y="1843015"/>
          <a:ext cx="9142222" cy="9970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565" name="Equation" r:id="rId3" imgW="3492500" imgH="381000" progId="Equation.DSMT4">
                  <p:embed/>
                </p:oleObj>
              </mc:Choice>
              <mc:Fallback>
                <p:oleObj name="Equation" r:id="rId3" imgW="3492500" imgH="381000" progId="Equation.DSMT4">
                  <p:embed/>
                  <p:pic>
                    <p:nvPicPr>
                      <p:cNvPr id="3" name="Object 2">
                        <a:extLst>
                          <a:ext uri="{FF2B5EF4-FFF2-40B4-BE49-F238E27FC236}">
                            <a16:creationId xmlns:a16="http://schemas.microsoft.com/office/drawing/2014/main" xmlns="" id="{41D8A3B3-7F1D-4858-B666-43727D96B4F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11503" y="1843015"/>
                        <a:ext cx="9142222" cy="997001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6F085F3F-BB9B-47B2-8DE3-83C0839B0517}"/>
              </a:ext>
            </a:extLst>
          </p:cNvPr>
          <p:cNvSpPr txBox="1"/>
          <p:nvPr/>
        </p:nvSpPr>
        <p:spPr>
          <a:xfrm>
            <a:off x="2929097" y="3717032"/>
            <a:ext cx="6214903" cy="193899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2400" dirty="0">
                <a:solidFill>
                  <a:srgbClr val="0000FF"/>
                </a:solidFill>
                <a:latin typeface="Arial" pitchFamily="34" charset="0"/>
              </a:rPr>
              <a:t>При</a:t>
            </a:r>
            <a:r>
              <a:rPr lang="en-US" altLang="ru-RU" sz="2400" dirty="0">
                <a:solidFill>
                  <a:srgbClr val="0000FF"/>
                </a:solidFill>
                <a:latin typeface="Arial" pitchFamily="34" charset="0"/>
              </a:rPr>
              <a:t> </a:t>
            </a:r>
            <a:r>
              <a:rPr lang="el-GR" altLang="ru-RU" sz="2400" i="1" dirty="0">
                <a:solidFill>
                  <a:srgbClr val="0000FF"/>
                </a:solidFill>
                <a:latin typeface="Arial" pitchFamily="34" charset="0"/>
              </a:rPr>
              <a:t>θ</a:t>
            </a:r>
            <a:r>
              <a:rPr lang="en-US" altLang="ru-RU" sz="2400" i="1" dirty="0">
                <a:solidFill>
                  <a:srgbClr val="0000FF"/>
                </a:solidFill>
                <a:latin typeface="Arial" pitchFamily="34" charset="0"/>
              </a:rPr>
              <a:t> →</a:t>
            </a:r>
            <a:r>
              <a:rPr lang="ru-RU" altLang="ru-RU" sz="2400" i="1" dirty="0">
                <a:solidFill>
                  <a:srgbClr val="0000FF"/>
                </a:solidFill>
                <a:latin typeface="Arial" pitchFamily="34" charset="0"/>
              </a:rPr>
              <a:t> </a:t>
            </a:r>
            <a:r>
              <a:rPr lang="en-US" altLang="ru-RU" sz="2400" i="1" dirty="0">
                <a:solidFill>
                  <a:srgbClr val="0000FF"/>
                </a:solidFill>
                <a:latin typeface="Arial" pitchFamily="34" charset="0"/>
              </a:rPr>
              <a:t>0</a:t>
            </a:r>
            <a:r>
              <a:rPr lang="en-US" altLang="ru-RU" sz="2400" dirty="0">
                <a:solidFill>
                  <a:srgbClr val="0000FF"/>
                </a:solidFill>
                <a:latin typeface="Arial" pitchFamily="34" charset="0"/>
              </a:rPr>
              <a:t> </a:t>
            </a:r>
            <a:r>
              <a:rPr lang="ru-RU" altLang="ru-RU" sz="2400" dirty="0">
                <a:solidFill>
                  <a:srgbClr val="0000FF"/>
                </a:solidFill>
                <a:latin typeface="Arial" pitchFamily="34" charset="0"/>
              </a:rPr>
              <a:t>(размеры </a:t>
            </a:r>
            <a:r>
              <a:rPr lang="ru-RU" altLang="ru-RU" sz="2400" dirty="0">
                <a:solidFill>
                  <a:srgbClr val="CC0000"/>
                </a:solidFill>
                <a:latin typeface="Arial" pitchFamily="34" charset="0"/>
              </a:rPr>
              <a:t>частицы заметно больше </a:t>
            </a:r>
            <a:r>
              <a:rPr lang="el-GR" altLang="ru-RU" sz="2400" dirty="0">
                <a:solidFill>
                  <a:srgbClr val="CC0000"/>
                </a:solidFill>
                <a:latin typeface="Arial" pitchFamily="34" charset="0"/>
              </a:rPr>
              <a:t>λ</a:t>
            </a:r>
            <a:r>
              <a:rPr lang="ru-RU" altLang="ru-RU" sz="2400" dirty="0">
                <a:solidFill>
                  <a:srgbClr val="0000FF"/>
                </a:solidFill>
                <a:latin typeface="Arial" pitchFamily="34" charset="0"/>
              </a:rPr>
              <a:t>) </a:t>
            </a:r>
            <a:r>
              <a:rPr lang="ru-RU" altLang="ru-RU" sz="2400" dirty="0">
                <a:latin typeface="Arial" pitchFamily="34" charset="0"/>
              </a:rPr>
              <a:t>вектор </a:t>
            </a:r>
            <a:r>
              <a:rPr lang="en-US" altLang="ru-RU" sz="2400" b="1" dirty="0">
                <a:latin typeface="Arial" pitchFamily="34" charset="0"/>
              </a:rPr>
              <a:t>S=</a:t>
            </a:r>
            <a:r>
              <a:rPr lang="en-US" altLang="ru-RU" sz="2400" b="1" cap="all" dirty="0">
                <a:latin typeface="Arial" pitchFamily="34" charset="0"/>
              </a:rPr>
              <a:t>s</a:t>
            </a:r>
            <a:r>
              <a:rPr lang="en-US" altLang="ru-RU" sz="2400" b="1" baseline="-25000" dirty="0">
                <a:latin typeface="Arial" pitchFamily="34" charset="0"/>
              </a:rPr>
              <a:t>1</a:t>
            </a:r>
            <a:r>
              <a:rPr lang="en-US" altLang="ru-RU" sz="2400" b="1" dirty="0">
                <a:latin typeface="Arial" pitchFamily="34" charset="0"/>
              </a:rPr>
              <a:t>-</a:t>
            </a:r>
            <a:r>
              <a:rPr lang="en-US" altLang="ru-RU" sz="2400" b="1" cap="all" dirty="0">
                <a:latin typeface="Arial" pitchFamily="34" charset="0"/>
              </a:rPr>
              <a:t>s</a:t>
            </a:r>
            <a:r>
              <a:rPr lang="en-US" altLang="ru-RU" sz="2400" b="1" baseline="-25000" dirty="0">
                <a:latin typeface="Arial" pitchFamily="34" charset="0"/>
              </a:rPr>
              <a:t>0</a:t>
            </a:r>
            <a:r>
              <a:rPr lang="ru-RU" altLang="ru-RU" sz="2400" dirty="0">
                <a:latin typeface="Arial" pitchFamily="34" charset="0"/>
              </a:rPr>
              <a:t>, будет приближаться к нормали к оси </a:t>
            </a:r>
            <a:r>
              <a:rPr lang="en-US" altLang="ru-RU" sz="2400" dirty="0">
                <a:latin typeface="Arial" pitchFamily="34" charset="0"/>
              </a:rPr>
              <a:t>z</a:t>
            </a:r>
            <a:r>
              <a:rPr lang="ru-RU" altLang="ru-RU" sz="2400" dirty="0">
                <a:latin typeface="Arial" pitchFamily="34" charset="0"/>
              </a:rPr>
              <a:t> </a:t>
            </a:r>
            <a:endParaRPr lang="en-US" altLang="ru-RU" sz="2400" dirty="0">
              <a:latin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2400" dirty="0">
                <a:latin typeface="Arial" pitchFamily="34" charset="0"/>
              </a:rPr>
              <a:t>т.е. к направлению оси </a:t>
            </a:r>
            <a:r>
              <a:rPr lang="en-US" altLang="ru-RU" sz="2400" dirty="0">
                <a:latin typeface="Arial" pitchFamily="34" charset="0"/>
              </a:rPr>
              <a:t>X</a:t>
            </a:r>
            <a:r>
              <a:rPr lang="ru-RU" altLang="ru-RU" sz="2400" dirty="0">
                <a:latin typeface="Arial" pitchFamily="34" charset="0"/>
              </a:rPr>
              <a:t>. </a:t>
            </a:r>
            <a:endParaRPr lang="en-US" altLang="ru-RU" sz="2400" dirty="0">
              <a:latin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2400" dirty="0">
                <a:solidFill>
                  <a:srgbClr val="0000FF"/>
                </a:solidFill>
                <a:latin typeface="Arial" pitchFamily="34" charset="0"/>
              </a:rPr>
              <a:t>Следовательно </a:t>
            </a:r>
            <a:r>
              <a:rPr lang="en-US" altLang="ru-RU" sz="2400" dirty="0">
                <a:solidFill>
                  <a:srgbClr val="0000FF"/>
                </a:solidFill>
                <a:latin typeface="Arial" pitchFamily="34" charset="0"/>
              </a:rPr>
              <a:t>(</a:t>
            </a:r>
            <a:r>
              <a:rPr lang="en-US" altLang="ru-RU" sz="2400" b="1" dirty="0" err="1">
                <a:solidFill>
                  <a:srgbClr val="0000FF"/>
                </a:solidFill>
                <a:latin typeface="Arial" pitchFamily="34" charset="0"/>
              </a:rPr>
              <a:t>S,r</a:t>
            </a:r>
            <a:r>
              <a:rPr lang="en-US" altLang="ru-RU" sz="2400" dirty="0">
                <a:solidFill>
                  <a:srgbClr val="0000FF"/>
                </a:solidFill>
                <a:latin typeface="Arial" pitchFamily="34" charset="0"/>
              </a:rPr>
              <a:t>)=</a:t>
            </a:r>
            <a:r>
              <a:rPr lang="en-US" altLang="ru-RU" sz="2400" i="1" dirty="0" err="1">
                <a:solidFill>
                  <a:srgbClr val="0000FF"/>
                </a:solidFill>
                <a:latin typeface="Arial" pitchFamily="34" charset="0"/>
              </a:rPr>
              <a:t>Sx</a:t>
            </a:r>
            <a:r>
              <a:rPr lang="ru-RU" altLang="ru-RU" sz="2400" dirty="0">
                <a:solidFill>
                  <a:srgbClr val="0000FF"/>
                </a:solidFill>
                <a:latin typeface="Arial" pitchFamily="34" charset="0"/>
              </a:rPr>
              <a:t>. </a:t>
            </a:r>
            <a:endParaRPr lang="ru-RU" sz="2400" dirty="0">
              <a:latin typeface="Arial" pitchFamily="34" charset="0"/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8828461B-580B-4FF7-90BB-346A38166BA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96" y="3429000"/>
            <a:ext cx="2755765" cy="26588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9380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4"/>
          <p:cNvSpPr txBox="1">
            <a:spLocks noChangeArrowheads="1"/>
          </p:cNvSpPr>
          <p:nvPr/>
        </p:nvSpPr>
        <p:spPr bwMode="auto">
          <a:xfrm>
            <a:off x="2993208" y="983830"/>
            <a:ext cx="6143625" cy="2308324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 dirty="0">
                <a:solidFill>
                  <a:srgbClr val="0000FF"/>
                </a:solidFill>
                <a:latin typeface="Arial" panose="020B0604020202020204" pitchFamily="34" charset="0"/>
              </a:rPr>
              <a:t>Разместим начало координат в центре масс частицы </a:t>
            </a:r>
            <a:r>
              <a:rPr lang="en-US" altLang="ru-RU" sz="2400" dirty="0">
                <a:solidFill>
                  <a:srgbClr val="0000FF"/>
                </a:solidFill>
                <a:latin typeface="Arial" panose="020B0604020202020204" pitchFamily="34" charset="0"/>
              </a:rPr>
              <a:t>V</a:t>
            </a:r>
            <a:r>
              <a:rPr lang="ru-RU" altLang="ru-RU" sz="2400" dirty="0">
                <a:solidFill>
                  <a:srgbClr val="0000FF"/>
                </a:solidFill>
                <a:latin typeface="Arial" panose="020B0604020202020204" pitchFamily="34" charset="0"/>
              </a:rPr>
              <a:t>, </a:t>
            </a:r>
            <a:r>
              <a:rPr lang="ru-RU" altLang="ru-RU" sz="2400" dirty="0">
                <a:latin typeface="Arial" panose="020B0604020202020204" pitchFamily="34" charset="0"/>
              </a:rPr>
              <a:t>разобьем ее на тонкие диски толщиной </a:t>
            </a:r>
            <a:r>
              <a:rPr lang="en-US" altLang="ru-RU" sz="2400" dirty="0">
                <a:latin typeface="Arial" panose="020B0604020202020204" pitchFamily="34" charset="0"/>
              </a:rPr>
              <a:t>dx </a:t>
            </a:r>
            <a:r>
              <a:rPr lang="ru-RU" altLang="ru-RU" sz="2400" dirty="0">
                <a:solidFill>
                  <a:srgbClr val="CC0000"/>
                </a:solidFill>
                <a:latin typeface="Arial" panose="020B0604020202020204" pitchFamily="34" charset="0"/>
              </a:rPr>
              <a:t>и площадью </a:t>
            </a:r>
            <a:r>
              <a:rPr lang="el-GR" altLang="ru-RU" sz="2400" dirty="0">
                <a:solidFill>
                  <a:srgbClr val="CC0000"/>
                </a:solidFill>
                <a:latin typeface="Arial" panose="020B0604020202020204" pitchFamily="34" charset="0"/>
              </a:rPr>
              <a:t>σ</a:t>
            </a:r>
            <a:r>
              <a:rPr lang="en-US" altLang="ru-RU" sz="2400" dirty="0">
                <a:solidFill>
                  <a:srgbClr val="CC0000"/>
                </a:solidFill>
                <a:latin typeface="Arial" panose="020B0604020202020204" pitchFamily="34" charset="0"/>
              </a:rPr>
              <a:t>(x).</a:t>
            </a:r>
            <a:r>
              <a:rPr lang="ru-RU" altLang="ru-RU" sz="2400" dirty="0">
                <a:solidFill>
                  <a:srgbClr val="0000FF"/>
                </a:solidFill>
                <a:latin typeface="Arial" panose="020B0604020202020204" pitchFamily="34" charset="0"/>
              </a:rPr>
              <a:t> Тогда амплитуду волны</a:t>
            </a:r>
            <a:r>
              <a:rPr lang="en-US" altLang="ru-RU" sz="2400" dirty="0">
                <a:solidFill>
                  <a:srgbClr val="0000FF"/>
                </a:solidFill>
                <a:latin typeface="Arial" panose="020B0604020202020204" pitchFamily="34" charset="0"/>
              </a:rPr>
              <a:t> </a:t>
            </a:r>
            <a:r>
              <a:rPr lang="ru-RU" altLang="ru-RU" sz="2400" dirty="0">
                <a:solidFill>
                  <a:srgbClr val="0000FF"/>
                </a:solidFill>
                <a:latin typeface="Arial" panose="020B0604020202020204" pitchFamily="34" charset="0"/>
              </a:rPr>
              <a:t>рассеянной на такой частице при </a:t>
            </a:r>
            <a:r>
              <a:rPr lang="el-GR" altLang="ru-RU" sz="2400" i="1" dirty="0">
                <a:solidFill>
                  <a:srgbClr val="0000FF"/>
                </a:solidFill>
                <a:latin typeface="Arial" panose="020B0604020202020204" pitchFamily="34" charset="0"/>
              </a:rPr>
              <a:t>θ</a:t>
            </a:r>
            <a:r>
              <a:rPr lang="ru-RU" altLang="ru-RU" sz="2400" i="1" dirty="0">
                <a:solidFill>
                  <a:srgbClr val="0000FF"/>
                </a:solidFill>
                <a:latin typeface="Arial" panose="020B0604020202020204" pitchFamily="34" charset="0"/>
              </a:rPr>
              <a:t> → 0 </a:t>
            </a:r>
            <a:r>
              <a:rPr lang="ru-RU" altLang="ru-RU" sz="2400" dirty="0">
                <a:solidFill>
                  <a:srgbClr val="0000FF"/>
                </a:solidFill>
                <a:latin typeface="Arial" panose="020B0604020202020204" pitchFamily="34" charset="0"/>
              </a:rPr>
              <a:t>можно переписать в виде</a:t>
            </a:r>
            <a:endParaRPr lang="ru-RU" altLang="ru-RU" sz="2400" dirty="0">
              <a:latin typeface="Arial" panose="020B0604020202020204" pitchFamily="34" charset="0"/>
            </a:endParaRPr>
          </a:p>
        </p:txBody>
      </p:sp>
      <p:graphicFrame>
        <p:nvGraphicFramePr>
          <p:cNvPr id="18" name="Объект 17"/>
          <p:cNvGraphicFramePr>
            <a:graphicFrameLocks noChangeAspect="1"/>
          </p:cNvGraphicFramePr>
          <p:nvPr>
            <p:extLst/>
          </p:nvPr>
        </p:nvGraphicFramePr>
        <p:xfrm>
          <a:off x="-7167" y="4289994"/>
          <a:ext cx="9144000" cy="15841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588" name="Equation" r:id="rId3" imgW="2222500" imgH="381000" progId="Equation.DSMT4">
                  <p:embed/>
                </p:oleObj>
              </mc:Choice>
              <mc:Fallback>
                <p:oleObj name="Equation" r:id="rId3" imgW="2222500" imgH="381000" progId="Equation.DSMT4">
                  <p:embed/>
                  <p:pic>
                    <p:nvPicPr>
                      <p:cNvPr id="18" name="Объект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7167" y="4289994"/>
                        <a:ext cx="9144000" cy="1584176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8977" name="Picture 6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74975"/>
            <a:ext cx="2915815" cy="30689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15189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/>
          <p:cNvGraphicFramePr>
            <a:graphicFrameLocks noChangeAspect="1"/>
          </p:cNvGraphicFramePr>
          <p:nvPr>
            <p:extLst/>
          </p:nvPr>
        </p:nvGraphicFramePr>
        <p:xfrm>
          <a:off x="-11544" y="-27383"/>
          <a:ext cx="9155544" cy="12961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616" name="Equation" r:id="rId3" imgW="9144000" imgH="1589040" progId="Equation.DSMT4">
                  <p:embed/>
                </p:oleObj>
              </mc:Choice>
              <mc:Fallback>
                <p:oleObj name="Equation" r:id="rId3" imgW="9144000" imgH="1589040" progId="Equation.DSMT4">
                  <p:embed/>
                  <p:pic>
                    <p:nvPicPr>
                      <p:cNvPr id="2" name="Объект 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-11544" y="-27383"/>
                        <a:ext cx="9155544" cy="129614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0" y="1399955"/>
            <a:ext cx="9155544" cy="9541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altLang="ru-RU" sz="2800" dirty="0">
                <a:solidFill>
                  <a:srgbClr val="0000FF"/>
                </a:solidFill>
                <a:latin typeface="Arial" panose="020B0604020202020204" pitchFamily="34" charset="0"/>
              </a:rPr>
              <a:t>Написанное выражение можно упростить, если разложить в степенной ряд экспоненту </a:t>
            </a:r>
            <a:r>
              <a:rPr lang="en-US" altLang="ru-RU" sz="2800" dirty="0">
                <a:solidFill>
                  <a:srgbClr val="0000FF"/>
                </a:solidFill>
                <a:latin typeface="Arial" panose="020B0604020202020204" pitchFamily="34" charset="0"/>
              </a:rPr>
              <a:t>e</a:t>
            </a:r>
            <a:r>
              <a:rPr lang="en-US" altLang="ru-RU" sz="2800" i="1" baseline="30000" dirty="0">
                <a:solidFill>
                  <a:srgbClr val="0000FF"/>
                </a:solidFill>
                <a:latin typeface="Arial" panose="020B0604020202020204" pitchFamily="34" charset="0"/>
              </a:rPr>
              <a:t>-</a:t>
            </a:r>
            <a:r>
              <a:rPr lang="en-US" altLang="ru-RU" sz="2800" i="1" baseline="30000" dirty="0" err="1">
                <a:solidFill>
                  <a:srgbClr val="0000FF"/>
                </a:solidFill>
                <a:latin typeface="Arial" panose="020B0604020202020204" pitchFamily="34" charset="0"/>
              </a:rPr>
              <a:t>ikSx</a:t>
            </a:r>
            <a:endParaRPr lang="ru-RU" sz="2800" dirty="0"/>
          </a:p>
        </p:txBody>
      </p:sp>
      <p:graphicFrame>
        <p:nvGraphicFramePr>
          <p:cNvPr id="4" name="Object 20"/>
          <p:cNvGraphicFramePr>
            <a:graphicFrameLocks noChangeAspect="1"/>
          </p:cNvGraphicFramePr>
          <p:nvPr>
            <p:extLst/>
          </p:nvPr>
        </p:nvGraphicFramePr>
        <p:xfrm>
          <a:off x="1581149" y="2447519"/>
          <a:ext cx="6507523" cy="13021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617" name="Equation" r:id="rId5" imgW="2095500" imgH="419100" progId="Equation.DSMT4">
                  <p:embed/>
                </p:oleObj>
              </mc:Choice>
              <mc:Fallback>
                <p:oleObj name="Equation" r:id="rId5" imgW="2095500" imgH="419100" progId="Equation.DSMT4">
                  <p:embed/>
                  <p:pic>
                    <p:nvPicPr>
                      <p:cNvPr id="4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1149" y="2447519"/>
                        <a:ext cx="6507523" cy="130219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Овал 4"/>
          <p:cNvSpPr/>
          <p:nvPr/>
        </p:nvSpPr>
        <p:spPr>
          <a:xfrm>
            <a:off x="2483768" y="2420888"/>
            <a:ext cx="2165216" cy="143986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-11544" y="3861048"/>
            <a:ext cx="9155544" cy="95410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ru-RU" altLang="ru-RU" sz="2800" dirty="0">
                <a:solidFill>
                  <a:srgbClr val="0000FF"/>
                </a:solidFill>
                <a:latin typeface="Arial" panose="020B0604020202020204" pitchFamily="34" charset="0"/>
              </a:rPr>
              <a:t>ввиду малости </a:t>
            </a:r>
            <a:r>
              <a:rPr lang="en-US" altLang="ru-RU" sz="2800" i="1" dirty="0">
                <a:solidFill>
                  <a:srgbClr val="0000FF"/>
                </a:solidFill>
                <a:latin typeface="Arial" panose="020B0604020202020204" pitchFamily="34" charset="0"/>
              </a:rPr>
              <a:t>S</a:t>
            </a:r>
            <a:r>
              <a:rPr lang="en-US" altLang="ru-RU" sz="2800" dirty="0">
                <a:solidFill>
                  <a:srgbClr val="0000FF"/>
                </a:solidFill>
                <a:latin typeface="Arial" panose="020B0604020202020204" pitchFamily="34" charset="0"/>
              </a:rPr>
              <a:t> (</a:t>
            </a:r>
            <a:r>
              <a:rPr lang="ru-RU" altLang="ru-RU" sz="2800" dirty="0">
                <a:solidFill>
                  <a:srgbClr val="0000FF"/>
                </a:solidFill>
                <a:latin typeface="Arial" panose="020B0604020202020204" pitchFamily="34" charset="0"/>
              </a:rPr>
              <a:t>при </a:t>
            </a:r>
            <a:r>
              <a:rPr lang="el-GR" altLang="ru-RU" sz="2800" i="1" dirty="0">
                <a:solidFill>
                  <a:srgbClr val="0000FF"/>
                </a:solidFill>
                <a:latin typeface="Arial" panose="020B0604020202020204" pitchFamily="34" charset="0"/>
              </a:rPr>
              <a:t>θ</a:t>
            </a:r>
            <a:r>
              <a:rPr lang="en-US" altLang="ru-RU" sz="2800" dirty="0">
                <a:solidFill>
                  <a:srgbClr val="0000FF"/>
                </a:solidFill>
                <a:latin typeface="Arial" panose="020B0604020202020204" pitchFamily="34" charset="0"/>
              </a:rPr>
              <a:t> →</a:t>
            </a:r>
            <a:r>
              <a:rPr lang="en-US" altLang="ru-RU" sz="2800" i="1" dirty="0">
                <a:solidFill>
                  <a:srgbClr val="0000FF"/>
                </a:solidFill>
                <a:latin typeface="Arial" panose="020B0604020202020204" pitchFamily="34" charset="0"/>
              </a:rPr>
              <a:t>0</a:t>
            </a:r>
            <a:r>
              <a:rPr lang="en-US" altLang="ru-RU" sz="2800" dirty="0">
                <a:solidFill>
                  <a:srgbClr val="0000FF"/>
                </a:solidFill>
                <a:latin typeface="Arial" panose="020B0604020202020204" pitchFamily="34" charset="0"/>
              </a:rPr>
              <a:t>, </a:t>
            </a:r>
            <a:r>
              <a:rPr lang="en-US" altLang="ru-RU" sz="2800" i="1" dirty="0">
                <a:solidFill>
                  <a:srgbClr val="0000FF"/>
                </a:solidFill>
                <a:latin typeface="Arial" panose="020B0604020202020204" pitchFamily="34" charset="0"/>
              </a:rPr>
              <a:t>S=2sin</a:t>
            </a:r>
            <a:r>
              <a:rPr lang="el-GR" altLang="ru-RU" sz="2800" i="1" dirty="0">
                <a:solidFill>
                  <a:srgbClr val="0000FF"/>
                </a:solidFill>
                <a:latin typeface="Arial" panose="020B0604020202020204" pitchFamily="34" charset="0"/>
              </a:rPr>
              <a:t>θ</a:t>
            </a:r>
            <a:r>
              <a:rPr lang="en-US" altLang="ru-RU" sz="2800" dirty="0">
                <a:solidFill>
                  <a:srgbClr val="0000FF"/>
                </a:solidFill>
                <a:latin typeface="Arial" panose="020B0604020202020204" pitchFamily="34" charset="0"/>
              </a:rPr>
              <a:t> </a:t>
            </a:r>
            <a:r>
              <a:rPr lang="en-US" altLang="ru-RU" sz="2800" dirty="0">
                <a:solidFill>
                  <a:srgbClr val="0000FF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</a:t>
            </a:r>
            <a:r>
              <a:rPr lang="en-US" altLang="ru-RU" sz="2800" i="1" dirty="0">
                <a:solidFill>
                  <a:srgbClr val="0000FF"/>
                </a:solidFill>
                <a:latin typeface="Arial" panose="020B0604020202020204" pitchFamily="34" charset="0"/>
              </a:rPr>
              <a:t>0</a:t>
            </a:r>
            <a:r>
              <a:rPr lang="en-US" altLang="ru-RU" sz="2800" dirty="0">
                <a:solidFill>
                  <a:srgbClr val="0000FF"/>
                </a:solidFill>
                <a:latin typeface="Arial" panose="020B0604020202020204" pitchFamily="34" charset="0"/>
              </a:rPr>
              <a:t>) </a:t>
            </a:r>
          </a:p>
          <a:p>
            <a:pPr algn="ctr"/>
            <a:r>
              <a:rPr lang="ru-RU" altLang="ru-RU" sz="2800" b="1" dirty="0">
                <a:solidFill>
                  <a:srgbClr val="FF0000"/>
                </a:solidFill>
                <a:latin typeface="Arial" panose="020B0604020202020204" pitchFamily="34" charset="0"/>
              </a:rPr>
              <a:t>оставим только три первых члена</a:t>
            </a:r>
          </a:p>
        </p:txBody>
      </p:sp>
      <p:graphicFrame>
        <p:nvGraphicFramePr>
          <p:cNvPr id="7" name="Объект 6"/>
          <p:cNvGraphicFramePr>
            <a:graphicFrameLocks noChangeAspect="1"/>
          </p:cNvGraphicFramePr>
          <p:nvPr>
            <p:extLst/>
          </p:nvPr>
        </p:nvGraphicFramePr>
        <p:xfrm>
          <a:off x="-11545" y="5517232"/>
          <a:ext cx="9155545" cy="10801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618" name="Equation" r:id="rId7" imgW="9018720" imgH="930240" progId="Equation.DSMT4">
                  <p:embed/>
                </p:oleObj>
              </mc:Choice>
              <mc:Fallback>
                <p:oleObj name="Equation" r:id="rId7" imgW="9018720" imgH="930240" progId="Equation.DSMT4">
                  <p:embed/>
                  <p:pic>
                    <p:nvPicPr>
                      <p:cNvPr id="7" name="Объект 6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-11545" y="5517232"/>
                        <a:ext cx="9155545" cy="108012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EF6FE74E-709B-4472-9B09-7ECDF95C2C60}"/>
              </a:ext>
            </a:extLst>
          </p:cNvPr>
          <p:cNvSpPr txBox="1"/>
          <p:nvPr/>
        </p:nvSpPr>
        <p:spPr>
          <a:xfrm>
            <a:off x="0" y="4925767"/>
            <a:ext cx="9144000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latin typeface="Arial" panose="020B0604020202020204" pitchFamily="34" charset="0"/>
              </a:rPr>
              <a:t>Выражение для рассеянной амплитуды примет вид</a:t>
            </a:r>
          </a:p>
        </p:txBody>
      </p:sp>
    </p:spTree>
    <p:extLst>
      <p:ext uri="{BB962C8B-B14F-4D97-AF65-F5344CB8AC3E}">
        <p14:creationId xmlns:p14="http://schemas.microsoft.com/office/powerpoint/2010/main" val="3239422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  <p:bldP spid="8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>
            <a:spLocks noChangeArrowheads="1"/>
          </p:cNvSpPr>
          <p:nvPr/>
        </p:nvSpPr>
        <p:spPr bwMode="auto">
          <a:xfrm>
            <a:off x="0" y="1178769"/>
            <a:ext cx="9144000" cy="95408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800" dirty="0">
                <a:solidFill>
                  <a:srgbClr val="0000FF"/>
                </a:solidFill>
                <a:latin typeface="Arial" panose="020B0604020202020204" pitchFamily="34" charset="0"/>
              </a:rPr>
              <a:t>В полученном выражении первый член суммы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800" dirty="0">
                <a:solidFill>
                  <a:srgbClr val="0000FF"/>
                </a:solidFill>
                <a:latin typeface="Arial" panose="020B0604020202020204" pitchFamily="34" charset="0"/>
              </a:rPr>
              <a:t>равен объему частицы </a:t>
            </a:r>
            <a:r>
              <a:rPr lang="en-US" altLang="ru-RU" sz="2800" i="1" dirty="0">
                <a:solidFill>
                  <a:srgbClr val="0000FF"/>
                </a:solidFill>
                <a:latin typeface="Arial" panose="020B0604020202020204" pitchFamily="34" charset="0"/>
              </a:rPr>
              <a:t>V</a:t>
            </a:r>
            <a:endParaRPr lang="ru-RU" altLang="ru-RU" sz="2800" i="1" dirty="0"/>
          </a:p>
        </p:txBody>
      </p:sp>
      <p:graphicFrame>
        <p:nvGraphicFramePr>
          <p:cNvPr id="3" name="Объект 1"/>
          <p:cNvGraphicFramePr>
            <a:graphicFrameLocks noChangeAspect="1"/>
          </p:cNvGraphicFramePr>
          <p:nvPr/>
        </p:nvGraphicFramePr>
        <p:xfrm>
          <a:off x="0" y="115888"/>
          <a:ext cx="9115425" cy="930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40" name="Equation" r:id="rId3" imgW="4724400" imgH="482600" progId="Equation.DSMT4">
                  <p:embed/>
                </p:oleObj>
              </mc:Choice>
              <mc:Fallback>
                <p:oleObj name="Equation" r:id="rId3" imgW="4724400" imgH="482600" progId="Equation.DSMT4">
                  <p:embed/>
                  <p:pic>
                    <p:nvPicPr>
                      <p:cNvPr id="3" name="Объект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15888"/>
                        <a:ext cx="9115425" cy="93027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6715718"/>
              </p:ext>
            </p:extLst>
          </p:nvPr>
        </p:nvGraphicFramePr>
        <p:xfrm>
          <a:off x="2484438" y="2276872"/>
          <a:ext cx="3730625" cy="1531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41" name="Equation" r:id="rId5" imgW="927100" imgH="381000" progId="Equation.DSMT4">
                  <p:embed/>
                </p:oleObj>
              </mc:Choice>
              <mc:Fallback>
                <p:oleObj name="Equation" r:id="rId5" imgW="927100" imgH="381000" progId="Equation.DSMT4">
                  <p:embed/>
                  <p:pic>
                    <p:nvPicPr>
                      <p:cNvPr id="4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4438" y="2276872"/>
                        <a:ext cx="3730625" cy="153193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0" y="3933056"/>
            <a:ext cx="9144000" cy="138499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800" b="1" dirty="0">
                <a:latin typeface="Arial" panose="020B0604020202020204" pitchFamily="34" charset="0"/>
              </a:rPr>
              <a:t>Второй член равен нулю </a:t>
            </a:r>
            <a:endParaRPr lang="en-US" altLang="ru-RU" sz="2800" b="1" dirty="0" smtClean="0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800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т.к</a:t>
            </a:r>
            <a:r>
              <a:rPr lang="ru-RU" altLang="ru-RU" sz="2800" b="1" dirty="0">
                <a:solidFill>
                  <a:srgbClr val="FF0000"/>
                </a:solidFill>
                <a:latin typeface="Arial" panose="020B0604020202020204" pitchFamily="34" charset="0"/>
              </a:rPr>
              <a:t>. начало координат помещено в центр частицы т.е. </a:t>
            </a:r>
            <a:endParaRPr lang="ru-RU" altLang="ru-RU" sz="2800" b="1" dirty="0">
              <a:solidFill>
                <a:srgbClr val="FF0000"/>
              </a:solidFill>
            </a:endParaRPr>
          </a:p>
        </p:txBody>
      </p:sp>
      <p:graphicFrame>
        <p:nvGraphicFramePr>
          <p:cNvPr id="7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65582651"/>
              </p:ext>
            </p:extLst>
          </p:nvPr>
        </p:nvGraphicFramePr>
        <p:xfrm>
          <a:off x="2339752" y="5387627"/>
          <a:ext cx="4048125" cy="1463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42" name="Equation" r:id="rId7" imgW="1054100" imgH="381000" progId="Equation.DSMT4">
                  <p:embed/>
                </p:oleObj>
              </mc:Choice>
              <mc:Fallback>
                <p:oleObj name="Equation" r:id="rId7" imgW="1054100" imgH="381000" progId="Equation.DSMT4">
                  <p:embed/>
                  <p:pic>
                    <p:nvPicPr>
                      <p:cNvPr id="7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9752" y="5387627"/>
                        <a:ext cx="4048125" cy="146367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76280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1"/>
          <p:cNvSpPr txBox="1">
            <a:spLocks noChangeArrowheads="1"/>
          </p:cNvSpPr>
          <p:nvPr/>
        </p:nvSpPr>
        <p:spPr bwMode="auto">
          <a:xfrm>
            <a:off x="0" y="2403153"/>
            <a:ext cx="9144000" cy="138588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800" dirty="0">
                <a:solidFill>
                  <a:srgbClr val="0000FF"/>
                </a:solidFill>
                <a:latin typeface="Arial" panose="020B0604020202020204" pitchFamily="34" charset="0"/>
              </a:rPr>
              <a:t>Оставшийся третий член суммы можно преобразовать, если ввести понятие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800" b="1" dirty="0">
                <a:solidFill>
                  <a:srgbClr val="C00000"/>
                </a:solidFill>
                <a:latin typeface="Arial" panose="020B0604020202020204" pitchFamily="34" charset="0"/>
              </a:rPr>
              <a:t>радиуса инерции частицы </a:t>
            </a:r>
            <a:r>
              <a:rPr lang="en-US" altLang="ru-RU" sz="2800" b="1" i="1" dirty="0">
                <a:solidFill>
                  <a:srgbClr val="C00000"/>
                </a:solidFill>
                <a:latin typeface="Arial" panose="020B0604020202020204" pitchFamily="34" charset="0"/>
              </a:rPr>
              <a:t>R</a:t>
            </a:r>
            <a:r>
              <a:rPr lang="ru-RU" altLang="ru-RU" sz="2800" b="1" dirty="0">
                <a:solidFill>
                  <a:srgbClr val="C00000"/>
                </a:solidFill>
                <a:latin typeface="Arial" panose="020B0604020202020204" pitchFamily="34" charset="0"/>
              </a:rPr>
              <a:t> </a:t>
            </a:r>
          </a:p>
        </p:txBody>
      </p:sp>
      <p:graphicFrame>
        <p:nvGraphicFramePr>
          <p:cNvPr id="3" name="Object 12"/>
          <p:cNvGraphicFramePr>
            <a:graphicFrameLocks noChangeAspect="1"/>
          </p:cNvGraphicFramePr>
          <p:nvPr>
            <p:extLst/>
          </p:nvPr>
        </p:nvGraphicFramePr>
        <p:xfrm>
          <a:off x="2843808" y="3870455"/>
          <a:ext cx="3024336" cy="15297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664" name="Equation" r:id="rId3" imgW="1104840" imgH="558720" progId="Equation.DSMT4">
                  <p:embed/>
                </p:oleObj>
              </mc:Choice>
              <mc:Fallback>
                <p:oleObj name="Equation" r:id="rId3" imgW="1104840" imgH="558720" progId="Equation.DSMT4">
                  <p:embed/>
                  <p:pic>
                    <p:nvPicPr>
                      <p:cNvPr id="3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3808" y="3870455"/>
                        <a:ext cx="3024336" cy="152976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14"/>
          <p:cNvGraphicFramePr>
            <a:graphicFrameLocks noChangeAspect="1"/>
          </p:cNvGraphicFramePr>
          <p:nvPr>
            <p:extLst/>
          </p:nvPr>
        </p:nvGraphicFramePr>
        <p:xfrm>
          <a:off x="-50800" y="5481638"/>
          <a:ext cx="9236075" cy="1385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665" name="Equation" r:id="rId5" imgW="2552400" imgH="482400" progId="Equation.DSMT4">
                  <p:embed/>
                </p:oleObj>
              </mc:Choice>
              <mc:Fallback>
                <p:oleObj name="Equation" r:id="rId5" imgW="2552400" imgH="482400" progId="Equation.DSMT4">
                  <p:embed/>
                  <p:pic>
                    <p:nvPicPr>
                      <p:cNvPr id="4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50800" y="5481638"/>
                        <a:ext cx="9236075" cy="138588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Объект 4"/>
          <p:cNvGraphicFramePr>
            <a:graphicFrameLocks noChangeAspect="1"/>
          </p:cNvGraphicFramePr>
          <p:nvPr>
            <p:extLst/>
          </p:nvPr>
        </p:nvGraphicFramePr>
        <p:xfrm>
          <a:off x="1331640" y="1163740"/>
          <a:ext cx="6824020" cy="11363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666" name="Equation" r:id="rId7" imgW="2895600" imgH="482600" progId="Equation.DSMT4">
                  <p:embed/>
                </p:oleObj>
              </mc:Choice>
              <mc:Fallback>
                <p:oleObj name="Equation" r:id="rId7" imgW="2895600" imgH="482600" progId="Equation.DSMT4">
                  <p:embed/>
                  <p:pic>
                    <p:nvPicPr>
                      <p:cNvPr id="5" name="Объект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640" y="1163740"/>
                        <a:ext cx="6824020" cy="113636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5AB2B556-A952-49BF-B21F-6A84C43684C4}"/>
              </a:ext>
            </a:extLst>
          </p:cNvPr>
          <p:cNvSpPr txBox="1"/>
          <p:nvPr/>
        </p:nvSpPr>
        <p:spPr>
          <a:xfrm>
            <a:off x="0" y="15235"/>
            <a:ext cx="9144000" cy="107721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>
                <a:latin typeface="Arial" panose="020B0604020202020204" pitchFamily="34" charset="0"/>
              </a:rPr>
              <a:t>Тогда амплитуда рассеянной волны </a:t>
            </a:r>
            <a:endParaRPr lang="en-US" sz="3200" b="1" dirty="0">
              <a:latin typeface="Arial" panose="020B0604020202020204" pitchFamily="34" charset="0"/>
            </a:endParaRPr>
          </a:p>
          <a:p>
            <a:pPr algn="ctr"/>
            <a:r>
              <a:rPr lang="ru-RU" sz="3200" b="1" dirty="0">
                <a:latin typeface="Arial" panose="020B0604020202020204" pitchFamily="34" charset="0"/>
              </a:rPr>
              <a:t>будет иметь вид</a:t>
            </a:r>
          </a:p>
        </p:txBody>
      </p:sp>
    </p:spTree>
    <p:extLst>
      <p:ext uri="{BB962C8B-B14F-4D97-AF65-F5344CB8AC3E}">
        <p14:creationId xmlns:p14="http://schemas.microsoft.com/office/powerpoint/2010/main" val="888017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14"/>
          <p:cNvGraphicFramePr>
            <a:graphicFrameLocks noChangeAspect="1"/>
          </p:cNvGraphicFramePr>
          <p:nvPr>
            <p:extLst/>
          </p:nvPr>
        </p:nvGraphicFramePr>
        <p:xfrm>
          <a:off x="-22225" y="404664"/>
          <a:ext cx="9188450" cy="25202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688" name="Equation" r:id="rId3" imgW="2666880" imgH="965160" progId="Equation.DSMT4">
                  <p:embed/>
                </p:oleObj>
              </mc:Choice>
              <mc:Fallback>
                <p:oleObj name="Equation" r:id="rId3" imgW="2666880" imgH="965160" progId="Equation.DSMT4">
                  <p:embed/>
                  <p:pic>
                    <p:nvPicPr>
                      <p:cNvPr id="4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22225" y="404664"/>
                        <a:ext cx="9188450" cy="252028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5539" name="Object 3"/>
          <p:cNvGraphicFramePr>
            <a:graphicFrameLocks noChangeAspect="1"/>
          </p:cNvGraphicFramePr>
          <p:nvPr>
            <p:extLst/>
          </p:nvPr>
        </p:nvGraphicFramePr>
        <p:xfrm>
          <a:off x="1878806" y="5338911"/>
          <a:ext cx="5386388" cy="1114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689" name="Equation" r:id="rId5" imgW="1841400" imgH="380880" progId="Equation.DSMT4">
                  <p:embed/>
                </p:oleObj>
              </mc:Choice>
              <mc:Fallback>
                <p:oleObj name="Equation" r:id="rId5" imgW="1841400" imgH="380880" progId="Equation.DSMT4">
                  <p:embed/>
                  <p:pic>
                    <p:nvPicPr>
                      <p:cNvPr id="65539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78806" y="5338911"/>
                        <a:ext cx="5386388" cy="111442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0" y="3034948"/>
            <a:ext cx="9144000" cy="13843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800" dirty="0">
                <a:solidFill>
                  <a:srgbClr val="0000FF"/>
                </a:solidFill>
                <a:latin typeface="Arial" panose="020B0604020202020204" pitchFamily="34" charset="0"/>
              </a:rPr>
              <a:t>Так как </a:t>
            </a:r>
            <a:r>
              <a:rPr lang="en-US" altLang="ru-RU" sz="2800" dirty="0">
                <a:solidFill>
                  <a:srgbClr val="0000FF"/>
                </a:solidFill>
                <a:latin typeface="Arial" panose="020B0604020202020204" pitchFamily="34" charset="0"/>
              </a:rPr>
              <a:t>S→0 </a:t>
            </a:r>
            <a:r>
              <a:rPr lang="ru-RU" altLang="ru-RU" sz="2800" dirty="0">
                <a:solidFill>
                  <a:srgbClr val="0000FF"/>
                </a:solidFill>
                <a:latin typeface="Arial" panose="020B0604020202020204" pitchFamily="34" charset="0"/>
              </a:rPr>
              <a:t>мало при </a:t>
            </a:r>
            <a:r>
              <a:rPr lang="en-US" altLang="ru-RU" sz="2800" dirty="0">
                <a:solidFill>
                  <a:srgbClr val="0000FF"/>
                </a:solidFill>
                <a:latin typeface="Arial" panose="020B0604020202020204" pitchFamily="34" charset="0"/>
              </a:rPr>
              <a:t>(</a:t>
            </a:r>
            <a:r>
              <a:rPr lang="el-GR" altLang="ru-RU" sz="2800" dirty="0">
                <a:solidFill>
                  <a:srgbClr val="0000FF"/>
                </a:solidFill>
                <a:latin typeface="Arial" panose="020B0604020202020204" pitchFamily="34" charset="0"/>
              </a:rPr>
              <a:t>θ→</a:t>
            </a:r>
            <a:r>
              <a:rPr lang="en-US" altLang="ru-RU" sz="2800" dirty="0">
                <a:solidFill>
                  <a:srgbClr val="0000FF"/>
                </a:solidFill>
                <a:latin typeface="Arial" panose="020B0604020202020204" pitchFamily="34" charset="0"/>
              </a:rPr>
              <a:t>0) </a:t>
            </a:r>
            <a:r>
              <a:rPr lang="ru-RU" altLang="ru-RU" sz="2800" dirty="0">
                <a:solidFill>
                  <a:srgbClr val="0000FF"/>
                </a:solidFill>
                <a:latin typeface="Arial" panose="020B0604020202020204" pitchFamily="34" charset="0"/>
              </a:rPr>
              <a:t>выражение в квадратных скобках можно упростить используя выражение для степенного ряда</a:t>
            </a:r>
          </a:p>
        </p:txBody>
      </p:sp>
      <p:graphicFrame>
        <p:nvGraphicFramePr>
          <p:cNvPr id="65540" name="Object 4"/>
          <p:cNvGraphicFramePr>
            <a:graphicFrameLocks noChangeAspect="1"/>
          </p:cNvGraphicFramePr>
          <p:nvPr>
            <p:extLst/>
          </p:nvPr>
        </p:nvGraphicFramePr>
        <p:xfrm>
          <a:off x="3779912" y="4540119"/>
          <a:ext cx="2005012" cy="652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690" name="Equation" r:id="rId7" imgW="622080" imgH="203040" progId="Equation.DSMT4">
                  <p:embed/>
                </p:oleObj>
              </mc:Choice>
              <mc:Fallback>
                <p:oleObj name="Equation" r:id="rId7" imgW="622080" imgH="203040" progId="Equation.DSMT4">
                  <p:embed/>
                  <p:pic>
                    <p:nvPicPr>
                      <p:cNvPr id="6554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79912" y="4540119"/>
                        <a:ext cx="2005012" cy="65246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83730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0" y="3655293"/>
            <a:ext cx="9144000" cy="138588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800" b="1" dirty="0">
                <a:solidFill>
                  <a:srgbClr val="0000FF"/>
                </a:solidFill>
                <a:latin typeface="Arial" panose="020B0604020202020204" pitchFamily="34" charset="0"/>
              </a:rPr>
              <a:t>Если рассеивающая система состоит из </a:t>
            </a:r>
            <a:r>
              <a:rPr lang="en-US" altLang="ru-RU" sz="2800" b="1" dirty="0">
                <a:latin typeface="Arial" panose="020B0604020202020204" pitchFamily="34" charset="0"/>
              </a:rPr>
              <a:t>N</a:t>
            </a:r>
            <a:r>
              <a:rPr lang="en-US" altLang="ru-RU" sz="2800" b="1" dirty="0">
                <a:solidFill>
                  <a:srgbClr val="0000FF"/>
                </a:solidFill>
                <a:latin typeface="Arial" panose="020B0604020202020204" pitchFamily="34" charset="0"/>
              </a:rPr>
              <a:t> </a:t>
            </a:r>
            <a:r>
              <a:rPr lang="ru-RU" altLang="ru-RU" sz="2800" b="1" dirty="0">
                <a:solidFill>
                  <a:srgbClr val="0000FF"/>
                </a:solidFill>
                <a:latin typeface="Arial" panose="020B0604020202020204" pitchFamily="34" charset="0"/>
              </a:rPr>
              <a:t>одинаковых частиц, выражение для интенсивности примет вид</a:t>
            </a:r>
          </a:p>
        </p:txBody>
      </p:sp>
      <p:graphicFrame>
        <p:nvGraphicFramePr>
          <p:cNvPr id="3" name="Object 5"/>
          <p:cNvGraphicFramePr>
            <a:graphicFrameLocks noChangeAspect="1"/>
          </p:cNvGraphicFramePr>
          <p:nvPr>
            <p:extLst/>
          </p:nvPr>
        </p:nvGraphicFramePr>
        <p:xfrm>
          <a:off x="0" y="5167461"/>
          <a:ext cx="9144000" cy="1285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10" name="Equation" r:id="rId3" imgW="2743200" imgH="393480" progId="Equation.DSMT4">
                  <p:embed/>
                </p:oleObj>
              </mc:Choice>
              <mc:Fallback>
                <p:oleObj name="Equation" r:id="rId3" imgW="2743200" imgH="393480" progId="Equation.DSMT4">
                  <p:embed/>
                  <p:pic>
                    <p:nvPicPr>
                      <p:cNvPr id="3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5167461"/>
                        <a:ext cx="9144000" cy="128587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12"/>
          <p:cNvGraphicFramePr>
            <a:graphicFrameLocks noChangeAspect="1"/>
          </p:cNvGraphicFramePr>
          <p:nvPr>
            <p:extLst/>
          </p:nvPr>
        </p:nvGraphicFramePr>
        <p:xfrm>
          <a:off x="-11113" y="2071117"/>
          <a:ext cx="9155113" cy="1450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11" name="Equation" r:id="rId5" imgW="2539800" imgH="393480" progId="Equation.DSMT4">
                  <p:embed/>
                </p:oleObj>
              </mc:Choice>
              <mc:Fallback>
                <p:oleObj name="Equation" r:id="rId5" imgW="2539800" imgH="393480" progId="Equation.DSMT4">
                  <p:embed/>
                  <p:pic>
                    <p:nvPicPr>
                      <p:cNvPr id="5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11113" y="2071117"/>
                        <a:ext cx="9155113" cy="145097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5118" y="370309"/>
            <a:ext cx="9144000" cy="157003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b="1" dirty="0">
                <a:solidFill>
                  <a:srgbClr val="0000FF"/>
                </a:solidFill>
                <a:latin typeface="Arial" panose="020B0604020202020204" pitchFamily="34" charset="0"/>
              </a:rPr>
              <a:t>Тогда интенсивность рентгеновского излучения рассеянная </a:t>
            </a:r>
            <a:endParaRPr lang="en-US" altLang="ru-RU" b="1" dirty="0">
              <a:solidFill>
                <a:srgbClr val="0000FF"/>
              </a:solidFill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b="1" dirty="0">
                <a:solidFill>
                  <a:srgbClr val="0000FF"/>
                </a:solidFill>
                <a:latin typeface="Arial" panose="020B0604020202020204" pitchFamily="34" charset="0"/>
              </a:rPr>
              <a:t>одной такой частицей будет</a:t>
            </a:r>
          </a:p>
        </p:txBody>
      </p:sp>
    </p:spTree>
    <p:extLst>
      <p:ext uri="{BB962C8B-B14F-4D97-AF65-F5344CB8AC3E}">
        <p14:creationId xmlns:p14="http://schemas.microsoft.com/office/powerpoint/2010/main" val="2565817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6">
            <a:extLst>
              <a:ext uri="{FF2B5EF4-FFF2-40B4-BE49-F238E27FC236}">
                <a16:creationId xmlns:a16="http://schemas.microsoft.com/office/drawing/2014/main" xmlns="" id="{AA05D94E-37A7-42B2-87BE-9D071B9AF2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9144000" cy="95410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800" b="1" dirty="0">
                <a:solidFill>
                  <a:srgbClr val="3333FF"/>
                </a:solidFill>
                <a:latin typeface="Arial" panose="020B0604020202020204" pitchFamily="34" charset="0"/>
              </a:rPr>
              <a:t>Полученное выражение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sz="2800" b="1" dirty="0">
                <a:solidFill>
                  <a:srgbClr val="3333FF"/>
                </a:solidFill>
                <a:latin typeface="Arial" panose="020B0604020202020204" pitchFamily="34" charset="0"/>
              </a:rPr>
              <a:t>это линейная функция</a:t>
            </a:r>
            <a:r>
              <a:rPr lang="ru-RU" altLang="ru-RU" sz="2800" b="1" dirty="0">
                <a:solidFill>
                  <a:srgbClr val="3333FF"/>
                </a:solidFill>
                <a:latin typeface="Arial" panose="020B0604020202020204" pitchFamily="34" charset="0"/>
              </a:rPr>
              <a:t> аргумента </a:t>
            </a:r>
            <a:r>
              <a:rPr lang="en-US" altLang="ru-RU" sz="2800" dirty="0">
                <a:solidFill>
                  <a:srgbClr val="3333FF"/>
                </a:solidFill>
                <a:latin typeface="Arial" panose="020B0604020202020204" pitchFamily="34" charset="0"/>
              </a:rPr>
              <a:t>S</a:t>
            </a:r>
            <a:r>
              <a:rPr lang="ru-RU" altLang="ru-RU" sz="2800" baseline="30000" dirty="0">
                <a:solidFill>
                  <a:srgbClr val="3333FF"/>
                </a:solidFill>
                <a:latin typeface="Arial" panose="020B0604020202020204" pitchFamily="34" charset="0"/>
              </a:rPr>
              <a:t>2</a:t>
            </a:r>
          </a:p>
        </p:txBody>
      </p:sp>
      <p:graphicFrame>
        <p:nvGraphicFramePr>
          <p:cNvPr id="3" name="Object 7">
            <a:extLst>
              <a:ext uri="{FF2B5EF4-FFF2-40B4-BE49-F238E27FC236}">
                <a16:creationId xmlns:a16="http://schemas.microsoft.com/office/drawing/2014/main" xmlns="" id="{094528A8-F719-4045-A7A8-A57EF7D1C558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1403648" y="1076452"/>
          <a:ext cx="6659562" cy="942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732" name="Equation" r:id="rId3" imgW="2819160" imgH="419040" progId="Equation.DSMT4">
                  <p:embed/>
                </p:oleObj>
              </mc:Choice>
              <mc:Fallback>
                <p:oleObj name="Equation" r:id="rId3" imgW="2819160" imgH="419040" progId="Equation.DSMT4">
                  <p:embed/>
                  <p:pic>
                    <p:nvPicPr>
                      <p:cNvPr id="3" name="Object 7">
                        <a:extLst>
                          <a:ext uri="{FF2B5EF4-FFF2-40B4-BE49-F238E27FC236}">
                            <a16:creationId xmlns:a16="http://schemas.microsoft.com/office/drawing/2014/main" xmlns="" id="{094528A8-F719-4045-A7A8-A57EF7D1C55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648" y="1076452"/>
                        <a:ext cx="6659562" cy="94297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A18CE9A6-8A9B-4087-90F5-AF3036DB77D4}"/>
              </a:ext>
            </a:extLst>
          </p:cNvPr>
          <p:cNvSpPr txBox="1"/>
          <p:nvPr/>
        </p:nvSpPr>
        <p:spPr>
          <a:xfrm>
            <a:off x="4292478" y="2922938"/>
            <a:ext cx="4851522" cy="9541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latin typeface="Arial" panose="020B0604020202020204" pitchFamily="34" charset="0"/>
              </a:rPr>
              <a:t>График </a:t>
            </a:r>
            <a:r>
              <a:rPr lang="en-US" sz="2800" dirty="0" err="1">
                <a:latin typeface="Arial" panose="020B0604020202020204" pitchFamily="34" charset="0"/>
              </a:rPr>
              <a:t>ln</a:t>
            </a:r>
            <a:r>
              <a:rPr lang="en-US" sz="2800" b="1" i="1" dirty="0" err="1">
                <a:latin typeface="Arial" panose="020B0604020202020204" pitchFamily="34" charset="0"/>
              </a:rPr>
              <a:t>I</a:t>
            </a:r>
            <a:r>
              <a:rPr lang="en-US" sz="2800" dirty="0">
                <a:latin typeface="Arial" panose="020B0604020202020204" pitchFamily="34" charset="0"/>
              </a:rPr>
              <a:t>(S) </a:t>
            </a:r>
            <a:r>
              <a:rPr lang="ru-RU" sz="2800" dirty="0">
                <a:latin typeface="Arial" panose="020B0604020202020204" pitchFamily="34" charset="0"/>
              </a:rPr>
              <a:t>это линейная функция</a:t>
            </a:r>
            <a:r>
              <a:rPr lang="en-US" sz="2800" dirty="0">
                <a:latin typeface="Arial" panose="020B0604020202020204" pitchFamily="34" charset="0"/>
              </a:rPr>
              <a:t> </a:t>
            </a:r>
            <a:r>
              <a:rPr lang="ru-RU" sz="2800" dirty="0">
                <a:latin typeface="Arial" panose="020B0604020202020204" pitchFamily="34" charset="0"/>
              </a:rPr>
              <a:t>от </a:t>
            </a:r>
            <a:r>
              <a:rPr lang="en-US" sz="2800" dirty="0">
                <a:latin typeface="Arial" panose="020B0604020202020204" pitchFamily="34" charset="0"/>
              </a:rPr>
              <a:t>S</a:t>
            </a:r>
            <a:r>
              <a:rPr lang="en-US" sz="2800" baseline="30000" dirty="0">
                <a:latin typeface="Arial" panose="020B0604020202020204" pitchFamily="34" charset="0"/>
              </a:rPr>
              <a:t>2</a:t>
            </a:r>
            <a:endParaRPr lang="ru-RU" sz="2800" dirty="0">
              <a:latin typeface="Arial" panose="020B0604020202020204" pitchFamily="34" charset="0"/>
            </a:endParaRPr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xmlns="" id="{05F8B2A2-6908-4D0B-B193-35D05D36FB26}"/>
              </a:ext>
            </a:extLst>
          </p:cNvPr>
          <p:cNvSpPr/>
          <p:nvPr/>
        </p:nvSpPr>
        <p:spPr>
          <a:xfrm>
            <a:off x="16275" y="5285509"/>
            <a:ext cx="9127725" cy="181588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ru-RU" altLang="ru-RU" sz="2400" dirty="0">
                <a:solidFill>
                  <a:srgbClr val="FF0000"/>
                </a:solidFill>
                <a:latin typeface="Arial" panose="020B0604020202020204" pitchFamily="34" charset="0"/>
              </a:rPr>
              <a:t>Угол наклона этой прямой </a:t>
            </a:r>
            <a:r>
              <a:rPr lang="el-GR" altLang="ru-RU" sz="3200" dirty="0">
                <a:solidFill>
                  <a:srgbClr val="FF0000"/>
                </a:solidFill>
                <a:latin typeface="Arial" panose="020B0604020202020204" pitchFamily="34" charset="0"/>
              </a:rPr>
              <a:t>α</a:t>
            </a:r>
            <a:r>
              <a:rPr lang="en-US" altLang="ru-RU" sz="2400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ru-RU" altLang="ru-RU" sz="2400" dirty="0">
                <a:solidFill>
                  <a:srgbClr val="FF0000"/>
                </a:solidFill>
                <a:latin typeface="Arial" panose="020B0604020202020204" pitchFamily="34" charset="0"/>
              </a:rPr>
              <a:t>определяет радиус инерции частиц принимавших участие в рассеянии,</a:t>
            </a:r>
            <a:r>
              <a:rPr lang="ru-RU" altLang="ru-RU" sz="2400" dirty="0">
                <a:solidFill>
                  <a:srgbClr val="0000FF"/>
                </a:solidFill>
                <a:latin typeface="Arial" panose="020B0604020202020204" pitchFamily="34" charset="0"/>
              </a:rPr>
              <a:t> </a:t>
            </a:r>
            <a:endParaRPr lang="en-US" altLang="ru-RU" sz="2400" dirty="0">
              <a:solidFill>
                <a:srgbClr val="0000FF"/>
              </a:solidFill>
              <a:latin typeface="Arial" panose="020B0604020202020204" pitchFamily="34" charset="0"/>
            </a:endParaRPr>
          </a:p>
          <a:p>
            <a:pPr algn="ctr"/>
            <a:r>
              <a:rPr lang="ru-RU" altLang="ru-RU" sz="2400" dirty="0">
                <a:solidFill>
                  <a:srgbClr val="0000FF"/>
                </a:solidFill>
                <a:latin typeface="Arial" panose="020B0604020202020204" pitchFamily="34" charset="0"/>
              </a:rPr>
              <a:t>а отрезок отсекаемый на оси ординат </a:t>
            </a:r>
            <a:r>
              <a:rPr lang="en-US" altLang="ru-RU" sz="3200" b="1" dirty="0">
                <a:latin typeface="Arial" panose="020B0604020202020204" pitchFamily="34" charset="0"/>
              </a:rPr>
              <a:t>r</a:t>
            </a:r>
            <a:r>
              <a:rPr lang="en-US" altLang="ru-RU" sz="2400" dirty="0">
                <a:solidFill>
                  <a:srgbClr val="0000FF"/>
                </a:solidFill>
                <a:latin typeface="Arial" panose="020B0604020202020204" pitchFamily="34" charset="0"/>
              </a:rPr>
              <a:t> </a:t>
            </a:r>
          </a:p>
          <a:p>
            <a:pPr algn="ctr"/>
            <a:r>
              <a:rPr lang="ru-RU" altLang="ru-RU" sz="2400" dirty="0">
                <a:solidFill>
                  <a:srgbClr val="0000FF"/>
                </a:solidFill>
                <a:latin typeface="Arial" panose="020B0604020202020204" pitchFamily="34" charset="0"/>
              </a:rPr>
              <a:t>связан с количеством рассеивающих частиц</a:t>
            </a:r>
            <a:endParaRPr lang="ru-RU" sz="2400" dirty="0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xmlns="" id="{50597BA0-62E3-470E-9108-C57DA47E344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-8510" y="2144830"/>
            <a:ext cx="3600450" cy="2981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102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18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xmlns="" id="{EB796115-025F-4E8E-8F47-9DF2442CB90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7664" y="188640"/>
            <a:ext cx="6048672" cy="4637171"/>
          </a:xfrm>
          <a:prstGeom prst="rect">
            <a:avLst/>
          </a:prstGeom>
        </p:spPr>
      </p:pic>
      <p:sp>
        <p:nvSpPr>
          <p:cNvPr id="3" name="TextBox 1">
            <a:extLst>
              <a:ext uri="{FF2B5EF4-FFF2-40B4-BE49-F238E27FC236}">
                <a16:creationId xmlns:a16="http://schemas.microsoft.com/office/drawing/2014/main" xmlns="" id="{1BDBCB37-103E-4617-BA7E-01E0C3BB7F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668" y="5099323"/>
            <a:ext cx="9145587" cy="157003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dirty="0">
                <a:latin typeface="Arial" panose="020B0604020202020204" pitchFamily="34" charset="0"/>
              </a:rPr>
              <a:t>Зависимость логарифма интенсивности нулевого рефлекса от угла </a:t>
            </a:r>
            <a:r>
              <a:rPr lang="el-GR" altLang="ru-RU" dirty="0">
                <a:latin typeface="Arial" panose="020B0604020202020204" pitchFamily="34" charset="0"/>
              </a:rPr>
              <a:t>θ</a:t>
            </a:r>
            <a:r>
              <a:rPr lang="ru-RU" altLang="ru-RU" dirty="0">
                <a:latin typeface="Arial" panose="020B0604020202020204" pitchFamily="34" charset="0"/>
              </a:rPr>
              <a:t> во второй степени</a:t>
            </a:r>
          </a:p>
        </p:txBody>
      </p:sp>
    </p:spTree>
    <p:extLst>
      <p:ext uri="{BB962C8B-B14F-4D97-AF65-F5344CB8AC3E}">
        <p14:creationId xmlns:p14="http://schemas.microsoft.com/office/powerpoint/2010/main" val="1005732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106" name="Picture 3" descr="E:\Пик 3.t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6375" y="871538"/>
            <a:ext cx="6696075" cy="5483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7107" name="Прямоугольник 3"/>
          <p:cNvSpPr>
            <a:spLocks noChangeArrowheads="1"/>
          </p:cNvSpPr>
          <p:nvPr/>
        </p:nvSpPr>
        <p:spPr bwMode="auto">
          <a:xfrm>
            <a:off x="1476375" y="3105150"/>
            <a:ext cx="237490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 dirty="0">
                <a:latin typeface="Arial" panose="020B0604020202020204" pitchFamily="34" charset="0"/>
              </a:rPr>
              <a:t>Малоугловое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 dirty="0">
                <a:latin typeface="Arial" panose="020B0604020202020204" pitchFamily="34" charset="0"/>
              </a:rPr>
              <a:t>рассеяние</a:t>
            </a:r>
          </a:p>
        </p:txBody>
      </p:sp>
      <p:sp>
        <p:nvSpPr>
          <p:cNvPr id="47108" name="Прямоугольник 4"/>
          <p:cNvSpPr>
            <a:spLocks noChangeArrowheads="1"/>
          </p:cNvSpPr>
          <p:nvPr/>
        </p:nvSpPr>
        <p:spPr bwMode="auto">
          <a:xfrm>
            <a:off x="5219700" y="1571625"/>
            <a:ext cx="26797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400">
                <a:latin typeface="Arial" panose="020B0604020202020204" pitchFamily="34" charset="0"/>
              </a:rPr>
              <a:t>Первичный пучок</a:t>
            </a:r>
          </a:p>
        </p:txBody>
      </p:sp>
      <p:sp>
        <p:nvSpPr>
          <p:cNvPr id="47109" name="Прямоугольник 5"/>
          <p:cNvSpPr>
            <a:spLocks noChangeArrowheads="1"/>
          </p:cNvSpPr>
          <p:nvPr/>
        </p:nvSpPr>
        <p:spPr bwMode="auto">
          <a:xfrm>
            <a:off x="7177088" y="5086350"/>
            <a:ext cx="4413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l-GR" altLang="ru-RU" sz="3600">
                <a:latin typeface="Arial" panose="020B0604020202020204" pitchFamily="34" charset="0"/>
              </a:rPr>
              <a:t>θ</a:t>
            </a:r>
            <a:endParaRPr lang="ru-RU" altLang="ru-RU" sz="3600">
              <a:latin typeface="Arial" panose="020B0604020202020204" pitchFamily="34" charset="0"/>
            </a:endParaRPr>
          </a:p>
        </p:txBody>
      </p:sp>
      <p:sp>
        <p:nvSpPr>
          <p:cNvPr id="47110" name="Прямоугольник 11"/>
          <p:cNvSpPr>
            <a:spLocks noChangeArrowheads="1"/>
          </p:cNvSpPr>
          <p:nvPr/>
        </p:nvSpPr>
        <p:spPr bwMode="auto">
          <a:xfrm>
            <a:off x="3822700" y="1247775"/>
            <a:ext cx="877888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ru-RU" sz="3600">
                <a:latin typeface="Arial" panose="020B0604020202020204" pitchFamily="34" charset="0"/>
              </a:rPr>
              <a:t>I(</a:t>
            </a:r>
            <a:r>
              <a:rPr lang="el-GR" altLang="ru-RU" sz="3600">
                <a:latin typeface="Arial" panose="020B0604020202020204" pitchFamily="34" charset="0"/>
              </a:rPr>
              <a:t>θ</a:t>
            </a:r>
            <a:r>
              <a:rPr lang="en-US" altLang="ru-RU" sz="3600">
                <a:latin typeface="Arial" panose="020B0604020202020204" pitchFamily="34" charset="0"/>
              </a:rPr>
              <a:t>)</a:t>
            </a:r>
            <a:endParaRPr lang="ru-RU" altLang="ru-RU" sz="3600">
              <a:latin typeface="Arial" panose="020B0604020202020204" pitchFamily="34" charset="0"/>
            </a:endParaRPr>
          </a:p>
        </p:txBody>
      </p:sp>
      <p:sp>
        <p:nvSpPr>
          <p:cNvPr id="47111" name="Прямоугольник 13"/>
          <p:cNvSpPr>
            <a:spLocks noChangeArrowheads="1"/>
          </p:cNvSpPr>
          <p:nvPr/>
        </p:nvSpPr>
        <p:spPr bwMode="auto">
          <a:xfrm>
            <a:off x="4721225" y="5708650"/>
            <a:ext cx="4413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ru-RU" sz="3600">
                <a:latin typeface="Arial" panose="020B0604020202020204" pitchFamily="34" charset="0"/>
              </a:rPr>
              <a:t>0</a:t>
            </a:r>
            <a:endParaRPr lang="ru-RU" altLang="ru-RU" sz="36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0910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424AC6C0-B92B-455A-B546-56094AF65E0B}"/>
              </a:ext>
            </a:extLst>
          </p:cNvPr>
          <p:cNvSpPr txBox="1"/>
          <p:nvPr/>
        </p:nvSpPr>
        <p:spPr>
          <a:xfrm>
            <a:off x="0" y="258901"/>
            <a:ext cx="9137104" cy="255454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4000" dirty="0">
                <a:latin typeface="Arial" panose="020B0604020202020204" pitchFamily="34" charset="0"/>
              </a:rPr>
              <a:t>Мы уже познакомились с физикой дифракции, когда длина волны близка к размерам препятствия т.е. </a:t>
            </a:r>
            <a:r>
              <a:rPr lang="el-GR" sz="4000" dirty="0">
                <a:solidFill>
                  <a:srgbClr val="FF0000"/>
                </a:solidFill>
                <a:latin typeface="Arial" panose="020B0604020202020204" pitchFamily="34" charset="0"/>
              </a:rPr>
              <a:t>Δ≈λ</a:t>
            </a:r>
            <a:endParaRPr lang="ru-RU" sz="4000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6626799C-05C1-4E0B-A32F-C267E9CF93CE}"/>
              </a:ext>
            </a:extLst>
          </p:cNvPr>
          <p:cNvSpPr txBox="1"/>
          <p:nvPr/>
        </p:nvSpPr>
        <p:spPr>
          <a:xfrm>
            <a:off x="0" y="3571269"/>
            <a:ext cx="9144000" cy="31700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4000" dirty="0">
                <a:latin typeface="Arial" panose="020B0604020202020204" pitchFamily="34" charset="0"/>
              </a:rPr>
              <a:t>Как происходит рассеяние волн когда размеры препятствия много больше длины волны </a:t>
            </a:r>
            <a:r>
              <a:rPr lang="el-GR" sz="4000" dirty="0">
                <a:solidFill>
                  <a:srgbClr val="FF0000"/>
                </a:solidFill>
                <a:latin typeface="Arial" panose="020B0604020202020204" pitchFamily="34" charset="0"/>
              </a:rPr>
              <a:t>Δ</a:t>
            </a:r>
            <a:r>
              <a:rPr lang="en-US" sz="4000" dirty="0">
                <a:solidFill>
                  <a:srgbClr val="FF0000"/>
                </a:solidFill>
                <a:latin typeface="Arial" panose="020B0604020202020204" pitchFamily="34" charset="0"/>
              </a:rPr>
              <a:t>&gt;&gt;</a:t>
            </a:r>
            <a:r>
              <a:rPr lang="el-GR" sz="4000" dirty="0">
                <a:solidFill>
                  <a:srgbClr val="FF0000"/>
                </a:solidFill>
                <a:latin typeface="Arial" panose="020B0604020202020204" pitchFamily="34" charset="0"/>
              </a:rPr>
              <a:t>λ</a:t>
            </a:r>
            <a:r>
              <a:rPr lang="ru-RU" sz="4000" dirty="0">
                <a:latin typeface="Arial" panose="020B0604020202020204" pitchFamily="34" charset="0"/>
              </a:rPr>
              <a:t>. </a:t>
            </a:r>
            <a:endParaRPr lang="en-US" sz="4000" dirty="0">
              <a:latin typeface="Arial" panose="020B0604020202020204" pitchFamily="34" charset="0"/>
            </a:endParaRPr>
          </a:p>
          <a:p>
            <a:pPr algn="ctr"/>
            <a:r>
              <a:rPr lang="ru-RU" sz="4000" dirty="0">
                <a:latin typeface="Arial" panose="020B0604020202020204" pitchFamily="34" charset="0"/>
              </a:rPr>
              <a:t>Какую информацию об объекте можно получить в этом случае.</a:t>
            </a:r>
          </a:p>
        </p:txBody>
      </p:sp>
    </p:spTree>
    <p:extLst>
      <p:ext uri="{BB962C8B-B14F-4D97-AF65-F5344CB8AC3E}">
        <p14:creationId xmlns:p14="http://schemas.microsoft.com/office/powerpoint/2010/main" val="3406610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TextBox 1"/>
          <p:cNvSpPr txBox="1">
            <a:spLocks noChangeArrowheads="1"/>
          </p:cNvSpPr>
          <p:nvPr/>
        </p:nvSpPr>
        <p:spPr bwMode="auto">
          <a:xfrm>
            <a:off x="468313" y="5518150"/>
            <a:ext cx="3643312" cy="92233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800">
                <a:solidFill>
                  <a:srgbClr val="0000FF"/>
                </a:solidFill>
                <a:latin typeface="Arial" panose="020B0604020202020204" pitchFamily="34" charset="0"/>
              </a:rPr>
              <a:t>Зависимость </a:t>
            </a:r>
            <a:r>
              <a:rPr lang="en-US" altLang="ru-RU" sz="1800">
                <a:solidFill>
                  <a:srgbClr val="0000FF"/>
                </a:solidFill>
                <a:latin typeface="Arial" panose="020B0604020202020204" pitchFamily="34" charset="0"/>
              </a:rPr>
              <a:t>Ln</a:t>
            </a:r>
            <a:r>
              <a:rPr lang="en-US" altLang="ru-RU" sz="1800" i="1">
                <a:solidFill>
                  <a:srgbClr val="0000FF"/>
                </a:solidFill>
                <a:latin typeface="Arial" panose="020B0604020202020204" pitchFamily="34" charset="0"/>
              </a:rPr>
              <a:t>I(s)</a:t>
            </a:r>
            <a:r>
              <a:rPr lang="en-US" altLang="ru-RU" sz="1800">
                <a:solidFill>
                  <a:srgbClr val="0000FF"/>
                </a:solidFill>
                <a:latin typeface="Arial" panose="020B0604020202020204" pitchFamily="34" charset="0"/>
              </a:rPr>
              <a:t> </a:t>
            </a:r>
            <a:r>
              <a:rPr lang="ru-RU" altLang="ru-RU" sz="1800">
                <a:solidFill>
                  <a:srgbClr val="0000FF"/>
                </a:solidFill>
                <a:latin typeface="Arial" panose="020B0604020202020204" pitchFamily="34" charset="0"/>
              </a:rPr>
              <a:t>для смеси в равной пропорции из двух сфер радиусов </a:t>
            </a:r>
            <a:r>
              <a:rPr lang="en-US" altLang="ru-RU" sz="1800">
                <a:solidFill>
                  <a:srgbClr val="0000FF"/>
                </a:solidFill>
                <a:latin typeface="Arial" panose="020B0604020202020204" pitchFamily="34" charset="0"/>
              </a:rPr>
              <a:t>R</a:t>
            </a:r>
            <a:r>
              <a:rPr lang="en-US" altLang="ru-RU" sz="1800" baseline="-25000">
                <a:solidFill>
                  <a:srgbClr val="0000FF"/>
                </a:solidFill>
                <a:latin typeface="Arial" panose="020B0604020202020204" pitchFamily="34" charset="0"/>
              </a:rPr>
              <a:t>1</a:t>
            </a:r>
            <a:r>
              <a:rPr lang="ru-RU" altLang="ru-RU" sz="1800">
                <a:solidFill>
                  <a:srgbClr val="0000FF"/>
                </a:solidFill>
                <a:latin typeface="Arial" panose="020B0604020202020204" pitchFamily="34" charset="0"/>
              </a:rPr>
              <a:t> и</a:t>
            </a:r>
            <a:r>
              <a:rPr lang="en-US" altLang="ru-RU" sz="1800">
                <a:solidFill>
                  <a:srgbClr val="0000FF"/>
                </a:solidFill>
                <a:latin typeface="Arial" panose="020B0604020202020204" pitchFamily="34" charset="0"/>
              </a:rPr>
              <a:t> R</a:t>
            </a:r>
            <a:r>
              <a:rPr lang="en-US" altLang="ru-RU" sz="1800" baseline="-25000">
                <a:solidFill>
                  <a:srgbClr val="0000FF"/>
                </a:solidFill>
                <a:latin typeface="Arial" panose="020B0604020202020204" pitchFamily="34" charset="0"/>
              </a:rPr>
              <a:t>2</a:t>
            </a:r>
            <a:r>
              <a:rPr lang="en-US" altLang="ru-RU" sz="1800">
                <a:solidFill>
                  <a:srgbClr val="0000FF"/>
                </a:solidFill>
                <a:latin typeface="Arial" panose="020B0604020202020204" pitchFamily="34" charset="0"/>
              </a:rPr>
              <a:t> (R</a:t>
            </a:r>
            <a:r>
              <a:rPr lang="en-US" altLang="ru-RU" sz="1800" baseline="-25000">
                <a:solidFill>
                  <a:srgbClr val="0000FF"/>
                </a:solidFill>
                <a:latin typeface="Arial" panose="020B0604020202020204" pitchFamily="34" charset="0"/>
              </a:rPr>
              <a:t>1</a:t>
            </a:r>
            <a:r>
              <a:rPr lang="en-US" altLang="ru-RU" sz="1800">
                <a:solidFill>
                  <a:srgbClr val="0000FF"/>
                </a:solidFill>
                <a:latin typeface="Arial" panose="020B0604020202020204" pitchFamily="34" charset="0"/>
              </a:rPr>
              <a:t>&gt;R</a:t>
            </a:r>
            <a:r>
              <a:rPr lang="en-US" altLang="ru-RU" sz="1800" baseline="-25000">
                <a:solidFill>
                  <a:srgbClr val="0000FF"/>
                </a:solidFill>
                <a:latin typeface="Arial" panose="020B0604020202020204" pitchFamily="34" charset="0"/>
              </a:rPr>
              <a:t>2</a:t>
            </a:r>
            <a:r>
              <a:rPr lang="en-US" altLang="ru-RU" sz="1800">
                <a:solidFill>
                  <a:srgbClr val="0000FF"/>
                </a:solidFill>
                <a:latin typeface="Arial" panose="020B0604020202020204" pitchFamily="34" charset="0"/>
              </a:rPr>
              <a:t>)</a:t>
            </a:r>
            <a:endParaRPr lang="ru-RU" altLang="ru-RU" sz="1800">
              <a:solidFill>
                <a:srgbClr val="0000FF"/>
              </a:solidFill>
              <a:latin typeface="Arial" panose="020B0604020202020204" pitchFamily="34" charset="0"/>
            </a:endParaRPr>
          </a:p>
        </p:txBody>
      </p:sp>
      <p:sp>
        <p:nvSpPr>
          <p:cNvPr id="16389" name="TextBox 2"/>
          <p:cNvSpPr txBox="1">
            <a:spLocks noChangeArrowheads="1"/>
          </p:cNvSpPr>
          <p:nvPr/>
        </p:nvSpPr>
        <p:spPr bwMode="auto">
          <a:xfrm>
            <a:off x="4427538" y="4883150"/>
            <a:ext cx="4314825" cy="64611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800">
                <a:solidFill>
                  <a:srgbClr val="0000FF"/>
                </a:solidFill>
                <a:latin typeface="Arial" panose="020B0604020202020204" pitchFamily="34" charset="0"/>
              </a:rPr>
              <a:t>Вид  функции </a:t>
            </a:r>
            <a:r>
              <a:rPr lang="en-US" altLang="ru-RU" sz="1800">
                <a:solidFill>
                  <a:srgbClr val="0000FF"/>
                </a:solidFill>
                <a:latin typeface="Arial" panose="020B0604020202020204" pitchFamily="34" charset="0"/>
              </a:rPr>
              <a:t>Ln</a:t>
            </a:r>
            <a:r>
              <a:rPr lang="en-US" altLang="ru-RU" sz="1800" i="1">
                <a:solidFill>
                  <a:srgbClr val="0000FF"/>
                </a:solidFill>
                <a:latin typeface="Arial" panose="020B0604020202020204" pitchFamily="34" charset="0"/>
              </a:rPr>
              <a:t>I(s)</a:t>
            </a:r>
            <a:r>
              <a:rPr lang="ru-RU" altLang="ru-RU" sz="1800">
                <a:solidFill>
                  <a:srgbClr val="0000FF"/>
                </a:solidFill>
                <a:latin typeface="Arial" panose="020B0604020202020204" pitchFamily="34" charset="0"/>
              </a:rPr>
              <a:t> для смеси частиц широкого спектра размеров</a:t>
            </a:r>
          </a:p>
        </p:txBody>
      </p:sp>
      <p:pic>
        <p:nvPicPr>
          <p:cNvPr id="16390" name="Picture 6" descr="F:\SAD 1a.t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692150"/>
            <a:ext cx="3548062" cy="4745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1" name="Picture 7" descr="F:\SAD 2a.t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7700" y="1527175"/>
            <a:ext cx="4284663" cy="307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54907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8" grpId="0" animBg="1"/>
      <p:bldP spid="16389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58E4F9C8-FF8B-496C-8A1E-0D30C2E708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5875"/>
            <a:ext cx="9144000" cy="5238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800" b="1" dirty="0">
                <a:solidFill>
                  <a:srgbClr val="3333FF"/>
                </a:solidFill>
                <a:cs typeface="Arial" panose="020B0604020202020204" pitchFamily="34" charset="0"/>
              </a:rPr>
              <a:t>Особенности рассеяния волн на препятствиях</a:t>
            </a:r>
          </a:p>
        </p:txBody>
      </p:sp>
      <p:pic>
        <p:nvPicPr>
          <p:cNvPr id="3" name="Picture 3" descr="D:\Тень 2.tif">
            <a:extLst>
              <a:ext uri="{FF2B5EF4-FFF2-40B4-BE49-F238E27FC236}">
                <a16:creationId xmlns:a16="http://schemas.microsoft.com/office/drawing/2014/main" xmlns="" id="{CEBB0D82-C03E-4246-B372-BC33720DD7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350" y="1916113"/>
            <a:ext cx="3863975" cy="2951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4" name="Прямая со стрелкой 3">
            <a:extLst>
              <a:ext uri="{FF2B5EF4-FFF2-40B4-BE49-F238E27FC236}">
                <a16:creationId xmlns:a16="http://schemas.microsoft.com/office/drawing/2014/main" xmlns="" id="{80B15B34-DB32-4A1E-8911-BC16628CEC49}"/>
              </a:ext>
            </a:extLst>
          </p:cNvPr>
          <p:cNvCxnSpPr>
            <a:endCxn id="5" idx="1"/>
          </p:cNvCxnSpPr>
          <p:nvPr/>
        </p:nvCxnSpPr>
        <p:spPr>
          <a:xfrm>
            <a:off x="3635375" y="3328988"/>
            <a:ext cx="836613" cy="4762"/>
          </a:xfrm>
          <a:prstGeom prst="straightConnector1">
            <a:avLst/>
          </a:prstGeom>
          <a:ln w="7620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Левая фигурная скобка 4">
            <a:extLst>
              <a:ext uri="{FF2B5EF4-FFF2-40B4-BE49-F238E27FC236}">
                <a16:creationId xmlns:a16="http://schemas.microsoft.com/office/drawing/2014/main" xmlns="" id="{A5F37173-85E6-4459-830F-E9C02615E80E}"/>
              </a:ext>
            </a:extLst>
          </p:cNvPr>
          <p:cNvSpPr/>
          <p:nvPr/>
        </p:nvSpPr>
        <p:spPr>
          <a:xfrm>
            <a:off x="4471988" y="658813"/>
            <a:ext cx="431800" cy="5348287"/>
          </a:xfrm>
          <a:prstGeom prst="leftBrac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xmlns="" id="{6E737F9A-A34E-4166-8041-2FD98F382C36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1144588" y="4940300"/>
          <a:ext cx="2093912" cy="792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762" name="Equation" r:id="rId4" imgW="469800" imgH="177480" progId="Equation.DSMT4">
                  <p:embed/>
                </p:oleObj>
              </mc:Choice>
              <mc:Fallback>
                <p:oleObj name="Equation" r:id="rId4" imgW="469800" imgH="177480" progId="Equation.DSMT4">
                  <p:embed/>
                  <p:pic>
                    <p:nvPicPr>
                      <p:cNvPr id="6" name="Объект 5">
                        <a:extLst>
                          <a:ext uri="{FF2B5EF4-FFF2-40B4-BE49-F238E27FC236}">
                            <a16:creationId xmlns:a16="http://schemas.microsoft.com/office/drawing/2014/main" xmlns="" id="{6E737F9A-A34E-4166-8041-2FD98F382C3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4588" y="4940300"/>
                        <a:ext cx="2093912" cy="79216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14">
            <a:extLst>
              <a:ext uri="{FF2B5EF4-FFF2-40B4-BE49-F238E27FC236}">
                <a16:creationId xmlns:a16="http://schemas.microsoft.com/office/drawing/2014/main" xmlns="" id="{1DEE7F7C-1A7C-4EBC-902A-59CEFF3943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6225" y="5761038"/>
            <a:ext cx="4030663" cy="36988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800">
                <a:latin typeface="Calibri" panose="020F0502020204030204" pitchFamily="34" charset="0"/>
                <a:cs typeface="Arial" panose="020B0604020202020204" pitchFamily="34" charset="0"/>
              </a:rPr>
              <a:t>До препятствия доходит плоская волна</a:t>
            </a:r>
          </a:p>
        </p:txBody>
      </p:sp>
      <p:sp>
        <p:nvSpPr>
          <p:cNvPr id="8" name="TextBox 13">
            <a:extLst>
              <a:ext uri="{FF2B5EF4-FFF2-40B4-BE49-F238E27FC236}">
                <a16:creationId xmlns:a16="http://schemas.microsoft.com/office/drawing/2014/main" xmlns="" id="{906C1767-AE0B-4F25-8F84-F2A2A1D14B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211888"/>
            <a:ext cx="9144000" cy="64611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ru-RU" sz="1800" b="1" i="1">
                <a:cs typeface="Arial" panose="020B0604020202020204" pitchFamily="34" charset="0"/>
              </a:rPr>
              <a:t>I</a:t>
            </a:r>
            <a:r>
              <a:rPr lang="ru-RU" altLang="ru-RU" sz="1800" b="1" i="1">
                <a:cs typeface="Arial" panose="020B0604020202020204" pitchFamily="34" charset="0"/>
              </a:rPr>
              <a:t> </a:t>
            </a:r>
            <a:r>
              <a:rPr lang="en-US" altLang="ru-RU" sz="1800" b="1">
                <a:latin typeface="Calibri" panose="020F0502020204030204" pitchFamily="34" charset="0"/>
                <a:cs typeface="Arial" panose="020B0604020202020204" pitchFamily="34" charset="0"/>
              </a:rPr>
              <a:t>- </a:t>
            </a:r>
            <a:r>
              <a:rPr lang="ru-RU" altLang="ru-RU" sz="1800" b="1">
                <a:latin typeface="Calibri" panose="020F0502020204030204" pitchFamily="34" charset="0"/>
                <a:cs typeface="Arial" panose="020B0604020202020204" pitchFamily="34" charset="0"/>
              </a:rPr>
              <a:t>источник излучения; </a:t>
            </a:r>
            <a:r>
              <a:rPr lang="en-US" altLang="ru-RU" sz="1800" b="1" i="1">
                <a:latin typeface="Calibri" panose="020F0502020204030204" pitchFamily="34" charset="0"/>
                <a:cs typeface="Arial" panose="020B0604020202020204" pitchFamily="34" charset="0"/>
              </a:rPr>
              <a:t>A</a:t>
            </a:r>
            <a:r>
              <a:rPr lang="ru-RU" altLang="ru-RU" sz="1800" b="1">
                <a:latin typeface="Calibri" panose="020F0502020204030204" pitchFamily="34" charset="0"/>
                <a:cs typeface="Arial" panose="020B0604020202020204" pitchFamily="34" charset="0"/>
              </a:rPr>
              <a:t> – препятствие (диафрагма); </a:t>
            </a:r>
            <a:r>
              <a:rPr lang="en-US" altLang="ru-RU" sz="1800" b="1">
                <a:latin typeface="Calibri" panose="020F0502020204030204" pitchFamily="34" charset="0"/>
                <a:cs typeface="Arial" panose="020B0604020202020204" pitchFamily="34" charset="0"/>
              </a:rPr>
              <a:t>B – </a:t>
            </a:r>
            <a:r>
              <a:rPr lang="ru-RU" altLang="ru-RU" sz="1800" b="1">
                <a:latin typeface="Calibri" panose="020F0502020204030204" pitchFamily="34" charset="0"/>
                <a:cs typeface="Arial" panose="020B0604020202020204" pitchFamily="34" charset="0"/>
              </a:rPr>
              <a:t>экран;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ru-RU" sz="1800" b="1">
                <a:latin typeface="Calibri" panose="020F0502020204030204" pitchFamily="34" charset="0"/>
                <a:cs typeface="Arial" panose="020B0604020202020204" pitchFamily="34" charset="0"/>
              </a:rPr>
              <a:t>d – </a:t>
            </a:r>
            <a:r>
              <a:rPr lang="ru-RU" altLang="ru-RU" sz="1800" b="1">
                <a:latin typeface="Calibri" panose="020F0502020204030204" pitchFamily="34" charset="0"/>
                <a:cs typeface="Arial" panose="020B0604020202020204" pitchFamily="34" charset="0"/>
              </a:rPr>
              <a:t>расстояние источник-экран; </a:t>
            </a:r>
            <a:r>
              <a:rPr lang="el-GR" altLang="ru-RU" sz="1800" b="1">
                <a:latin typeface="Calibri" panose="020F0502020204030204" pitchFamily="34" charset="0"/>
                <a:cs typeface="Arial" panose="020B0604020202020204" pitchFamily="34" charset="0"/>
              </a:rPr>
              <a:t>Δ</a:t>
            </a:r>
            <a:r>
              <a:rPr lang="ru-RU" altLang="ru-RU" sz="1800" b="1">
                <a:latin typeface="Calibri" panose="020F0502020204030204" pitchFamily="34" charset="0"/>
                <a:cs typeface="Arial" panose="020B0604020202020204" pitchFamily="34" charset="0"/>
              </a:rPr>
              <a:t> – размеры препятствия  </a:t>
            </a:r>
          </a:p>
        </p:txBody>
      </p:sp>
      <p:graphicFrame>
        <p:nvGraphicFramePr>
          <p:cNvPr id="10" name="Объект 9">
            <a:extLst>
              <a:ext uri="{FF2B5EF4-FFF2-40B4-BE49-F238E27FC236}">
                <a16:creationId xmlns:a16="http://schemas.microsoft.com/office/drawing/2014/main" xmlns="" id="{0E4F8B10-E72D-42EB-A0D8-542B2994170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704013" y="1108075"/>
          <a:ext cx="201295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763" name="Equation" r:id="rId6" imgW="469696" imgH="177723" progId="Equation.DSMT4">
                  <p:embed/>
                </p:oleObj>
              </mc:Choice>
              <mc:Fallback>
                <p:oleObj name="Equation" r:id="rId6" imgW="469696" imgH="177723" progId="Equation.DSMT4">
                  <p:embed/>
                  <p:pic>
                    <p:nvPicPr>
                      <p:cNvPr id="10" name="Объект 9">
                        <a:extLst>
                          <a:ext uri="{FF2B5EF4-FFF2-40B4-BE49-F238E27FC236}">
                            <a16:creationId xmlns:a16="http://schemas.microsoft.com/office/drawing/2014/main" xmlns="" id="{0E4F8B10-E72D-42EB-A0D8-542B2994170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04013" y="1108075"/>
                        <a:ext cx="2012950" cy="7620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1" name="Picture 5" descr="D:\DO.tif">
            <a:extLst>
              <a:ext uri="{FF2B5EF4-FFF2-40B4-BE49-F238E27FC236}">
                <a16:creationId xmlns:a16="http://schemas.microsoft.com/office/drawing/2014/main" xmlns="" id="{0E38A236-9BA2-4998-BE26-33D723291D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3788" y="2415633"/>
            <a:ext cx="1685925" cy="1752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2" name="Объект 11">
            <a:extLst>
              <a:ext uri="{FF2B5EF4-FFF2-40B4-BE49-F238E27FC236}">
                <a16:creationId xmlns:a16="http://schemas.microsoft.com/office/drawing/2014/main" xmlns="" id="{BD19A484-FB7D-4121-B62A-1499FD08B4C6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6779419" y="2814898"/>
          <a:ext cx="2135188" cy="931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764" name="Equation" r:id="rId9" imgW="393359" imgH="177646" progId="Equation.DSMT4">
                  <p:embed/>
                </p:oleObj>
              </mc:Choice>
              <mc:Fallback>
                <p:oleObj name="Equation" r:id="rId9" imgW="393359" imgH="177646" progId="Equation.DSMT4">
                  <p:embed/>
                  <p:pic>
                    <p:nvPicPr>
                      <p:cNvPr id="12" name="Объект 11">
                        <a:extLst>
                          <a:ext uri="{FF2B5EF4-FFF2-40B4-BE49-F238E27FC236}">
                            <a16:creationId xmlns:a16="http://schemas.microsoft.com/office/drawing/2014/main" xmlns="" id="{BD19A484-FB7D-4121-B62A-1499FD08B4C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79419" y="2814898"/>
                        <a:ext cx="2135188" cy="93186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3" name="Picture 4" descr="D:\Тень 3.tif">
            <a:extLst>
              <a:ext uri="{FF2B5EF4-FFF2-40B4-BE49-F238E27FC236}">
                <a16:creationId xmlns:a16="http://schemas.microsoft.com/office/drawing/2014/main" xmlns="" id="{EED202F3-48C4-40AA-A592-2F507073DF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3788" y="4314291"/>
            <a:ext cx="1685925" cy="169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4" name="Объект 13">
            <a:extLst>
              <a:ext uri="{FF2B5EF4-FFF2-40B4-BE49-F238E27FC236}">
                <a16:creationId xmlns:a16="http://schemas.microsoft.com/office/drawing/2014/main" xmlns="" id="{8E3FCD54-D8F4-4399-956C-98C83762BDC3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6775450" y="4739741"/>
          <a:ext cx="2038350" cy="847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765" name="Equation" r:id="rId12" imgW="482181" imgH="177646" progId="Equation.DSMT4">
                  <p:embed/>
                </p:oleObj>
              </mc:Choice>
              <mc:Fallback>
                <p:oleObj name="Equation" r:id="rId12" imgW="482181" imgH="177646" progId="Equation.DSMT4">
                  <p:embed/>
                  <p:pic>
                    <p:nvPicPr>
                      <p:cNvPr id="14" name="Объект 13">
                        <a:extLst>
                          <a:ext uri="{FF2B5EF4-FFF2-40B4-BE49-F238E27FC236}">
                            <a16:creationId xmlns:a16="http://schemas.microsoft.com/office/drawing/2014/main" xmlns="" id="{8E3FCD54-D8F4-4399-956C-98C83762BDC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75450" y="4739741"/>
                        <a:ext cx="2038350" cy="84772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xmlns="" id="{55A5ABD1-E0D2-4486-A88C-FB9B745BEBAB}"/>
              </a:ext>
            </a:extLst>
          </p:cNvPr>
          <p:cNvSpPr/>
          <p:nvPr/>
        </p:nvSpPr>
        <p:spPr>
          <a:xfrm>
            <a:off x="4912966" y="633607"/>
            <a:ext cx="1656184" cy="1656184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9240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7" grpId="0" animBg="1"/>
      <p:bldP spid="8" grpId="0" animBg="1"/>
      <p:bldP spid="16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0" y="173038"/>
            <a:ext cx="9144000" cy="64611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3600">
                <a:solidFill>
                  <a:srgbClr val="0000FF"/>
                </a:solidFill>
                <a:latin typeface="Arial" panose="020B0604020202020204" pitchFamily="34" charset="0"/>
              </a:rPr>
              <a:t>Основная литература</a:t>
            </a:r>
          </a:p>
        </p:txBody>
      </p:sp>
      <p:sp>
        <p:nvSpPr>
          <p:cNvPr id="3" name="Прямоугольник 2"/>
          <p:cNvSpPr>
            <a:spLocks noChangeArrowheads="1"/>
          </p:cNvSpPr>
          <p:nvPr/>
        </p:nvSpPr>
        <p:spPr bwMode="auto">
          <a:xfrm>
            <a:off x="0" y="1052513"/>
            <a:ext cx="9144000" cy="7080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000" dirty="0">
                <a:solidFill>
                  <a:srgbClr val="FF0000"/>
                </a:solidFill>
                <a:latin typeface="Arial" panose="020B0604020202020204" pitchFamily="34" charset="0"/>
              </a:rPr>
              <a:t>1. </a:t>
            </a:r>
            <a:r>
              <a:rPr lang="ru-RU" altLang="ru-RU" sz="2000" dirty="0" err="1">
                <a:solidFill>
                  <a:srgbClr val="FF0000"/>
                </a:solidFill>
                <a:latin typeface="Arial" panose="020B0604020202020204" pitchFamily="34" charset="0"/>
              </a:rPr>
              <a:t>Свергун</a:t>
            </a:r>
            <a:r>
              <a:rPr lang="ru-RU" altLang="ru-RU" sz="2000" dirty="0">
                <a:solidFill>
                  <a:srgbClr val="FF0000"/>
                </a:solidFill>
                <a:latin typeface="Arial" panose="020B0604020202020204" pitchFamily="34" charset="0"/>
              </a:rPr>
              <a:t> Д. И., </a:t>
            </a:r>
            <a:r>
              <a:rPr lang="ru-RU" altLang="ru-RU" sz="2000" dirty="0" err="1">
                <a:solidFill>
                  <a:srgbClr val="FF0000"/>
                </a:solidFill>
                <a:latin typeface="Arial" panose="020B0604020202020204" pitchFamily="34" charset="0"/>
              </a:rPr>
              <a:t>Фейгин</a:t>
            </a:r>
            <a:r>
              <a:rPr lang="ru-RU" altLang="ru-RU" sz="2000" dirty="0">
                <a:solidFill>
                  <a:srgbClr val="FF0000"/>
                </a:solidFill>
                <a:latin typeface="Arial" panose="020B0604020202020204" pitchFamily="34" charset="0"/>
              </a:rPr>
              <a:t> Л. А., Рентгеновское и нейтронное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000" dirty="0">
                <a:solidFill>
                  <a:srgbClr val="FF0000"/>
                </a:solidFill>
                <a:latin typeface="Arial" panose="020B0604020202020204" pitchFamily="34" charset="0"/>
              </a:rPr>
              <a:t>    </a:t>
            </a:r>
            <a:r>
              <a:rPr lang="ru-RU" altLang="ru-RU" sz="2000" dirty="0" err="1">
                <a:solidFill>
                  <a:srgbClr val="FF0000"/>
                </a:solidFill>
                <a:latin typeface="Arial" panose="020B0604020202020204" pitchFamily="34" charset="0"/>
              </a:rPr>
              <a:t>малоугловое</a:t>
            </a:r>
            <a:r>
              <a:rPr lang="ru-RU" altLang="ru-RU" sz="2000" dirty="0">
                <a:solidFill>
                  <a:srgbClr val="FF0000"/>
                </a:solidFill>
                <a:latin typeface="Arial" panose="020B0604020202020204" pitchFamily="34" charset="0"/>
              </a:rPr>
              <a:t> рассеяние, M., 1986 </a:t>
            </a:r>
          </a:p>
        </p:txBody>
      </p:sp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0" y="1773238"/>
            <a:ext cx="9144000" cy="7080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000">
                <a:solidFill>
                  <a:srgbClr val="FF0000"/>
                </a:solidFill>
                <a:latin typeface="Arial" panose="020B0604020202020204" pitchFamily="34" charset="0"/>
              </a:rPr>
              <a:t>2. А.Гинье Рентгенография кристаллов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000">
                <a:solidFill>
                  <a:srgbClr val="FF0000"/>
                </a:solidFill>
                <a:latin typeface="Arial" panose="020B0604020202020204" pitchFamily="34" charset="0"/>
              </a:rPr>
              <a:t>    ФМ, Москва, 1961 </a:t>
            </a:r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0" y="2492375"/>
            <a:ext cx="9144000" cy="7080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000">
                <a:solidFill>
                  <a:srgbClr val="FF0000"/>
                </a:solidFill>
                <a:latin typeface="Arial" panose="020B0604020202020204" pitchFamily="34" charset="0"/>
              </a:rPr>
              <a:t>3. В.И.Иверонова, Г.П.Ревкевич, Теория рассеяния ренгеновских лучей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000">
                <a:solidFill>
                  <a:srgbClr val="FF0000"/>
                </a:solidFill>
                <a:latin typeface="Arial" panose="020B0604020202020204" pitchFamily="34" charset="0"/>
              </a:rPr>
              <a:t>    Москва, </a:t>
            </a:r>
            <a:r>
              <a:rPr lang="ru-RU" altLang="ru-RU" sz="2000" i="1">
                <a:solidFill>
                  <a:srgbClr val="FF0000"/>
                </a:solidFill>
                <a:latin typeface="Arial" panose="020B0604020202020204" pitchFamily="34" charset="0"/>
              </a:rPr>
              <a:t>МГУ, </a:t>
            </a:r>
            <a:r>
              <a:rPr lang="ru-RU" altLang="ru-RU" sz="2000">
                <a:solidFill>
                  <a:srgbClr val="FF0000"/>
                </a:solidFill>
                <a:latin typeface="Arial" panose="020B0604020202020204" pitchFamily="34" charset="0"/>
              </a:rPr>
              <a:t>1978, с.278 </a:t>
            </a:r>
            <a:endParaRPr lang="ru-RU" altLang="ru-RU" sz="2000">
              <a:latin typeface="Arial" panose="020B0604020202020204" pitchFamily="34" charset="0"/>
            </a:endParaRPr>
          </a:p>
        </p:txBody>
      </p:sp>
      <p:sp>
        <p:nvSpPr>
          <p:cNvPr id="6" name="TextBox 3"/>
          <p:cNvSpPr txBox="1">
            <a:spLocks noChangeArrowheads="1"/>
          </p:cNvSpPr>
          <p:nvPr/>
        </p:nvSpPr>
        <p:spPr bwMode="auto">
          <a:xfrm>
            <a:off x="0" y="3429000"/>
            <a:ext cx="9144000" cy="64611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3600">
                <a:solidFill>
                  <a:srgbClr val="0000FF"/>
                </a:solidFill>
                <a:latin typeface="Arial" panose="020B0604020202020204" pitchFamily="34" charset="0"/>
              </a:rPr>
              <a:t>Дополнительная литература</a:t>
            </a:r>
          </a:p>
        </p:txBody>
      </p:sp>
      <p:sp>
        <p:nvSpPr>
          <p:cNvPr id="7" name="TextBox 4"/>
          <p:cNvSpPr txBox="1">
            <a:spLocks noChangeArrowheads="1"/>
          </p:cNvSpPr>
          <p:nvPr/>
        </p:nvSpPr>
        <p:spPr bwMode="auto">
          <a:xfrm>
            <a:off x="0" y="4075113"/>
            <a:ext cx="9144000" cy="258603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800">
                <a:solidFill>
                  <a:srgbClr val="0000FF"/>
                </a:solidFill>
                <a:latin typeface="Arial" panose="020B0604020202020204" pitchFamily="34" charset="0"/>
              </a:rPr>
              <a:t>1. Guinier A., Fournet G., Small-angle scattering of X-ray, N. Y.- L., 1955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800">
                <a:solidFill>
                  <a:srgbClr val="0000FF"/>
                </a:solidFill>
                <a:latin typeface="Arial" panose="020B0604020202020204" pitchFamily="34" charset="0"/>
              </a:rPr>
              <a:t>2. Small-angle X-ray scattering, ed. by O. Glatter, O. Kratky, L., 1982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800">
                <a:solidFill>
                  <a:srgbClr val="0000FF"/>
                </a:solidFill>
                <a:latin typeface="Arial" panose="020B0604020202020204" pitchFamily="34" charset="0"/>
              </a:rPr>
              <a:t>3. Останевич Ю. M., Сердюк И. Н., Нейтронографические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800">
                <a:solidFill>
                  <a:srgbClr val="0000FF"/>
                </a:solidFill>
                <a:latin typeface="Arial" panose="020B0604020202020204" pitchFamily="34" charset="0"/>
              </a:rPr>
              <a:t>    исследования структуры биологических макромолекул, "УФН",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800">
                <a:solidFill>
                  <a:srgbClr val="0000FF"/>
                </a:solidFill>
                <a:latin typeface="Arial" panose="020B0604020202020204" pitchFamily="34" charset="0"/>
              </a:rPr>
              <a:t>   1982,  т. 137, с. 85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800">
                <a:solidFill>
                  <a:srgbClr val="0000FF"/>
                </a:solidFill>
                <a:latin typeface="Arial" panose="020B0604020202020204" pitchFamily="34" charset="0"/>
              </a:rPr>
              <a:t>4. Черемской П. Г., Методы исследования пористости твердых тел,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800">
                <a:solidFill>
                  <a:srgbClr val="0000FF"/>
                </a:solidFill>
                <a:latin typeface="Arial" panose="020B0604020202020204" pitchFamily="34" charset="0"/>
              </a:rPr>
              <a:t>    M., 1985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800">
                <a:solidFill>
                  <a:srgbClr val="0000FF"/>
                </a:solidFill>
                <a:latin typeface="Arial" panose="020B0604020202020204" pitchFamily="34" charset="0"/>
              </a:rPr>
              <a:t>5. Физико-химия многокомпонентных полимерных систем, под ред.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800">
                <a:solidFill>
                  <a:srgbClr val="0000FF"/>
                </a:solidFill>
                <a:latin typeface="Arial" panose="020B0604020202020204" pitchFamily="34" charset="0"/>
              </a:rPr>
              <a:t>     Ю. С. Липатова, т. 1-2, К., 1986.</a:t>
            </a:r>
            <a:endParaRPr lang="ru-RU" altLang="ru-RU" sz="180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Box 1"/>
          <p:cNvSpPr txBox="1">
            <a:spLocks noChangeArrowheads="1"/>
          </p:cNvSpPr>
          <p:nvPr/>
        </p:nvSpPr>
        <p:spPr bwMode="auto">
          <a:xfrm>
            <a:off x="0" y="44624"/>
            <a:ext cx="9144000" cy="6555641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ru-RU" altLang="ru-RU" sz="6000" b="1" dirty="0">
                <a:solidFill>
                  <a:srgbClr val="0000FF"/>
                </a:solidFill>
                <a:latin typeface="Arial" panose="020B0604020202020204" pitchFamily="34" charset="0"/>
              </a:rPr>
              <a:t>Рассеяние волн на объектах размеры которых </a:t>
            </a:r>
            <a:r>
              <a:rPr lang="el-GR" altLang="ru-RU" sz="6000" dirty="0">
                <a:latin typeface="Arial" panose="020B0604020202020204" pitchFamily="34" charset="0"/>
              </a:rPr>
              <a:t>Δ~</a:t>
            </a:r>
            <a:r>
              <a:rPr lang="ru-RU" altLang="ru-RU" sz="6000" dirty="0">
                <a:latin typeface="Arial" panose="020B0604020202020204" pitchFamily="34" charset="0"/>
              </a:rPr>
              <a:t>10</a:t>
            </a:r>
            <a:r>
              <a:rPr lang="ru-RU" altLang="ru-RU" sz="6000" baseline="30000" dirty="0">
                <a:latin typeface="Arial" panose="020B0604020202020204" pitchFamily="34" charset="0"/>
              </a:rPr>
              <a:t>4</a:t>
            </a:r>
            <a:r>
              <a:rPr lang="ru-RU" altLang="ru-RU" sz="6000" dirty="0">
                <a:latin typeface="Arial" panose="020B0604020202020204" pitchFamily="34" charset="0"/>
              </a:rPr>
              <a:t>-10</a:t>
            </a:r>
            <a:r>
              <a:rPr lang="ru-RU" altLang="ru-RU" sz="6000" baseline="30000" dirty="0">
                <a:latin typeface="Arial" panose="020B0604020202020204" pitchFamily="34" charset="0"/>
              </a:rPr>
              <a:t>2 </a:t>
            </a:r>
            <a:r>
              <a:rPr lang="en-US" altLang="ru-RU" sz="6000" dirty="0">
                <a:latin typeface="Arial" panose="020B0604020202020204" pitchFamily="34" charset="0"/>
              </a:rPr>
              <a:t>Å</a:t>
            </a:r>
            <a:r>
              <a:rPr lang="ru-RU" altLang="ru-RU" sz="6000" baseline="30000" dirty="0">
                <a:latin typeface="Arial" panose="020B0604020202020204" pitchFamily="34" charset="0"/>
              </a:rPr>
              <a:t> </a:t>
            </a:r>
          </a:p>
          <a:p>
            <a:pPr algn="ctr" eaLnBrk="1" hangingPunct="1">
              <a:spcBef>
                <a:spcPct val="0"/>
              </a:spcBef>
              <a:buNone/>
            </a:pPr>
            <a:r>
              <a:rPr lang="ru-RU" altLang="ru-RU" sz="6000" b="1" dirty="0">
                <a:solidFill>
                  <a:srgbClr val="0000FF"/>
                </a:solidFill>
                <a:latin typeface="Arial" panose="020B0604020202020204" pitchFamily="34" charset="0"/>
              </a:rPr>
              <a:t>т.е. существенно превышают </a:t>
            </a:r>
            <a:r>
              <a:rPr lang="el-GR" altLang="ru-RU" sz="6000" dirty="0">
                <a:latin typeface="Arial" panose="020B0604020202020204" pitchFamily="34" charset="0"/>
              </a:rPr>
              <a:t>Δ</a:t>
            </a:r>
            <a:r>
              <a:rPr lang="en-US" altLang="ru-RU" sz="6000" dirty="0">
                <a:solidFill>
                  <a:srgbClr val="FF0000"/>
                </a:solidFill>
                <a:latin typeface="Arial" panose="020B0604020202020204" pitchFamily="34" charset="0"/>
              </a:rPr>
              <a:t>&gt;&gt;λ</a:t>
            </a:r>
            <a:endParaRPr lang="ru-RU" altLang="ru-RU" sz="6000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6000" b="1" dirty="0">
                <a:solidFill>
                  <a:srgbClr val="0000FF"/>
                </a:solidFill>
                <a:latin typeface="Arial" panose="020B0604020202020204" pitchFamily="34" charset="0"/>
              </a:rPr>
              <a:t>длину волны</a:t>
            </a:r>
            <a:r>
              <a:rPr lang="en-US" altLang="ru-RU" sz="6000" b="1" dirty="0">
                <a:solidFill>
                  <a:srgbClr val="0000FF"/>
                </a:solidFill>
                <a:latin typeface="Arial" panose="020B0604020202020204" pitchFamily="34" charset="0"/>
              </a:rPr>
              <a:t> </a:t>
            </a:r>
            <a:r>
              <a:rPr lang="ru-RU" altLang="ru-RU" sz="6000" b="1" dirty="0">
                <a:solidFill>
                  <a:srgbClr val="0000FF"/>
                </a:solidFill>
                <a:latin typeface="Arial" panose="020B0604020202020204" pitchFamily="34" charset="0"/>
              </a:rPr>
              <a:t>излучения</a:t>
            </a:r>
            <a:r>
              <a:rPr lang="en-US" altLang="ru-RU" sz="6000" b="1" dirty="0">
                <a:solidFill>
                  <a:srgbClr val="0000FF"/>
                </a:solidFill>
                <a:latin typeface="Arial" panose="020B0604020202020204" pitchFamily="34" charset="0"/>
              </a:rPr>
              <a:t> </a:t>
            </a:r>
            <a:r>
              <a:rPr lang="el-GR" altLang="ru-RU" sz="6000" dirty="0">
                <a:solidFill>
                  <a:srgbClr val="CC0000"/>
                </a:solidFill>
                <a:latin typeface="Arial" panose="020B0604020202020204" pitchFamily="34" charset="0"/>
              </a:rPr>
              <a:t>λ~1</a:t>
            </a:r>
            <a:r>
              <a:rPr lang="en-US" altLang="ru-RU" sz="6000" dirty="0">
                <a:solidFill>
                  <a:srgbClr val="CC0000"/>
                </a:solidFill>
                <a:latin typeface="Arial" panose="020B0604020202020204" pitchFamily="34" charset="0"/>
              </a:rPr>
              <a:t>Å</a:t>
            </a:r>
            <a:r>
              <a:rPr lang="en-US" altLang="ru-RU" sz="6000" dirty="0">
                <a:solidFill>
                  <a:srgbClr val="0000FF"/>
                </a:solidFill>
                <a:latin typeface="Arial" panose="020B0604020202020204" pitchFamily="34" charset="0"/>
              </a:rPr>
              <a:t> </a:t>
            </a:r>
            <a:endParaRPr lang="ru-RU" altLang="ru-RU" sz="6000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224" y="620688"/>
            <a:ext cx="9162837" cy="526297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altLang="ru-RU" sz="4800" dirty="0">
                <a:latin typeface="Arial" panose="020B0604020202020204" pitchFamily="34" charset="0"/>
              </a:rPr>
              <a:t>В обратном пространстве  </a:t>
            </a:r>
          </a:p>
          <a:p>
            <a:pPr algn="ctr"/>
            <a:r>
              <a:rPr lang="ru-RU" altLang="ru-RU" sz="4800" dirty="0">
                <a:solidFill>
                  <a:srgbClr val="3333FF"/>
                </a:solidFill>
                <a:latin typeface="Arial" panose="020B0604020202020204" pitchFamily="34" charset="0"/>
              </a:rPr>
              <a:t>(Фурье-образ) </a:t>
            </a:r>
            <a:r>
              <a:rPr lang="ru-RU" altLang="ru-RU" sz="4800" dirty="0">
                <a:latin typeface="Arial" panose="020B0604020202020204" pitchFamily="34" charset="0"/>
              </a:rPr>
              <a:t>таких объектов  </a:t>
            </a:r>
          </a:p>
          <a:p>
            <a:pPr algn="ctr"/>
            <a:r>
              <a:rPr lang="ru-RU" altLang="ru-RU" sz="4800" dirty="0">
                <a:latin typeface="Arial" panose="020B0604020202020204" pitchFamily="34" charset="0"/>
              </a:rPr>
              <a:t>имеет размеры порядка </a:t>
            </a:r>
            <a:endParaRPr lang="en-US" altLang="ru-RU" sz="4800" dirty="0">
              <a:latin typeface="Arial" panose="020B0604020202020204" pitchFamily="34" charset="0"/>
            </a:endParaRPr>
          </a:p>
          <a:p>
            <a:pPr algn="ctr"/>
            <a:r>
              <a:rPr lang="el-GR" altLang="ru-RU" sz="4800" dirty="0">
                <a:solidFill>
                  <a:srgbClr val="3333FF"/>
                </a:solidFill>
                <a:latin typeface="Arial" panose="020B0604020202020204" pitchFamily="34" charset="0"/>
              </a:rPr>
              <a:t>δ~</a:t>
            </a:r>
            <a:r>
              <a:rPr lang="ru-RU" altLang="ru-RU" sz="4800" dirty="0">
                <a:solidFill>
                  <a:srgbClr val="3333FF"/>
                </a:solidFill>
                <a:latin typeface="Arial" panose="020B0604020202020204" pitchFamily="34" charset="0"/>
              </a:rPr>
              <a:t>10</a:t>
            </a:r>
            <a:r>
              <a:rPr lang="ru-RU" altLang="ru-RU" sz="4800" baseline="30000" dirty="0">
                <a:solidFill>
                  <a:srgbClr val="3333FF"/>
                </a:solidFill>
                <a:latin typeface="Arial" panose="020B0604020202020204" pitchFamily="34" charset="0"/>
              </a:rPr>
              <a:t>-4</a:t>
            </a:r>
            <a:r>
              <a:rPr lang="ru-RU" altLang="ru-RU" sz="4800" dirty="0">
                <a:solidFill>
                  <a:srgbClr val="3333FF"/>
                </a:solidFill>
                <a:latin typeface="Arial" panose="020B0604020202020204" pitchFamily="34" charset="0"/>
              </a:rPr>
              <a:t>-10</a:t>
            </a:r>
            <a:r>
              <a:rPr lang="ru-RU" altLang="ru-RU" sz="4800" baseline="30000" dirty="0">
                <a:solidFill>
                  <a:srgbClr val="3333FF"/>
                </a:solidFill>
                <a:latin typeface="Arial" panose="020B0604020202020204" pitchFamily="34" charset="0"/>
              </a:rPr>
              <a:t>-2 </a:t>
            </a:r>
            <a:r>
              <a:rPr lang="en-US" altLang="ru-RU" sz="4800" dirty="0">
                <a:solidFill>
                  <a:srgbClr val="3333FF"/>
                </a:solidFill>
                <a:latin typeface="Arial" panose="020B0604020202020204" pitchFamily="34" charset="0"/>
              </a:rPr>
              <a:t>Å</a:t>
            </a:r>
            <a:r>
              <a:rPr lang="ru-RU" altLang="ru-RU" sz="4800" baseline="30000" dirty="0">
                <a:solidFill>
                  <a:srgbClr val="3333FF"/>
                </a:solidFill>
                <a:latin typeface="Arial" panose="020B0604020202020204" pitchFamily="34" charset="0"/>
              </a:rPr>
              <a:t>-1</a:t>
            </a:r>
            <a:r>
              <a:rPr lang="ru-RU" altLang="ru-RU" sz="4800" dirty="0">
                <a:latin typeface="Arial" panose="020B0604020202020204" pitchFamily="34" charset="0"/>
              </a:rPr>
              <a:t>, </a:t>
            </a:r>
            <a:endParaRPr lang="en-US" altLang="ru-RU" sz="4800" dirty="0">
              <a:latin typeface="Arial" panose="020B0604020202020204" pitchFamily="34" charset="0"/>
            </a:endParaRPr>
          </a:p>
          <a:p>
            <a:pPr algn="ctr"/>
            <a:r>
              <a:rPr lang="ru-RU" altLang="ru-RU" sz="4800" dirty="0">
                <a:latin typeface="Arial" panose="020B0604020202020204" pitchFamily="34" charset="0"/>
              </a:rPr>
              <a:t>что соответствует модулю вектора дифракции </a:t>
            </a:r>
            <a:endParaRPr lang="en-US" altLang="ru-RU" sz="4800" dirty="0">
              <a:latin typeface="Arial" panose="020B0604020202020204" pitchFamily="34" charset="0"/>
            </a:endParaRPr>
          </a:p>
          <a:p>
            <a:pPr algn="ctr"/>
            <a:r>
              <a:rPr lang="ru-RU" altLang="ru-RU" sz="4800" dirty="0">
                <a:solidFill>
                  <a:srgbClr val="CC0000"/>
                </a:solidFill>
                <a:latin typeface="Arial" panose="020B0604020202020204" pitchFamily="34" charset="0"/>
              </a:rPr>
              <a:t>|</a:t>
            </a:r>
            <a:r>
              <a:rPr lang="en-US" altLang="ru-RU" sz="4800" b="1" dirty="0">
                <a:solidFill>
                  <a:srgbClr val="CC0000"/>
                </a:solidFill>
                <a:latin typeface="Arial" panose="020B0604020202020204" pitchFamily="34" charset="0"/>
              </a:rPr>
              <a:t>H</a:t>
            </a:r>
            <a:r>
              <a:rPr lang="ru-RU" altLang="ru-RU" sz="4800" dirty="0">
                <a:solidFill>
                  <a:srgbClr val="CC0000"/>
                </a:solidFill>
                <a:latin typeface="Arial" panose="020B0604020202020204" pitchFamily="34" charset="0"/>
              </a:rPr>
              <a:t>|</a:t>
            </a:r>
            <a:r>
              <a:rPr lang="en-US" altLang="ru-RU" sz="4800" dirty="0">
                <a:solidFill>
                  <a:srgbClr val="CC0000"/>
                </a:solidFill>
                <a:latin typeface="Arial" panose="020B0604020202020204" pitchFamily="34" charset="0"/>
              </a:rPr>
              <a:t>~</a:t>
            </a:r>
            <a:r>
              <a:rPr lang="ru-RU" altLang="ru-RU" sz="4800" dirty="0">
                <a:solidFill>
                  <a:srgbClr val="CC0000"/>
                </a:solidFill>
                <a:latin typeface="Arial" panose="020B0604020202020204" pitchFamily="34" charset="0"/>
              </a:rPr>
              <a:t>10</a:t>
            </a:r>
            <a:r>
              <a:rPr lang="ru-RU" altLang="ru-RU" sz="4800" baseline="30000" dirty="0">
                <a:solidFill>
                  <a:srgbClr val="CC0000"/>
                </a:solidFill>
                <a:latin typeface="Arial" panose="020B0604020202020204" pitchFamily="34" charset="0"/>
              </a:rPr>
              <a:t>-4</a:t>
            </a:r>
            <a:r>
              <a:rPr lang="ru-RU" altLang="ru-RU" sz="4800" dirty="0">
                <a:solidFill>
                  <a:srgbClr val="CC0000"/>
                </a:solidFill>
                <a:latin typeface="Arial" panose="020B0604020202020204" pitchFamily="34" charset="0"/>
              </a:rPr>
              <a:t>-10</a:t>
            </a:r>
            <a:r>
              <a:rPr lang="ru-RU" altLang="ru-RU" sz="4800" baseline="30000" dirty="0">
                <a:solidFill>
                  <a:srgbClr val="CC0000"/>
                </a:solidFill>
                <a:latin typeface="Arial" panose="020B0604020202020204" pitchFamily="34" charset="0"/>
              </a:rPr>
              <a:t>-2 </a:t>
            </a:r>
            <a:r>
              <a:rPr lang="en-US" altLang="ru-RU" sz="4800" dirty="0">
                <a:solidFill>
                  <a:srgbClr val="CC0000"/>
                </a:solidFill>
                <a:latin typeface="Arial" panose="020B0604020202020204" pitchFamily="34" charset="0"/>
              </a:rPr>
              <a:t>Å</a:t>
            </a:r>
            <a:r>
              <a:rPr lang="ru-RU" altLang="ru-RU" sz="4800" baseline="30000" dirty="0">
                <a:solidFill>
                  <a:srgbClr val="CC0000"/>
                </a:solidFill>
                <a:latin typeface="Arial" panose="020B0604020202020204" pitchFamily="34" charset="0"/>
              </a:rPr>
              <a:t>-1</a:t>
            </a:r>
            <a:r>
              <a:rPr lang="ru-RU" altLang="ru-RU" sz="4800" dirty="0">
                <a:latin typeface="Arial" panose="020B0604020202020204" pitchFamily="34" charset="0"/>
              </a:rPr>
              <a:t> 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673791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3ED6E218-D359-418F-AA33-9CC32610662D}"/>
              </a:ext>
            </a:extLst>
          </p:cNvPr>
          <p:cNvSpPr txBox="1"/>
          <p:nvPr/>
        </p:nvSpPr>
        <p:spPr>
          <a:xfrm>
            <a:off x="0" y="764704"/>
            <a:ext cx="9144000" cy="29238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altLang="ru-RU" sz="4000" b="1" dirty="0">
                <a:solidFill>
                  <a:srgbClr val="FF0000"/>
                </a:solidFill>
                <a:latin typeface="Arial" panose="020B0604020202020204" pitchFamily="34" charset="0"/>
              </a:rPr>
              <a:t>ПРИ ДЛИНЕ ВОЛНЫ </a:t>
            </a:r>
          </a:p>
          <a:p>
            <a:pPr algn="ctr"/>
            <a:r>
              <a:rPr lang="ru-RU" altLang="ru-RU" sz="3600" dirty="0">
                <a:solidFill>
                  <a:srgbClr val="FF0000"/>
                </a:solidFill>
                <a:latin typeface="Arial" panose="020B0604020202020204" pitchFamily="34" charset="0"/>
              </a:rPr>
              <a:t>(например) </a:t>
            </a:r>
            <a:r>
              <a:rPr lang="el-GR" altLang="ru-RU" sz="3600" b="1" dirty="0">
                <a:solidFill>
                  <a:srgbClr val="FF0000"/>
                </a:solidFill>
                <a:latin typeface="Arial" panose="020B0604020202020204" pitchFamily="34" charset="0"/>
              </a:rPr>
              <a:t>λ</a:t>
            </a:r>
            <a:r>
              <a:rPr lang="en-US" altLang="ru-RU" sz="3600" b="1" baseline="-25000" dirty="0" err="1">
                <a:solidFill>
                  <a:srgbClr val="FF0000"/>
                </a:solidFill>
                <a:latin typeface="Arial" panose="020B0604020202020204" pitchFamily="34" charset="0"/>
              </a:rPr>
              <a:t>CuK</a:t>
            </a:r>
            <a:r>
              <a:rPr lang="el-GR" altLang="ru-RU" sz="3600" b="1" baseline="-25000" dirty="0">
                <a:solidFill>
                  <a:srgbClr val="FF0000"/>
                </a:solidFill>
                <a:latin typeface="Arial" panose="020B0604020202020204" pitchFamily="34" charset="0"/>
              </a:rPr>
              <a:t>α</a:t>
            </a:r>
            <a:r>
              <a:rPr lang="ru-RU" altLang="ru-RU" sz="3600" b="1" dirty="0">
                <a:solidFill>
                  <a:srgbClr val="FF0000"/>
                </a:solidFill>
                <a:latin typeface="Arial" panose="020B0604020202020204" pitchFamily="34" charset="0"/>
              </a:rPr>
              <a:t>=1,54 </a:t>
            </a:r>
            <a:r>
              <a:rPr lang="en-US" altLang="ru-RU" sz="3600" b="1" dirty="0">
                <a:solidFill>
                  <a:srgbClr val="FF0000"/>
                </a:solidFill>
                <a:latin typeface="Arial" panose="020B0604020202020204" pitchFamily="34" charset="0"/>
              </a:rPr>
              <a:t>Å</a:t>
            </a:r>
            <a:r>
              <a:rPr lang="ru-RU" altLang="ru-RU" sz="3600" b="1" dirty="0">
                <a:solidFill>
                  <a:srgbClr val="FF0000"/>
                </a:solidFill>
                <a:latin typeface="Arial" panose="020B0604020202020204" pitchFamily="34" charset="0"/>
              </a:rPr>
              <a:t>, </a:t>
            </a:r>
          </a:p>
          <a:p>
            <a:pPr algn="ctr"/>
            <a:r>
              <a:rPr lang="ru-RU" altLang="ru-RU" sz="3600" b="1" dirty="0">
                <a:solidFill>
                  <a:srgbClr val="FF0000"/>
                </a:solidFill>
                <a:latin typeface="Arial" panose="020B0604020202020204" pitchFamily="34" charset="0"/>
              </a:rPr>
              <a:t>интересующие нас </a:t>
            </a:r>
          </a:p>
          <a:p>
            <a:pPr algn="ctr"/>
            <a:r>
              <a:rPr lang="ru-RU" altLang="ru-RU" sz="3600" b="1" dirty="0">
                <a:solidFill>
                  <a:srgbClr val="FF0000"/>
                </a:solidFill>
                <a:latin typeface="Arial" panose="020B0604020202020204" pitchFamily="34" charset="0"/>
              </a:rPr>
              <a:t>углы рассеяния будут </a:t>
            </a:r>
          </a:p>
          <a:p>
            <a:pPr algn="ctr"/>
            <a:r>
              <a:rPr lang="ru-RU" altLang="ru-RU" sz="3600" b="1" dirty="0">
                <a:solidFill>
                  <a:srgbClr val="FF0000"/>
                </a:solidFill>
                <a:latin typeface="Arial" panose="020B0604020202020204" pitchFamily="34" charset="0"/>
              </a:rPr>
              <a:t>2</a:t>
            </a:r>
            <a:r>
              <a:rPr lang="el-GR" altLang="ru-RU" sz="3600" b="1" dirty="0">
                <a:solidFill>
                  <a:srgbClr val="FF0000"/>
                </a:solidFill>
                <a:latin typeface="Arial" panose="020B0604020202020204" pitchFamily="34" charset="0"/>
              </a:rPr>
              <a:t>θ</a:t>
            </a:r>
            <a:r>
              <a:rPr lang="en-US" altLang="ru-RU" sz="3600" b="1" dirty="0">
                <a:solidFill>
                  <a:srgbClr val="FF0000"/>
                </a:solidFill>
                <a:latin typeface="Arial" panose="020B0604020202020204" pitchFamily="34" charset="0"/>
              </a:rPr>
              <a:t>~</a:t>
            </a:r>
            <a:r>
              <a:rPr lang="ru-RU" altLang="ru-RU" sz="3600" b="1" dirty="0">
                <a:solidFill>
                  <a:srgbClr val="FF0000"/>
                </a:solidFill>
                <a:latin typeface="Arial" panose="020B0604020202020204" pitchFamily="34" charset="0"/>
              </a:rPr>
              <a:t>10</a:t>
            </a:r>
            <a:r>
              <a:rPr lang="ru-RU" altLang="ru-RU" sz="3600" b="1" baseline="30000" dirty="0">
                <a:solidFill>
                  <a:srgbClr val="FF0000"/>
                </a:solidFill>
                <a:latin typeface="Arial" panose="020B0604020202020204" pitchFamily="34" charset="0"/>
              </a:rPr>
              <a:t>-3</a:t>
            </a:r>
            <a:r>
              <a:rPr lang="ru-RU" altLang="ru-RU" sz="3600" b="1" dirty="0">
                <a:solidFill>
                  <a:srgbClr val="FF0000"/>
                </a:solidFill>
                <a:latin typeface="Arial" panose="020B0604020202020204" pitchFamily="34" charset="0"/>
              </a:rPr>
              <a:t>°÷10</a:t>
            </a:r>
            <a:r>
              <a:rPr lang="ru-RU" altLang="ru-RU" sz="3600" b="1" baseline="30000" dirty="0">
                <a:solidFill>
                  <a:srgbClr val="FF0000"/>
                </a:solidFill>
                <a:latin typeface="Arial" panose="020B0604020202020204" pitchFamily="34" charset="0"/>
              </a:rPr>
              <a:t>0</a:t>
            </a:r>
            <a:r>
              <a:rPr lang="ru-RU" altLang="ru-RU" sz="3600" b="1" dirty="0">
                <a:solidFill>
                  <a:srgbClr val="FF0000"/>
                </a:solidFill>
                <a:latin typeface="Arial" panose="020B0604020202020204" pitchFamily="34" charset="0"/>
              </a:rPr>
              <a:t>°</a:t>
            </a:r>
            <a:endParaRPr lang="ru-RU" sz="36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3C07D5C1-224F-46DD-8662-24DCF535518B}"/>
              </a:ext>
            </a:extLst>
          </p:cNvPr>
          <p:cNvSpPr txBox="1"/>
          <p:nvPr/>
        </p:nvSpPr>
        <p:spPr>
          <a:xfrm>
            <a:off x="0" y="4005064"/>
            <a:ext cx="9144000" cy="193899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4000" dirty="0">
                <a:latin typeface="Arial" panose="020B0604020202020204" pitchFamily="34" charset="0"/>
              </a:rPr>
              <a:t>Рассеяние на такие малые углы получило название </a:t>
            </a:r>
          </a:p>
          <a:p>
            <a:pPr algn="ctr"/>
            <a:r>
              <a:rPr lang="ru-RU" sz="4000" b="1" dirty="0">
                <a:solidFill>
                  <a:srgbClr val="CC0000"/>
                </a:solidFill>
                <a:latin typeface="Arial" panose="020B0604020202020204" pitchFamily="34" charset="0"/>
              </a:rPr>
              <a:t>МАЛОУГЛОВОЕ РАССЕЯНИЕ</a:t>
            </a:r>
          </a:p>
        </p:txBody>
      </p:sp>
    </p:spTree>
    <p:extLst>
      <p:ext uri="{BB962C8B-B14F-4D97-AF65-F5344CB8AC3E}">
        <p14:creationId xmlns:p14="http://schemas.microsoft.com/office/powerpoint/2010/main" val="2020845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476672"/>
            <a:ext cx="9144000" cy="563231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ru-RU" altLang="ru-RU" sz="4000" b="1" dirty="0">
                <a:solidFill>
                  <a:srgbClr val="FF0000"/>
                </a:solidFill>
                <a:latin typeface="Arial" panose="020B0604020202020204" pitchFamily="34" charset="0"/>
              </a:rPr>
              <a:t>МАЛОУГЛОВОЕ РАССЕЯНИЕ</a:t>
            </a:r>
            <a:r>
              <a:rPr lang="ru-RU" altLang="ru-RU" sz="4000" b="1" dirty="0">
                <a:solidFill>
                  <a:srgbClr val="0000FF"/>
                </a:solidFill>
                <a:latin typeface="Arial" panose="020B0604020202020204" pitchFamily="34" charset="0"/>
              </a:rPr>
              <a:t> </a:t>
            </a:r>
          </a:p>
          <a:p>
            <a:pPr algn="ctr"/>
            <a:r>
              <a:rPr lang="ru-RU" altLang="ru-RU" sz="4000" dirty="0">
                <a:latin typeface="Arial" panose="020B0604020202020204" pitchFamily="34" charset="0"/>
              </a:rPr>
              <a:t>это упругое рассеяние электромагнитного излучения или волн де-Бройля (электронов, нейтронов) на неоднородностях вещества, </a:t>
            </a:r>
            <a:r>
              <a:rPr lang="ru-RU" altLang="ru-RU" sz="4000" dirty="0">
                <a:solidFill>
                  <a:srgbClr val="3333FF"/>
                </a:solidFill>
                <a:latin typeface="Arial" panose="020B0604020202020204" pitchFamily="34" charset="0"/>
              </a:rPr>
              <a:t>размеры которых порядка</a:t>
            </a:r>
            <a:r>
              <a:rPr lang="en-US" altLang="ru-RU" sz="4000" dirty="0">
                <a:solidFill>
                  <a:srgbClr val="3333FF"/>
                </a:solidFill>
                <a:latin typeface="Arial" panose="020B0604020202020204" pitchFamily="34" charset="0"/>
              </a:rPr>
              <a:t> </a:t>
            </a:r>
            <a:r>
              <a:rPr lang="el-GR" altLang="ru-RU" sz="4000" b="1" dirty="0">
                <a:solidFill>
                  <a:srgbClr val="CC0000"/>
                </a:solidFill>
                <a:latin typeface="Arial" panose="020B0604020202020204" pitchFamily="34" charset="0"/>
              </a:rPr>
              <a:t>Δ~</a:t>
            </a:r>
            <a:r>
              <a:rPr lang="ru-RU" altLang="ru-RU" sz="4000" b="1" dirty="0">
                <a:solidFill>
                  <a:srgbClr val="CC0000"/>
                </a:solidFill>
                <a:latin typeface="Arial" panose="020B0604020202020204" pitchFamily="34" charset="0"/>
              </a:rPr>
              <a:t>10</a:t>
            </a:r>
            <a:r>
              <a:rPr lang="ru-RU" altLang="ru-RU" sz="4000" b="1" baseline="30000" dirty="0">
                <a:solidFill>
                  <a:srgbClr val="CC0000"/>
                </a:solidFill>
                <a:latin typeface="Arial" panose="020B0604020202020204" pitchFamily="34" charset="0"/>
              </a:rPr>
              <a:t>2</a:t>
            </a:r>
            <a:r>
              <a:rPr lang="ru-RU" altLang="ru-RU" sz="4000" b="1" dirty="0">
                <a:solidFill>
                  <a:srgbClr val="CC0000"/>
                </a:solidFill>
                <a:latin typeface="Arial" panose="020B0604020202020204" pitchFamily="34" charset="0"/>
              </a:rPr>
              <a:t> – 10</a:t>
            </a:r>
            <a:r>
              <a:rPr lang="ru-RU" altLang="ru-RU" sz="4000" b="1" baseline="30000" dirty="0">
                <a:solidFill>
                  <a:srgbClr val="CC0000"/>
                </a:solidFill>
                <a:latin typeface="Arial" panose="020B0604020202020204" pitchFamily="34" charset="0"/>
              </a:rPr>
              <a:t>4 </a:t>
            </a:r>
            <a:r>
              <a:rPr lang="en-US" altLang="ru-RU" sz="4000" b="1" dirty="0">
                <a:solidFill>
                  <a:srgbClr val="CC0000"/>
                </a:solidFill>
                <a:latin typeface="Arial" panose="020B0604020202020204" pitchFamily="34" charset="0"/>
              </a:rPr>
              <a:t>Å</a:t>
            </a:r>
            <a:r>
              <a:rPr lang="ru-RU" altLang="ru-RU" sz="4000" b="1" dirty="0">
                <a:solidFill>
                  <a:srgbClr val="CC0000"/>
                </a:solidFill>
                <a:latin typeface="Arial" panose="020B0604020202020204" pitchFamily="34" charset="0"/>
              </a:rPr>
              <a:t>,</a:t>
            </a:r>
            <a:r>
              <a:rPr lang="ru-RU" altLang="ru-RU" sz="4000" dirty="0">
                <a:solidFill>
                  <a:srgbClr val="0000FF"/>
                </a:solidFill>
                <a:latin typeface="Arial" panose="020B0604020202020204" pitchFamily="34" charset="0"/>
              </a:rPr>
              <a:t> </a:t>
            </a:r>
          </a:p>
          <a:p>
            <a:pPr algn="ctr"/>
            <a:r>
              <a:rPr lang="ru-RU" altLang="ru-RU" sz="4000" dirty="0">
                <a:solidFill>
                  <a:srgbClr val="3333FF"/>
                </a:solidFill>
                <a:latin typeface="Arial" panose="020B0604020202020204" pitchFamily="34" charset="0"/>
              </a:rPr>
              <a:t>т.е. существенно </a:t>
            </a:r>
            <a:r>
              <a:rPr lang="ru-RU" altLang="ru-RU" sz="4000" dirty="0">
                <a:solidFill>
                  <a:srgbClr val="0000FF"/>
                </a:solidFill>
                <a:latin typeface="Arial" panose="020B0604020202020204" pitchFamily="34" charset="0"/>
              </a:rPr>
              <a:t>превышают длину волны </a:t>
            </a:r>
            <a:r>
              <a:rPr lang="el-GR" altLang="ru-RU" sz="4000" dirty="0">
                <a:solidFill>
                  <a:srgbClr val="0000FF"/>
                </a:solidFill>
                <a:latin typeface="Arial" panose="020B0604020202020204" pitchFamily="34" charset="0"/>
              </a:rPr>
              <a:t>λ~</a:t>
            </a:r>
            <a:r>
              <a:rPr lang="ru-RU" altLang="ru-RU" sz="4000" dirty="0">
                <a:solidFill>
                  <a:srgbClr val="0000FF"/>
                </a:solidFill>
                <a:latin typeface="Arial" panose="020B0604020202020204" pitchFamily="34" charset="0"/>
              </a:rPr>
              <a:t>1</a:t>
            </a:r>
            <a:r>
              <a:rPr lang="en-US" altLang="ru-RU" sz="4000" dirty="0">
                <a:solidFill>
                  <a:srgbClr val="0000FF"/>
                </a:solidFill>
                <a:latin typeface="Arial" panose="020B0604020202020204" pitchFamily="34" charset="0"/>
              </a:rPr>
              <a:t>Å</a:t>
            </a:r>
            <a:r>
              <a:rPr lang="ru-RU" altLang="ru-RU" sz="4000" dirty="0">
                <a:solidFill>
                  <a:srgbClr val="0000FF"/>
                </a:solidFill>
                <a:latin typeface="Arial" panose="020B0604020202020204" pitchFamily="34" charset="0"/>
              </a:rPr>
              <a:t> излучения </a:t>
            </a:r>
            <a:r>
              <a:rPr lang="el-GR" altLang="ru-RU" sz="4000" dirty="0">
                <a:solidFill>
                  <a:srgbClr val="FF0000"/>
                </a:solidFill>
                <a:latin typeface="Arial" panose="020B0604020202020204" pitchFamily="34" charset="0"/>
              </a:rPr>
              <a:t>Δ</a:t>
            </a:r>
            <a:r>
              <a:rPr lang="en-US" altLang="ru-RU" sz="4000" dirty="0">
                <a:solidFill>
                  <a:srgbClr val="FF0000"/>
                </a:solidFill>
                <a:latin typeface="Arial" panose="020B0604020202020204" pitchFamily="34" charset="0"/>
              </a:rPr>
              <a:t>&gt;&gt;</a:t>
            </a:r>
            <a:r>
              <a:rPr lang="el-GR" altLang="ru-RU" sz="4000" dirty="0">
                <a:solidFill>
                  <a:srgbClr val="FF0000"/>
                </a:solidFill>
                <a:latin typeface="Arial" panose="020B0604020202020204" pitchFamily="34" charset="0"/>
              </a:rPr>
              <a:t>λ</a:t>
            </a:r>
            <a:endParaRPr lang="en-US" altLang="ru-RU" sz="4000" dirty="0">
              <a:solidFill>
                <a:srgbClr val="0000FF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9623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>
            <a:spLocks noChangeArrowheads="1"/>
          </p:cNvSpPr>
          <p:nvPr/>
        </p:nvSpPr>
        <p:spPr bwMode="auto">
          <a:xfrm>
            <a:off x="-2629" y="3712964"/>
            <a:ext cx="9144000" cy="2308324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dirty="0">
                <a:solidFill>
                  <a:srgbClr val="0000FF"/>
                </a:solidFill>
                <a:latin typeface="Arial" panose="020B0604020202020204" pitchFamily="34" charset="0"/>
              </a:rPr>
              <a:t>Рассеяние на неоднородностях :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dirty="0">
                <a:solidFill>
                  <a:srgbClr val="0000FF"/>
                </a:solidFill>
                <a:latin typeface="Arial" panose="020B0604020202020204" pitchFamily="34" charset="0"/>
              </a:rPr>
              <a:t>от  10</a:t>
            </a:r>
            <a:r>
              <a:rPr lang="ru-RU" altLang="ru-RU" baseline="30000" dirty="0">
                <a:solidFill>
                  <a:srgbClr val="0000FF"/>
                </a:solidFill>
                <a:latin typeface="Arial" panose="020B0604020202020204" pitchFamily="34" charset="0"/>
              </a:rPr>
              <a:t>-15</a:t>
            </a:r>
            <a:r>
              <a:rPr lang="ru-RU" altLang="ru-RU" dirty="0">
                <a:solidFill>
                  <a:srgbClr val="0000FF"/>
                </a:solidFill>
                <a:latin typeface="Arial" panose="020B0604020202020204" pitchFamily="34" charset="0"/>
              </a:rPr>
              <a:t>м (рассеяние электронов на ядрах)</a:t>
            </a:r>
            <a:r>
              <a:rPr lang="en-US" altLang="ru-RU" dirty="0">
                <a:solidFill>
                  <a:srgbClr val="0000FF"/>
                </a:solidFill>
                <a:latin typeface="Arial" panose="020B0604020202020204" pitchFamily="34" charset="0"/>
              </a:rPr>
              <a:t>,</a:t>
            </a:r>
            <a:r>
              <a:rPr lang="ru-RU" altLang="ru-RU" dirty="0">
                <a:solidFill>
                  <a:srgbClr val="0000FF"/>
                </a:solidFill>
                <a:latin typeface="Arial" panose="020B0604020202020204" pitchFamily="34" charset="0"/>
              </a:rPr>
              <a:t> </a:t>
            </a:r>
            <a:endParaRPr lang="en-US" altLang="ru-RU" dirty="0">
              <a:solidFill>
                <a:srgbClr val="0000FF"/>
              </a:solidFill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dirty="0">
                <a:latin typeface="Arial" panose="020B0604020202020204" pitchFamily="34" charset="0"/>
              </a:rPr>
              <a:t>до метров и километров </a:t>
            </a:r>
            <a:endParaRPr lang="en-US" altLang="ru-RU" dirty="0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 i="1" dirty="0">
                <a:latin typeface="Arial" panose="020B0604020202020204" pitchFamily="34" charset="0"/>
              </a:rPr>
              <a:t>(рассеяние радиоволн на неоднородностях земной поверхности)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6B57ABB6-FBC4-48E2-9BF8-B4750F13C09B}"/>
              </a:ext>
            </a:extLst>
          </p:cNvPr>
          <p:cNvSpPr txBox="1"/>
          <p:nvPr/>
        </p:nvSpPr>
        <p:spPr>
          <a:xfrm>
            <a:off x="0" y="559327"/>
            <a:ext cx="9144000" cy="132343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>
                <a:latin typeface="Arial" panose="020B0604020202020204" pitchFamily="34" charset="0"/>
              </a:rPr>
              <a:t>Что можно исследовать при рассеянии на малых углах?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0B0D9792-6C2F-4588-9CB8-F72298E144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629" y="2013035"/>
            <a:ext cx="9144000" cy="156966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b="1" dirty="0">
                <a:solidFill>
                  <a:srgbClr val="0000FF"/>
                </a:solidFill>
                <a:latin typeface="Arial" panose="020B0604020202020204" pitchFamily="34" charset="0"/>
              </a:rPr>
              <a:t>Распределение интенсивности рассеянного излучения </a:t>
            </a:r>
            <a:r>
              <a:rPr lang="ru-RU" altLang="ru-RU" dirty="0">
                <a:solidFill>
                  <a:srgbClr val="0000FF"/>
                </a:solidFill>
                <a:latin typeface="Arial" panose="020B0604020202020204" pitchFamily="34" charset="0"/>
              </a:rPr>
              <a:t>зависит от </a:t>
            </a:r>
            <a:r>
              <a:rPr lang="ru-RU" altLang="ru-RU" b="1" dirty="0">
                <a:solidFill>
                  <a:srgbClr val="0000FF"/>
                </a:solidFill>
                <a:latin typeface="Arial" panose="020B0604020202020204" pitchFamily="34" charset="0"/>
              </a:rPr>
              <a:t>геометрии объекта</a:t>
            </a:r>
            <a:r>
              <a:rPr lang="ru-RU" altLang="ru-RU" dirty="0">
                <a:solidFill>
                  <a:srgbClr val="0000FF"/>
                </a:solidFill>
                <a:latin typeface="Arial" panose="020B0604020202020204" pitchFamily="34" charset="0"/>
              </a:rPr>
              <a:t>,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dirty="0">
                <a:solidFill>
                  <a:srgbClr val="0000FF"/>
                </a:solidFill>
                <a:latin typeface="Arial" panose="020B0604020202020204" pitchFamily="34" charset="0"/>
              </a:rPr>
              <a:t>и это позволяет исследовать такие структуры</a:t>
            </a:r>
            <a:endParaRPr lang="ru-RU" altLang="ru-RU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" grpId="0" animBg="1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>
            <a:spLocks noChangeArrowheads="1"/>
          </p:cNvSpPr>
          <p:nvPr/>
        </p:nvSpPr>
        <p:spPr bwMode="auto">
          <a:xfrm>
            <a:off x="0" y="980728"/>
            <a:ext cx="9144000" cy="206216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dirty="0">
                <a:solidFill>
                  <a:srgbClr val="0000FF"/>
                </a:solidFill>
                <a:latin typeface="Arial" panose="020B0604020202020204" pitchFamily="34" charset="0"/>
              </a:rPr>
              <a:t>Идея метода </a:t>
            </a:r>
            <a:r>
              <a:rPr lang="ru-RU" altLang="ru-RU" dirty="0" err="1">
                <a:solidFill>
                  <a:srgbClr val="0000FF"/>
                </a:solidFill>
                <a:latin typeface="Arial" panose="020B0604020202020204" pitchFamily="34" charset="0"/>
              </a:rPr>
              <a:t>малоуглового</a:t>
            </a:r>
            <a:r>
              <a:rPr lang="ru-RU" altLang="ru-RU" dirty="0">
                <a:solidFill>
                  <a:srgbClr val="0000FF"/>
                </a:solidFill>
                <a:latin typeface="Arial" panose="020B0604020202020204" pitchFamily="34" charset="0"/>
              </a:rPr>
              <a:t> рассеяния</a:t>
            </a:r>
            <a:r>
              <a:rPr lang="ru-RU" altLang="ru-RU" dirty="0">
                <a:latin typeface="Arial" panose="020B0604020202020204" pitchFamily="34" charset="0"/>
              </a:rPr>
              <a:t> </a:t>
            </a:r>
            <a:r>
              <a:rPr lang="ru-RU" altLang="ru-RU" dirty="0">
                <a:solidFill>
                  <a:srgbClr val="0000FF"/>
                </a:solidFill>
                <a:latin typeface="Arial" panose="020B0604020202020204" pitchFamily="34" charset="0"/>
              </a:rPr>
              <a:t>впервые была предложена А. </a:t>
            </a:r>
            <a:r>
              <a:rPr lang="ru-RU" altLang="ru-RU" dirty="0" err="1">
                <a:solidFill>
                  <a:srgbClr val="0000FF"/>
                </a:solidFill>
                <a:latin typeface="Arial" panose="020B0604020202020204" pitchFamily="34" charset="0"/>
              </a:rPr>
              <a:t>Гинье</a:t>
            </a:r>
            <a:r>
              <a:rPr lang="ru-RU" altLang="ru-RU" dirty="0">
                <a:solidFill>
                  <a:srgbClr val="0000FF"/>
                </a:solidFill>
                <a:latin typeface="Arial" panose="020B0604020202020204" pitchFamily="34" charset="0"/>
              </a:rPr>
              <a:t> (1938</a:t>
            </a:r>
            <a:r>
              <a:rPr lang="en-US" altLang="ru-RU" dirty="0">
                <a:solidFill>
                  <a:srgbClr val="0000FF"/>
                </a:solidFill>
                <a:latin typeface="Arial" panose="020B0604020202020204" pitchFamily="34" charset="0"/>
              </a:rPr>
              <a:t>) </a:t>
            </a:r>
            <a:endParaRPr lang="ru-RU" altLang="ru-RU" dirty="0">
              <a:solidFill>
                <a:srgbClr val="0000FF"/>
              </a:solidFill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dirty="0">
                <a:solidFill>
                  <a:srgbClr val="0000FF"/>
                </a:solidFill>
                <a:latin typeface="Arial" panose="020B0604020202020204" pitchFamily="34" charset="0"/>
              </a:rPr>
              <a:t>для изучению надмолекулярного строения сплавов</a:t>
            </a:r>
            <a:endParaRPr lang="ru-RU" altLang="ru-RU" dirty="0">
              <a:latin typeface="Arial" panose="020B0604020202020204" pitchFamily="34" charset="0"/>
            </a:endParaRPr>
          </a:p>
        </p:txBody>
      </p:sp>
      <p:sp>
        <p:nvSpPr>
          <p:cNvPr id="3" name="Прямоугольник 2"/>
          <p:cNvSpPr>
            <a:spLocks noChangeArrowheads="1"/>
          </p:cNvSpPr>
          <p:nvPr/>
        </p:nvSpPr>
        <p:spPr bwMode="auto">
          <a:xfrm>
            <a:off x="0" y="3212976"/>
            <a:ext cx="9144000" cy="206210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dirty="0">
                <a:solidFill>
                  <a:srgbClr val="FF0000"/>
                </a:solidFill>
                <a:latin typeface="Arial" panose="020B0604020202020204" pitchFamily="34" charset="0"/>
              </a:rPr>
              <a:t>В 1950-х гг. Г. Пород, O. Кратки и В. </a:t>
            </a:r>
            <a:r>
              <a:rPr lang="ru-RU" altLang="ru-RU" dirty="0" err="1">
                <a:solidFill>
                  <a:srgbClr val="FF0000"/>
                </a:solidFill>
                <a:latin typeface="Arial" panose="020B0604020202020204" pitchFamily="34" charset="0"/>
              </a:rPr>
              <a:t>Луззати</a:t>
            </a:r>
            <a:r>
              <a:rPr lang="ru-RU" altLang="ru-RU" dirty="0">
                <a:solidFill>
                  <a:srgbClr val="FF0000"/>
                </a:solidFill>
                <a:latin typeface="Arial" panose="020B0604020202020204" pitchFamily="34" charset="0"/>
              </a:rPr>
              <a:t> разработали теоретические основы метода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dirty="0">
                <a:solidFill>
                  <a:srgbClr val="FF0000"/>
                </a:solidFill>
                <a:latin typeface="Arial" panose="020B0604020202020204" pitchFamily="34" charset="0"/>
              </a:rPr>
              <a:t>и принципы конструирования установок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dirty="0">
                <a:solidFill>
                  <a:srgbClr val="FF0000"/>
                </a:solidFill>
                <a:latin typeface="Arial" panose="020B0604020202020204" pitchFamily="34" charset="0"/>
              </a:rPr>
              <a:t>для </a:t>
            </a:r>
            <a:r>
              <a:rPr lang="ru-RU" altLang="ru-RU" dirty="0" err="1">
                <a:solidFill>
                  <a:srgbClr val="FF0000"/>
                </a:solidFill>
                <a:latin typeface="Arial" panose="020B0604020202020204" pitchFamily="34" charset="0"/>
              </a:rPr>
              <a:t>малоуглового</a:t>
            </a:r>
            <a:r>
              <a:rPr lang="ru-RU" altLang="ru-RU" dirty="0">
                <a:solidFill>
                  <a:srgbClr val="FF0000"/>
                </a:solidFill>
                <a:latin typeface="Arial" panose="020B0604020202020204" pitchFamily="34" charset="0"/>
              </a:rPr>
              <a:t> рассеяния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1229</TotalTime>
  <Words>1238</Words>
  <Application>Microsoft Office PowerPoint</Application>
  <PresentationFormat>Экран (4:3)</PresentationFormat>
  <Paragraphs>150</Paragraphs>
  <Slides>32</Slides>
  <Notes>2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32</vt:i4>
      </vt:variant>
    </vt:vector>
  </HeadingPairs>
  <TitlesOfParts>
    <vt:vector size="34" baseType="lpstr">
      <vt:lpstr>Тема Office</vt:lpstr>
      <vt:lpstr>Equation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Ernest</dc:creator>
  <cp:lastModifiedBy>Suvorov</cp:lastModifiedBy>
  <cp:revision>156</cp:revision>
  <dcterms:created xsi:type="dcterms:W3CDTF">2016-11-03T12:07:12Z</dcterms:created>
  <dcterms:modified xsi:type="dcterms:W3CDTF">2023-11-16T09:34:29Z</dcterms:modified>
</cp:coreProperties>
</file>