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2"/>
  </p:notesMasterIdLst>
  <p:sldIdLst>
    <p:sldId id="802" r:id="rId2"/>
    <p:sldId id="728" r:id="rId3"/>
    <p:sldId id="363" r:id="rId4"/>
    <p:sldId id="257" r:id="rId5"/>
    <p:sldId id="767" r:id="rId6"/>
    <p:sldId id="798" r:id="rId7"/>
    <p:sldId id="768" r:id="rId8"/>
    <p:sldId id="766" r:id="rId9"/>
    <p:sldId id="420" r:id="rId10"/>
    <p:sldId id="422" r:id="rId11"/>
    <p:sldId id="811" r:id="rId12"/>
    <p:sldId id="803" r:id="rId13"/>
    <p:sldId id="804" r:id="rId14"/>
    <p:sldId id="818" r:id="rId15"/>
    <p:sldId id="801" r:id="rId16"/>
    <p:sldId id="320" r:id="rId17"/>
    <p:sldId id="727" r:id="rId18"/>
    <p:sldId id="258" r:id="rId19"/>
    <p:sldId id="259" r:id="rId20"/>
    <p:sldId id="261" r:id="rId21"/>
    <p:sldId id="332" r:id="rId22"/>
    <p:sldId id="814" r:id="rId23"/>
    <p:sldId id="769" r:id="rId24"/>
    <p:sldId id="336" r:id="rId25"/>
    <p:sldId id="349" r:id="rId26"/>
    <p:sldId id="260" r:id="rId27"/>
    <p:sldId id="816" r:id="rId28"/>
    <p:sldId id="817" r:id="rId29"/>
    <p:sldId id="773" r:id="rId30"/>
    <p:sldId id="737" r:id="rId31"/>
    <p:sldId id="328" r:id="rId32"/>
    <p:sldId id="329" r:id="rId33"/>
    <p:sldId id="741" r:id="rId34"/>
    <p:sldId id="742" r:id="rId35"/>
    <p:sldId id="743" r:id="rId36"/>
    <p:sldId id="350" r:id="rId37"/>
    <p:sldId id="752" r:id="rId38"/>
    <p:sldId id="753" r:id="rId39"/>
    <p:sldId id="754" r:id="rId40"/>
    <p:sldId id="778" r:id="rId41"/>
    <p:sldId id="745" r:id="rId42"/>
    <p:sldId id="765" r:id="rId43"/>
    <p:sldId id="746" r:id="rId44"/>
    <p:sldId id="819" r:id="rId45"/>
    <p:sldId id="806" r:id="rId46"/>
    <p:sldId id="747" r:id="rId47"/>
    <p:sldId id="763" r:id="rId48"/>
    <p:sldId id="764" r:id="rId49"/>
    <p:sldId id="772" r:id="rId50"/>
    <p:sldId id="771" r:id="rId51"/>
    <p:sldId id="761" r:id="rId52"/>
    <p:sldId id="762" r:id="rId53"/>
    <p:sldId id="274" r:id="rId54"/>
    <p:sldId id="297" r:id="rId55"/>
    <p:sldId id="276" r:id="rId56"/>
    <p:sldId id="277" r:id="rId57"/>
    <p:sldId id="319" r:id="rId58"/>
    <p:sldId id="759" r:id="rId59"/>
    <p:sldId id="760" r:id="rId60"/>
    <p:sldId id="738" r:id="rId61"/>
    <p:sldId id="352" r:id="rId62"/>
    <p:sldId id="348" r:id="rId63"/>
    <p:sldId id="295" r:id="rId64"/>
    <p:sldId id="300" r:id="rId65"/>
    <p:sldId id="269" r:id="rId66"/>
    <p:sldId id="781" r:id="rId67"/>
    <p:sldId id="786" r:id="rId68"/>
    <p:sldId id="354" r:id="rId69"/>
    <p:sldId id="325" r:id="rId70"/>
    <p:sldId id="326" r:id="rId71"/>
    <p:sldId id="355" r:id="rId72"/>
    <p:sldId id="356" r:id="rId73"/>
    <p:sldId id="357" r:id="rId74"/>
    <p:sldId id="358" r:id="rId75"/>
    <p:sldId id="337" r:id="rId76"/>
    <p:sldId id="338" r:id="rId77"/>
    <p:sldId id="339" r:id="rId78"/>
    <p:sldId id="362" r:id="rId79"/>
    <p:sldId id="734" r:id="rId80"/>
    <p:sldId id="776" r:id="rId81"/>
    <p:sldId id="777" r:id="rId82"/>
    <p:sldId id="787" r:id="rId83"/>
    <p:sldId id="788" r:id="rId84"/>
    <p:sldId id="789" r:id="rId85"/>
    <p:sldId id="790" r:id="rId86"/>
    <p:sldId id="791" r:id="rId87"/>
    <p:sldId id="739" r:id="rId88"/>
    <p:sldId id="740" r:id="rId89"/>
    <p:sldId id="774" r:id="rId90"/>
    <p:sldId id="775" r:id="rId91"/>
    <p:sldId id="735" r:id="rId92"/>
    <p:sldId id="779" r:id="rId93"/>
    <p:sldId id="780" r:id="rId94"/>
    <p:sldId id="331" r:id="rId95"/>
    <p:sldId id="330" r:id="rId96"/>
    <p:sldId id="264" r:id="rId97"/>
    <p:sldId id="293" r:id="rId98"/>
    <p:sldId id="308" r:id="rId99"/>
    <p:sldId id="315" r:id="rId100"/>
    <p:sldId id="305" r:id="rId101"/>
    <p:sldId id="318" r:id="rId102"/>
    <p:sldId id="333" r:id="rId103"/>
    <p:sldId id="334" r:id="rId104"/>
    <p:sldId id="291" r:id="rId105"/>
    <p:sldId id="335" r:id="rId106"/>
    <p:sldId id="324" r:id="rId107"/>
    <p:sldId id="303" r:id="rId108"/>
    <p:sldId id="751" r:id="rId109"/>
    <p:sldId id="306" r:id="rId110"/>
    <p:sldId id="273" r:id="rId111"/>
    <p:sldId id="796" r:id="rId112"/>
    <p:sldId id="797" r:id="rId113"/>
    <p:sldId id="799" r:id="rId114"/>
    <p:sldId id="800" r:id="rId115"/>
    <p:sldId id="807" r:id="rId116"/>
    <p:sldId id="808" r:id="rId117"/>
    <p:sldId id="809" r:id="rId118"/>
    <p:sldId id="812" r:id="rId119"/>
    <p:sldId id="813" r:id="rId120"/>
    <p:sldId id="815" r:id="rId1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4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15" autoAdjust="0"/>
    <p:restoredTop sz="99873" autoAdjust="0"/>
  </p:normalViewPr>
  <p:slideViewPr>
    <p:cSldViewPr>
      <p:cViewPr varScale="1">
        <p:scale>
          <a:sx n="77" d="100"/>
          <a:sy n="77" d="100"/>
        </p:scale>
        <p:origin x="-1426" y="-82"/>
      </p:cViewPr>
      <p:guideLst>
        <p:guide orient="horz" pos="2160"/>
        <p:guide orient="horz" pos="243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Relationship Id="rId5" Type="http://schemas.openxmlformats.org/officeDocument/2006/relationships/image" Target="../media/image44.wmf"/><Relationship Id="rId4" Type="http://schemas.openxmlformats.org/officeDocument/2006/relationships/image" Target="../media/image43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image" Target="../media/image45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wmf"/><Relationship Id="rId1" Type="http://schemas.openxmlformats.org/officeDocument/2006/relationships/image" Target="../media/image48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e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63.wmf"/><Relationship Id="rId1" Type="http://schemas.openxmlformats.org/officeDocument/2006/relationships/image" Target="../media/image62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67.wmf"/><Relationship Id="rId2" Type="http://schemas.openxmlformats.org/officeDocument/2006/relationships/image" Target="../media/image66.wmf"/><Relationship Id="rId1" Type="http://schemas.openxmlformats.org/officeDocument/2006/relationships/image" Target="../media/image65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67.wmf"/><Relationship Id="rId1" Type="http://schemas.openxmlformats.org/officeDocument/2006/relationships/image" Target="../media/image68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71.wmf"/><Relationship Id="rId2" Type="http://schemas.openxmlformats.org/officeDocument/2006/relationships/image" Target="../media/image70.wmf"/><Relationship Id="rId1" Type="http://schemas.openxmlformats.org/officeDocument/2006/relationships/image" Target="../media/image53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73.wmf"/><Relationship Id="rId1" Type="http://schemas.openxmlformats.org/officeDocument/2006/relationships/image" Target="../media/image7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79.wmf"/><Relationship Id="rId2" Type="http://schemas.openxmlformats.org/officeDocument/2006/relationships/image" Target="../media/image78.wmf"/><Relationship Id="rId1" Type="http://schemas.openxmlformats.org/officeDocument/2006/relationships/image" Target="../media/image77.wmf"/><Relationship Id="rId4" Type="http://schemas.openxmlformats.org/officeDocument/2006/relationships/image" Target="../media/image80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7.wmf"/><Relationship Id="rId2" Type="http://schemas.openxmlformats.org/officeDocument/2006/relationships/image" Target="../media/image96.wmf"/><Relationship Id="rId1" Type="http://schemas.openxmlformats.org/officeDocument/2006/relationships/image" Target="../media/image95.wmf"/><Relationship Id="rId5" Type="http://schemas.openxmlformats.org/officeDocument/2006/relationships/image" Target="../media/image99.wmf"/><Relationship Id="rId4" Type="http://schemas.openxmlformats.org/officeDocument/2006/relationships/image" Target="../media/image98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wmf"/><Relationship Id="rId2" Type="http://schemas.openxmlformats.org/officeDocument/2006/relationships/image" Target="../media/image106.wmf"/><Relationship Id="rId1" Type="http://schemas.openxmlformats.org/officeDocument/2006/relationships/image" Target="../media/image105.wmf"/><Relationship Id="rId4" Type="http://schemas.openxmlformats.org/officeDocument/2006/relationships/image" Target="../media/image108.w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wmf"/><Relationship Id="rId1" Type="http://schemas.openxmlformats.org/officeDocument/2006/relationships/image" Target="../media/image105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wmf"/><Relationship Id="rId2" Type="http://schemas.openxmlformats.org/officeDocument/2006/relationships/image" Target="../media/image113.wmf"/><Relationship Id="rId1" Type="http://schemas.openxmlformats.org/officeDocument/2006/relationships/image" Target="../media/image112.wmf"/><Relationship Id="rId6" Type="http://schemas.openxmlformats.org/officeDocument/2006/relationships/image" Target="../media/image117.wmf"/><Relationship Id="rId5" Type="http://schemas.openxmlformats.org/officeDocument/2006/relationships/image" Target="../media/image116.wmf"/><Relationship Id="rId4" Type="http://schemas.openxmlformats.org/officeDocument/2006/relationships/image" Target="../media/image115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wmf"/><Relationship Id="rId2" Type="http://schemas.openxmlformats.org/officeDocument/2006/relationships/image" Target="../media/image119.wmf"/><Relationship Id="rId1" Type="http://schemas.openxmlformats.org/officeDocument/2006/relationships/image" Target="../media/image118.wmf"/><Relationship Id="rId6" Type="http://schemas.openxmlformats.org/officeDocument/2006/relationships/image" Target="../media/image123.wmf"/><Relationship Id="rId5" Type="http://schemas.openxmlformats.org/officeDocument/2006/relationships/image" Target="../media/image122.wmf"/><Relationship Id="rId4" Type="http://schemas.openxmlformats.org/officeDocument/2006/relationships/image" Target="../media/image121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wmf"/><Relationship Id="rId2" Type="http://schemas.openxmlformats.org/officeDocument/2006/relationships/image" Target="../media/image125.wmf"/><Relationship Id="rId1" Type="http://schemas.openxmlformats.org/officeDocument/2006/relationships/image" Target="../media/image124.wmf"/><Relationship Id="rId6" Type="http://schemas.openxmlformats.org/officeDocument/2006/relationships/image" Target="../media/image129.wmf"/><Relationship Id="rId5" Type="http://schemas.openxmlformats.org/officeDocument/2006/relationships/image" Target="../media/image128.wmf"/><Relationship Id="rId4" Type="http://schemas.openxmlformats.org/officeDocument/2006/relationships/image" Target="../media/image127.wmf"/></Relationships>
</file>

<file path=ppt/drawings/_rels/vmlDrawing27.vml.rels><?xml version="1.0" encoding="UTF-8" standalone="yes"?>
<Relationships xmlns="http://schemas.openxmlformats.org/package/2006/relationships"><Relationship Id="rId8" Type="http://schemas.openxmlformats.org/officeDocument/2006/relationships/image" Target="../media/image137.wmf"/><Relationship Id="rId3" Type="http://schemas.openxmlformats.org/officeDocument/2006/relationships/image" Target="../media/image132.wmf"/><Relationship Id="rId7" Type="http://schemas.openxmlformats.org/officeDocument/2006/relationships/image" Target="../media/image136.wmf"/><Relationship Id="rId2" Type="http://schemas.openxmlformats.org/officeDocument/2006/relationships/image" Target="../media/image131.wmf"/><Relationship Id="rId1" Type="http://schemas.openxmlformats.org/officeDocument/2006/relationships/image" Target="../media/image130.wmf"/><Relationship Id="rId6" Type="http://schemas.openxmlformats.org/officeDocument/2006/relationships/image" Target="../media/image135.wmf"/><Relationship Id="rId5" Type="http://schemas.openxmlformats.org/officeDocument/2006/relationships/image" Target="../media/image134.wmf"/><Relationship Id="rId4" Type="http://schemas.openxmlformats.org/officeDocument/2006/relationships/image" Target="../media/image133.w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wmf"/><Relationship Id="rId2" Type="http://schemas.openxmlformats.org/officeDocument/2006/relationships/image" Target="../media/image139.wmf"/><Relationship Id="rId1" Type="http://schemas.openxmlformats.org/officeDocument/2006/relationships/image" Target="../media/image138.w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wmf"/><Relationship Id="rId2" Type="http://schemas.openxmlformats.org/officeDocument/2006/relationships/image" Target="../media/image143.wmf"/><Relationship Id="rId1" Type="http://schemas.openxmlformats.org/officeDocument/2006/relationships/image" Target="../media/image14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46.wmf"/><Relationship Id="rId1" Type="http://schemas.openxmlformats.org/officeDocument/2006/relationships/image" Target="../media/image145.w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8.wmf"/><Relationship Id="rId2" Type="http://schemas.openxmlformats.org/officeDocument/2006/relationships/image" Target="../media/image147.wmf"/><Relationship Id="rId1" Type="http://schemas.openxmlformats.org/officeDocument/2006/relationships/image" Target="../media/image146.wmf"/></Relationships>
</file>

<file path=ppt/drawings/_rels/vmlDrawing3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wmf"/><Relationship Id="rId1" Type="http://schemas.openxmlformats.org/officeDocument/2006/relationships/image" Target="../media/image159.wmf"/></Relationships>
</file>

<file path=ppt/drawings/_rels/vmlDrawing3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3.wmf"/><Relationship Id="rId1" Type="http://schemas.openxmlformats.org/officeDocument/2006/relationships/image" Target="../media/image162.wmf"/></Relationships>
</file>

<file path=ppt/drawings/_rels/vmlDrawing3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6.wmf"/><Relationship Id="rId1" Type="http://schemas.openxmlformats.org/officeDocument/2006/relationships/image" Target="../media/image165.wmf"/></Relationships>
</file>

<file path=ppt/drawings/_rels/vmlDrawing3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4.wmf"/><Relationship Id="rId2" Type="http://schemas.openxmlformats.org/officeDocument/2006/relationships/image" Target="../media/image70.wmf"/><Relationship Id="rId1" Type="http://schemas.openxmlformats.org/officeDocument/2006/relationships/image" Target="../media/image53.wmf"/></Relationships>
</file>

<file path=ppt/drawings/_rels/vmlDrawing36.vml.rels><?xml version="1.0" encoding="UTF-8" standalone="yes"?>
<Relationships xmlns="http://schemas.openxmlformats.org/package/2006/relationships"><Relationship Id="rId2" Type="http://schemas.openxmlformats.org/officeDocument/2006/relationships/image" Target="../media/image73.wmf"/><Relationship Id="rId1" Type="http://schemas.openxmlformats.org/officeDocument/2006/relationships/image" Target="../media/image72.wmf"/></Relationships>
</file>

<file path=ppt/drawings/_rels/vmlDrawing37.vml.rels><?xml version="1.0" encoding="UTF-8" standalone="yes"?>
<Relationships xmlns="http://schemas.openxmlformats.org/package/2006/relationships"><Relationship Id="rId3" Type="http://schemas.openxmlformats.org/officeDocument/2006/relationships/image" Target="../media/image97.wmf"/><Relationship Id="rId2" Type="http://schemas.openxmlformats.org/officeDocument/2006/relationships/image" Target="../media/image96.wmf"/><Relationship Id="rId1" Type="http://schemas.openxmlformats.org/officeDocument/2006/relationships/image" Target="../media/image95.wmf"/><Relationship Id="rId5" Type="http://schemas.openxmlformats.org/officeDocument/2006/relationships/image" Target="../media/image99.wmf"/><Relationship Id="rId4" Type="http://schemas.openxmlformats.org/officeDocument/2006/relationships/image" Target="../media/image98.wmf"/></Relationships>
</file>

<file path=ppt/drawings/_rels/vmlDrawing3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wmf"/><Relationship Id="rId2" Type="http://schemas.openxmlformats.org/officeDocument/2006/relationships/image" Target="../media/image106.wmf"/><Relationship Id="rId1" Type="http://schemas.openxmlformats.org/officeDocument/2006/relationships/image" Target="../media/image105.wmf"/><Relationship Id="rId4" Type="http://schemas.openxmlformats.org/officeDocument/2006/relationships/image" Target="../media/image108.wmf"/></Relationships>
</file>

<file path=ppt/drawings/_rels/vmlDrawing39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wmf"/><Relationship Id="rId1" Type="http://schemas.openxmlformats.org/officeDocument/2006/relationships/image" Target="../media/image105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4" Type="http://schemas.openxmlformats.org/officeDocument/2006/relationships/image" Target="../media/image14.wmf"/></Relationships>
</file>

<file path=ppt/drawings/_rels/vmlDrawing4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wmf"/><Relationship Id="rId1" Type="http://schemas.openxmlformats.org/officeDocument/2006/relationships/image" Target="../media/image189.wmf"/></Relationships>
</file>

<file path=ppt/drawings/_rels/vmlDrawing4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wmf"/><Relationship Id="rId2" Type="http://schemas.openxmlformats.org/officeDocument/2006/relationships/image" Target="../media/image113.wmf"/><Relationship Id="rId1" Type="http://schemas.openxmlformats.org/officeDocument/2006/relationships/image" Target="../media/image112.wmf"/><Relationship Id="rId6" Type="http://schemas.openxmlformats.org/officeDocument/2006/relationships/image" Target="../media/image117.wmf"/><Relationship Id="rId5" Type="http://schemas.openxmlformats.org/officeDocument/2006/relationships/image" Target="../media/image116.wmf"/><Relationship Id="rId4" Type="http://schemas.openxmlformats.org/officeDocument/2006/relationships/image" Target="../media/image115.wmf"/></Relationships>
</file>

<file path=ppt/drawings/_rels/vmlDrawing4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7.emf"/><Relationship Id="rId2" Type="http://schemas.openxmlformats.org/officeDocument/2006/relationships/image" Target="../media/image196.wmf"/><Relationship Id="rId1" Type="http://schemas.openxmlformats.org/officeDocument/2006/relationships/image" Target="../media/image66.wmf"/></Relationships>
</file>

<file path=ppt/drawings/_rels/vmlDrawing4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4" Type="http://schemas.openxmlformats.org/officeDocument/2006/relationships/image" Target="../media/image19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Relationship Id="rId4" Type="http://schemas.openxmlformats.org/officeDocument/2006/relationships/image" Target="../media/image3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ACFBC81B-EC83-4512-8A90-E3A09519BB86}" type="datetimeFigureOut">
              <a:rPr lang="ru-RU"/>
              <a:pPr>
                <a:defRPr/>
              </a:pPr>
              <a:t>20.03.2024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5271F7B-1032-44DC-9CA6-67680818E57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899675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>
            <a:extLst>
              <a:ext uri="{FF2B5EF4-FFF2-40B4-BE49-F238E27FC236}">
                <a16:creationId xmlns:a16="http://schemas.microsoft.com/office/drawing/2014/main" xmlns="" id="{60C3BCB5-E388-4B07-881D-042E72341A4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29E4101-C051-4B9A-BE00-4067AE6F80D9}" type="slidenum">
              <a:rPr lang="ru-RU" altLang="ru-RU"/>
              <a:pPr>
                <a:spcBef>
                  <a:spcPct val="0"/>
                </a:spcBef>
              </a:pPr>
              <a:t>3</a:t>
            </a:fld>
            <a:endParaRPr lang="ru-RU" altLang="ru-RU"/>
          </a:p>
        </p:txBody>
      </p:sp>
      <p:sp>
        <p:nvSpPr>
          <p:cNvPr id="136195" name="Rectangle 2">
            <a:extLst>
              <a:ext uri="{FF2B5EF4-FFF2-40B4-BE49-F238E27FC236}">
                <a16:creationId xmlns:a16="http://schemas.microsoft.com/office/drawing/2014/main" xmlns="" id="{F519B921-3D76-4C5D-9BB0-FB4810DC6F2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>
            <a:extLst>
              <a:ext uri="{FF2B5EF4-FFF2-40B4-BE49-F238E27FC236}">
                <a16:creationId xmlns:a16="http://schemas.microsoft.com/office/drawing/2014/main" xmlns="" id="{A888F23F-DC3D-4B2F-A905-DCEE044FA0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7">
            <a:extLst>
              <a:ext uri="{FF2B5EF4-FFF2-40B4-BE49-F238E27FC236}">
                <a16:creationId xmlns:a16="http://schemas.microsoft.com/office/drawing/2014/main" xmlns="" id="{60C3BCB5-E388-4B07-881D-042E72341A4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729E4101-C051-4B9A-BE00-4067AE6F80D9}" type="slidenum">
              <a:rPr lang="ru-RU" altLang="ru-RU"/>
              <a:pPr>
                <a:spcBef>
                  <a:spcPct val="0"/>
                </a:spcBef>
              </a:pPr>
              <a:t>13</a:t>
            </a:fld>
            <a:endParaRPr lang="ru-RU" altLang="ru-RU"/>
          </a:p>
        </p:txBody>
      </p:sp>
      <p:sp>
        <p:nvSpPr>
          <p:cNvPr id="136195" name="Rectangle 2">
            <a:extLst>
              <a:ext uri="{FF2B5EF4-FFF2-40B4-BE49-F238E27FC236}">
                <a16:creationId xmlns:a16="http://schemas.microsoft.com/office/drawing/2014/main" xmlns="" id="{F519B921-3D76-4C5D-9BB0-FB4810DC6F2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6" name="Rectangle 3">
            <a:extLst>
              <a:ext uri="{FF2B5EF4-FFF2-40B4-BE49-F238E27FC236}">
                <a16:creationId xmlns:a16="http://schemas.microsoft.com/office/drawing/2014/main" xmlns="" id="{A888F23F-DC3D-4B2F-A905-DCEE044FA00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622513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8C0C43B-C2AF-468D-B1F3-077D633E570D}" type="slidenum">
              <a:rPr lang="ru-RU" altLang="ru-RU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69</a:t>
            </a:fld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9933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/>
        </p:spPr>
        <p:txBody>
          <a:bodyPr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00B77D9-F22D-4D54-8CAF-B8CAFAEE3F18}" type="slidenum">
              <a:rPr lang="ru-RU" altLang="ru-RU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69</a:t>
            </a:fld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665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566" name="Верхний колонтитул 1"/>
          <p:cNvSpPr>
            <a:spLocks noGrp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ru-RU" alt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8242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4146365F-07D6-4ACC-8058-76ABBB075FF5}" type="slidenum">
              <a:rPr lang="ru-RU" altLang="ru-RU"/>
              <a:pPr eaLnBrk="1" hangingPunct="1"/>
              <a:t>76</a:t>
            </a:fld>
            <a:endParaRPr lang="ru-RU" altLang="ru-RU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773150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0BE1546-96C5-40EB-8187-6D9617F8699F}" type="slidenum">
              <a:rPr lang="ru-RU" altLang="ru-RU"/>
              <a:pPr eaLnBrk="1" hangingPunct="1"/>
              <a:t>77</a:t>
            </a:fld>
            <a:endParaRPr lang="ru-RU" altLang="ru-RU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858669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1EC5075-1D1E-4A31-8972-B7B7CF071E7A}" type="slidenum">
              <a:rPr lang="ru-RU" altLang="ru-RU"/>
              <a:pPr eaLnBrk="1" hangingPunct="1"/>
              <a:t>78</a:t>
            </a:fld>
            <a:endParaRPr lang="ru-RU" altLang="ru-RU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26849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44C427D-36EA-4D8B-9CF2-6551AA181629}" type="slidenum">
              <a:rPr lang="ru-RU" altLang="ru-RU"/>
              <a:pPr eaLnBrk="1" hangingPunct="1"/>
              <a:t>120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66502D-83E3-4DDF-8D49-2F26ECE3A0F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26902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1FF9967-D19D-4E18-869D-AC71B3D627D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2533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DAAB6FC-9082-4CC5-A1EA-655DA775625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20309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3E3560-DB24-453D-B6DA-0E0AEFB8F37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952176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7079DA3-E58E-4AFA-8402-AACD232DDCA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04642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CA4F453-BA06-4C30-93E8-3E2DD9DF906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18067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A0B3836-AD42-4AB4-B59E-2E18C9EC0BF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70361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A92B4B9-15A4-4F85-B73D-0CD24294CCC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73364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B0B69D5-3E9D-445E-9EC6-24CA05A5BAE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33904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8FF03A-C273-4496-B51A-757455A0F61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24367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7E0DC83-03B2-4BB8-85B7-33178B67AFD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39095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42A360B-700E-42DB-A559-6F9223DD38AB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2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25.wmf"/><Relationship Id="rId4" Type="http://schemas.openxmlformats.org/officeDocument/2006/relationships/oleObject" Target="../embeddings/oleObject15.bin"/></Relationships>
</file>

<file path=ppt/slides/_rels/slide10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13" Type="http://schemas.openxmlformats.org/officeDocument/2006/relationships/image" Target="../media/image98.wmf"/><Relationship Id="rId3" Type="http://schemas.openxmlformats.org/officeDocument/2006/relationships/image" Target="../media/image100.jpeg"/><Relationship Id="rId7" Type="http://schemas.openxmlformats.org/officeDocument/2006/relationships/image" Target="../media/image96.wmf"/><Relationship Id="rId12" Type="http://schemas.openxmlformats.org/officeDocument/2006/relationships/oleObject" Target="../embeddings/oleObject117.bin"/><Relationship Id="rId17" Type="http://schemas.openxmlformats.org/officeDocument/2006/relationships/image" Target="../media/image104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03.png"/><Relationship Id="rId1" Type="http://schemas.openxmlformats.org/officeDocument/2006/relationships/vmlDrawing" Target="../drawings/vmlDrawing37.vml"/><Relationship Id="rId6" Type="http://schemas.openxmlformats.org/officeDocument/2006/relationships/oleObject" Target="../embeddings/oleObject115.bin"/><Relationship Id="rId11" Type="http://schemas.openxmlformats.org/officeDocument/2006/relationships/image" Target="../media/image102.png"/><Relationship Id="rId5" Type="http://schemas.openxmlformats.org/officeDocument/2006/relationships/image" Target="../media/image95.wmf"/><Relationship Id="rId15" Type="http://schemas.openxmlformats.org/officeDocument/2006/relationships/image" Target="../media/image99.wmf"/><Relationship Id="rId10" Type="http://schemas.openxmlformats.org/officeDocument/2006/relationships/image" Target="../media/image97.wmf"/><Relationship Id="rId4" Type="http://schemas.openxmlformats.org/officeDocument/2006/relationships/oleObject" Target="../embeddings/oleObject114.bin"/><Relationship Id="rId9" Type="http://schemas.openxmlformats.org/officeDocument/2006/relationships/oleObject" Target="../embeddings/oleObject116.bin"/><Relationship Id="rId14" Type="http://schemas.openxmlformats.org/officeDocument/2006/relationships/oleObject" Target="../embeddings/oleObject118.bin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6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7.png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8.png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8.png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wmf"/><Relationship Id="rId3" Type="http://schemas.openxmlformats.org/officeDocument/2006/relationships/oleObject" Target="../embeddings/oleObject119.bin"/><Relationship Id="rId7" Type="http://schemas.openxmlformats.org/officeDocument/2006/relationships/oleObject" Target="../embeddings/oleObject12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8.vml"/><Relationship Id="rId6" Type="http://schemas.openxmlformats.org/officeDocument/2006/relationships/image" Target="../media/image106.wmf"/><Relationship Id="rId5" Type="http://schemas.openxmlformats.org/officeDocument/2006/relationships/oleObject" Target="../embeddings/oleObject120.bin"/><Relationship Id="rId10" Type="http://schemas.openxmlformats.org/officeDocument/2006/relationships/image" Target="../media/image108.wmf"/><Relationship Id="rId4" Type="http://schemas.openxmlformats.org/officeDocument/2006/relationships/image" Target="../media/image105.wmf"/><Relationship Id="rId9" Type="http://schemas.openxmlformats.org/officeDocument/2006/relationships/oleObject" Target="../embeddings/oleObject122.bin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7" Type="http://schemas.openxmlformats.org/officeDocument/2006/relationships/image" Target="../media/image10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9.vml"/><Relationship Id="rId6" Type="http://schemas.openxmlformats.org/officeDocument/2006/relationships/oleObject" Target="../embeddings/oleObject124.bin"/><Relationship Id="rId5" Type="http://schemas.openxmlformats.org/officeDocument/2006/relationships/image" Target="../media/image105.wmf"/><Relationship Id="rId4" Type="http://schemas.openxmlformats.org/officeDocument/2006/relationships/oleObject" Target="../embeddings/oleObject123.bin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9.wmf"/><Relationship Id="rId3" Type="http://schemas.openxmlformats.org/officeDocument/2006/relationships/image" Target="../media/image7.png"/><Relationship Id="rId7" Type="http://schemas.openxmlformats.org/officeDocument/2006/relationships/oleObject" Target="../embeddings/oleObject12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0.vml"/><Relationship Id="rId6" Type="http://schemas.openxmlformats.org/officeDocument/2006/relationships/image" Target="../media/image192.png"/><Relationship Id="rId11" Type="http://schemas.openxmlformats.org/officeDocument/2006/relationships/image" Target="../media/image193.png"/><Relationship Id="rId5" Type="http://schemas.openxmlformats.org/officeDocument/2006/relationships/image" Target="../media/image191.png"/><Relationship Id="rId10" Type="http://schemas.openxmlformats.org/officeDocument/2006/relationships/image" Target="../media/image190.wmf"/><Relationship Id="rId4" Type="http://schemas.openxmlformats.org/officeDocument/2006/relationships/image" Target="../media/image35.png"/><Relationship Id="rId9" Type="http://schemas.openxmlformats.org/officeDocument/2006/relationships/oleObject" Target="../embeddings/oleObject126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image" Target="../media/image30.wmf"/><Relationship Id="rId4" Type="http://schemas.openxmlformats.org/officeDocument/2006/relationships/image" Target="../media/image28.wmf"/><Relationship Id="rId9" Type="http://schemas.openxmlformats.org/officeDocument/2006/relationships/oleObject" Target="../embeddings/oleObject19.bin"/></Relationships>
</file>

<file path=ppt/slides/_rels/slide1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wmf"/><Relationship Id="rId13" Type="http://schemas.openxmlformats.org/officeDocument/2006/relationships/oleObject" Target="../embeddings/oleObject132.bin"/><Relationship Id="rId3" Type="http://schemas.openxmlformats.org/officeDocument/2006/relationships/oleObject" Target="../embeddings/oleObject127.bin"/><Relationship Id="rId7" Type="http://schemas.openxmlformats.org/officeDocument/2006/relationships/oleObject" Target="../embeddings/oleObject129.bin"/><Relationship Id="rId12" Type="http://schemas.openxmlformats.org/officeDocument/2006/relationships/image" Target="../media/image11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1.vml"/><Relationship Id="rId6" Type="http://schemas.openxmlformats.org/officeDocument/2006/relationships/image" Target="../media/image113.wmf"/><Relationship Id="rId11" Type="http://schemas.openxmlformats.org/officeDocument/2006/relationships/oleObject" Target="../embeddings/oleObject131.bin"/><Relationship Id="rId5" Type="http://schemas.openxmlformats.org/officeDocument/2006/relationships/oleObject" Target="../embeddings/oleObject128.bin"/><Relationship Id="rId10" Type="http://schemas.openxmlformats.org/officeDocument/2006/relationships/image" Target="../media/image115.wmf"/><Relationship Id="rId4" Type="http://schemas.openxmlformats.org/officeDocument/2006/relationships/image" Target="../media/image112.wmf"/><Relationship Id="rId9" Type="http://schemas.openxmlformats.org/officeDocument/2006/relationships/oleObject" Target="../embeddings/oleObject130.bin"/><Relationship Id="rId14" Type="http://schemas.openxmlformats.org/officeDocument/2006/relationships/image" Target="../media/image117.wmf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4.png"/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5.png"/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8.png"/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6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7.emf"/><Relationship Id="rId3" Type="http://schemas.openxmlformats.org/officeDocument/2006/relationships/oleObject" Target="../embeddings/oleObject133.bin"/><Relationship Id="rId7" Type="http://schemas.openxmlformats.org/officeDocument/2006/relationships/oleObject" Target="../embeddings/oleObject13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2.vml"/><Relationship Id="rId6" Type="http://schemas.openxmlformats.org/officeDocument/2006/relationships/image" Target="../media/image196.wmf"/><Relationship Id="rId5" Type="http://schemas.openxmlformats.org/officeDocument/2006/relationships/oleObject" Target="../embeddings/oleObject134.bin"/><Relationship Id="rId4" Type="http://schemas.openxmlformats.org/officeDocument/2006/relationships/image" Target="../media/image66.wmf"/></Relationships>
</file>

<file path=ppt/slides/_rels/slide1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8.bin"/><Relationship Id="rId3" Type="http://schemas.openxmlformats.org/officeDocument/2006/relationships/image" Target="../media/image31.png"/><Relationship Id="rId7" Type="http://schemas.openxmlformats.org/officeDocument/2006/relationships/image" Target="../media/image2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3.vml"/><Relationship Id="rId6" Type="http://schemas.openxmlformats.org/officeDocument/2006/relationships/oleObject" Target="../embeddings/oleObject137.bin"/><Relationship Id="rId5" Type="http://schemas.openxmlformats.org/officeDocument/2006/relationships/image" Target="../media/image28.wmf"/><Relationship Id="rId4" Type="http://schemas.openxmlformats.org/officeDocument/2006/relationships/oleObject" Target="../embeddings/oleObject136.bin"/><Relationship Id="rId9" Type="http://schemas.openxmlformats.org/officeDocument/2006/relationships/image" Target="../media/image30.wmf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9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7.wmf"/><Relationship Id="rId5" Type="http://schemas.openxmlformats.org/officeDocument/2006/relationships/oleObject" Target="../embeddings/oleObject21.bin"/><Relationship Id="rId10" Type="http://schemas.openxmlformats.org/officeDocument/2006/relationships/image" Target="../media/image39.wmf"/><Relationship Id="rId4" Type="http://schemas.openxmlformats.org/officeDocument/2006/relationships/image" Target="../media/image36.wmf"/><Relationship Id="rId9" Type="http://schemas.openxmlformats.org/officeDocument/2006/relationships/oleObject" Target="../embeddings/oleObject23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3" Type="http://schemas.openxmlformats.org/officeDocument/2006/relationships/oleObject" Target="../embeddings/oleObject24.bin"/><Relationship Id="rId7" Type="http://schemas.openxmlformats.org/officeDocument/2006/relationships/oleObject" Target="../embeddings/oleObject26.bin"/><Relationship Id="rId12" Type="http://schemas.openxmlformats.org/officeDocument/2006/relationships/image" Target="../media/image4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1.wmf"/><Relationship Id="rId11" Type="http://schemas.openxmlformats.org/officeDocument/2006/relationships/oleObject" Target="../embeddings/oleObject28.bin"/><Relationship Id="rId5" Type="http://schemas.openxmlformats.org/officeDocument/2006/relationships/oleObject" Target="../embeddings/oleObject25.bin"/><Relationship Id="rId10" Type="http://schemas.openxmlformats.org/officeDocument/2006/relationships/image" Target="../media/image43.wmf"/><Relationship Id="rId4" Type="http://schemas.openxmlformats.org/officeDocument/2006/relationships/image" Target="../media/image40.wmf"/><Relationship Id="rId9" Type="http://schemas.openxmlformats.org/officeDocument/2006/relationships/oleObject" Target="../embeddings/oleObject27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3" Type="http://schemas.openxmlformats.org/officeDocument/2006/relationships/oleObject" Target="../embeddings/oleObject29.bin"/><Relationship Id="rId7" Type="http://schemas.openxmlformats.org/officeDocument/2006/relationships/oleObject" Target="../embeddings/oleObject3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46.wmf"/><Relationship Id="rId5" Type="http://schemas.openxmlformats.org/officeDocument/2006/relationships/oleObject" Target="../embeddings/oleObject30.bin"/><Relationship Id="rId4" Type="http://schemas.openxmlformats.org/officeDocument/2006/relationships/image" Target="../media/image45.w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49.wmf"/><Relationship Id="rId5" Type="http://schemas.openxmlformats.org/officeDocument/2006/relationships/oleObject" Target="../embeddings/oleObject33.bin"/><Relationship Id="rId4" Type="http://schemas.openxmlformats.org/officeDocument/2006/relationships/image" Target="../media/image48.wm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wmf"/><Relationship Id="rId3" Type="http://schemas.openxmlformats.org/officeDocument/2006/relationships/image" Target="../media/image54.png"/><Relationship Id="rId7" Type="http://schemas.openxmlformats.org/officeDocument/2006/relationships/oleObject" Target="../embeddings/oleObject3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51.wmf"/><Relationship Id="rId5" Type="http://schemas.openxmlformats.org/officeDocument/2006/relationships/oleObject" Target="../embeddings/oleObject34.bin"/><Relationship Id="rId10" Type="http://schemas.openxmlformats.org/officeDocument/2006/relationships/image" Target="../media/image53.wmf"/><Relationship Id="rId4" Type="http://schemas.openxmlformats.org/officeDocument/2006/relationships/image" Target="../media/image55.png"/><Relationship Id="rId9" Type="http://schemas.openxmlformats.org/officeDocument/2006/relationships/oleObject" Target="../embeddings/oleObject36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58.emf"/><Relationship Id="rId5" Type="http://schemas.openxmlformats.org/officeDocument/2006/relationships/oleObject" Target="../embeddings/oleObject37.bin"/><Relationship Id="rId4" Type="http://schemas.openxmlformats.org/officeDocument/2006/relationships/image" Target="../media/image60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t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7" Type="http://schemas.openxmlformats.org/officeDocument/2006/relationships/image" Target="../media/image6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39.bin"/><Relationship Id="rId5" Type="http://schemas.openxmlformats.org/officeDocument/2006/relationships/image" Target="../media/image62.wmf"/><Relationship Id="rId4" Type="http://schemas.openxmlformats.org/officeDocument/2006/relationships/oleObject" Target="../embeddings/oleObject38.bin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wmf"/><Relationship Id="rId3" Type="http://schemas.openxmlformats.org/officeDocument/2006/relationships/oleObject" Target="../embeddings/oleObject40.bin"/><Relationship Id="rId7" Type="http://schemas.openxmlformats.org/officeDocument/2006/relationships/oleObject" Target="../embeddings/oleObject4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66.wmf"/><Relationship Id="rId5" Type="http://schemas.openxmlformats.org/officeDocument/2006/relationships/oleObject" Target="../embeddings/oleObject41.bin"/><Relationship Id="rId4" Type="http://schemas.openxmlformats.org/officeDocument/2006/relationships/image" Target="../media/image65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7" Type="http://schemas.openxmlformats.org/officeDocument/2006/relationships/image" Target="../media/image6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44.bin"/><Relationship Id="rId5" Type="http://schemas.openxmlformats.org/officeDocument/2006/relationships/image" Target="../media/image68.wmf"/><Relationship Id="rId4" Type="http://schemas.openxmlformats.org/officeDocument/2006/relationships/oleObject" Target="../embeddings/oleObject43.bin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7.bin"/><Relationship Id="rId3" Type="http://schemas.openxmlformats.org/officeDocument/2006/relationships/oleObject" Target="../embeddings/oleObject45.bin"/><Relationship Id="rId7" Type="http://schemas.openxmlformats.org/officeDocument/2006/relationships/image" Target="../media/image6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70.wmf"/><Relationship Id="rId5" Type="http://schemas.openxmlformats.org/officeDocument/2006/relationships/oleObject" Target="../embeddings/oleObject46.bin"/><Relationship Id="rId4" Type="http://schemas.openxmlformats.org/officeDocument/2006/relationships/image" Target="../media/image53.wmf"/><Relationship Id="rId9" Type="http://schemas.openxmlformats.org/officeDocument/2006/relationships/image" Target="../media/image71.w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9.bin"/><Relationship Id="rId3" Type="http://schemas.openxmlformats.org/officeDocument/2006/relationships/image" Target="../media/image74.png"/><Relationship Id="rId7" Type="http://schemas.openxmlformats.org/officeDocument/2006/relationships/image" Target="../media/image7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48.bin"/><Relationship Id="rId5" Type="http://schemas.openxmlformats.org/officeDocument/2006/relationships/image" Target="../media/image69.png"/><Relationship Id="rId4" Type="http://schemas.openxmlformats.org/officeDocument/2006/relationships/image" Target="../media/image75.jpeg"/><Relationship Id="rId9" Type="http://schemas.openxmlformats.org/officeDocument/2006/relationships/image" Target="../media/image73.wmf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wmf"/><Relationship Id="rId3" Type="http://schemas.openxmlformats.org/officeDocument/2006/relationships/oleObject" Target="../embeddings/oleObject50.bin"/><Relationship Id="rId7" Type="http://schemas.openxmlformats.org/officeDocument/2006/relationships/oleObject" Target="../embeddings/oleObject5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78.wmf"/><Relationship Id="rId11" Type="http://schemas.openxmlformats.org/officeDocument/2006/relationships/image" Target="../media/image81.png"/><Relationship Id="rId5" Type="http://schemas.openxmlformats.org/officeDocument/2006/relationships/oleObject" Target="../embeddings/oleObject51.bin"/><Relationship Id="rId10" Type="http://schemas.openxmlformats.org/officeDocument/2006/relationships/image" Target="../media/image80.wmf"/><Relationship Id="rId4" Type="http://schemas.openxmlformats.org/officeDocument/2006/relationships/image" Target="../media/image77.wmf"/><Relationship Id="rId9" Type="http://schemas.openxmlformats.org/officeDocument/2006/relationships/oleObject" Target="../embeddings/oleObject53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9.png"/><Relationship Id="rId4" Type="http://schemas.openxmlformats.org/officeDocument/2006/relationships/image" Target="../media/image88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tiff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13" Type="http://schemas.openxmlformats.org/officeDocument/2006/relationships/image" Target="../media/image98.wmf"/><Relationship Id="rId3" Type="http://schemas.openxmlformats.org/officeDocument/2006/relationships/image" Target="../media/image100.jpeg"/><Relationship Id="rId7" Type="http://schemas.openxmlformats.org/officeDocument/2006/relationships/image" Target="../media/image96.wmf"/><Relationship Id="rId12" Type="http://schemas.openxmlformats.org/officeDocument/2006/relationships/oleObject" Target="../embeddings/oleObject57.bin"/><Relationship Id="rId17" Type="http://schemas.openxmlformats.org/officeDocument/2006/relationships/image" Target="../media/image104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03.png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55.bin"/><Relationship Id="rId11" Type="http://schemas.openxmlformats.org/officeDocument/2006/relationships/image" Target="../media/image102.png"/><Relationship Id="rId5" Type="http://schemas.openxmlformats.org/officeDocument/2006/relationships/image" Target="../media/image95.wmf"/><Relationship Id="rId15" Type="http://schemas.openxmlformats.org/officeDocument/2006/relationships/image" Target="../media/image99.wmf"/><Relationship Id="rId10" Type="http://schemas.openxmlformats.org/officeDocument/2006/relationships/image" Target="../media/image97.wmf"/><Relationship Id="rId4" Type="http://schemas.openxmlformats.org/officeDocument/2006/relationships/oleObject" Target="../embeddings/oleObject54.bin"/><Relationship Id="rId9" Type="http://schemas.openxmlformats.org/officeDocument/2006/relationships/oleObject" Target="../embeddings/oleObject56.bin"/><Relationship Id="rId14" Type="http://schemas.openxmlformats.org/officeDocument/2006/relationships/oleObject" Target="../embeddings/oleObject58.bin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wmf"/><Relationship Id="rId3" Type="http://schemas.openxmlformats.org/officeDocument/2006/relationships/oleObject" Target="../embeddings/oleObject59.bin"/><Relationship Id="rId7" Type="http://schemas.openxmlformats.org/officeDocument/2006/relationships/oleObject" Target="../embeddings/oleObject6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106.wmf"/><Relationship Id="rId5" Type="http://schemas.openxmlformats.org/officeDocument/2006/relationships/oleObject" Target="../embeddings/oleObject60.bin"/><Relationship Id="rId10" Type="http://schemas.openxmlformats.org/officeDocument/2006/relationships/image" Target="../media/image108.wmf"/><Relationship Id="rId4" Type="http://schemas.openxmlformats.org/officeDocument/2006/relationships/image" Target="../media/image105.wmf"/><Relationship Id="rId9" Type="http://schemas.openxmlformats.org/officeDocument/2006/relationships/oleObject" Target="../embeddings/oleObject62.bin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7" Type="http://schemas.openxmlformats.org/officeDocument/2006/relationships/image" Target="../media/image10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64.bin"/><Relationship Id="rId5" Type="http://schemas.openxmlformats.org/officeDocument/2006/relationships/image" Target="../media/image105.wmf"/><Relationship Id="rId4" Type="http://schemas.openxmlformats.org/officeDocument/2006/relationships/oleObject" Target="../embeddings/oleObject63.bin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t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9.png"/><Relationship Id="rId4" Type="http://schemas.openxmlformats.org/officeDocument/2006/relationships/image" Target="../media/image8.wmf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wmf"/><Relationship Id="rId13" Type="http://schemas.openxmlformats.org/officeDocument/2006/relationships/oleObject" Target="../embeddings/oleObject70.bin"/><Relationship Id="rId3" Type="http://schemas.openxmlformats.org/officeDocument/2006/relationships/oleObject" Target="../embeddings/oleObject65.bin"/><Relationship Id="rId7" Type="http://schemas.openxmlformats.org/officeDocument/2006/relationships/oleObject" Target="../embeddings/oleObject67.bin"/><Relationship Id="rId12" Type="http://schemas.openxmlformats.org/officeDocument/2006/relationships/image" Target="../media/image11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113.wmf"/><Relationship Id="rId11" Type="http://schemas.openxmlformats.org/officeDocument/2006/relationships/oleObject" Target="../embeddings/oleObject69.bin"/><Relationship Id="rId5" Type="http://schemas.openxmlformats.org/officeDocument/2006/relationships/oleObject" Target="../embeddings/oleObject66.bin"/><Relationship Id="rId10" Type="http://schemas.openxmlformats.org/officeDocument/2006/relationships/image" Target="../media/image115.wmf"/><Relationship Id="rId4" Type="http://schemas.openxmlformats.org/officeDocument/2006/relationships/image" Target="../media/image112.wmf"/><Relationship Id="rId9" Type="http://schemas.openxmlformats.org/officeDocument/2006/relationships/oleObject" Target="../embeddings/oleObject68.bin"/><Relationship Id="rId14" Type="http://schemas.openxmlformats.org/officeDocument/2006/relationships/image" Target="../media/image117.wmf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0.wmf"/><Relationship Id="rId13" Type="http://schemas.openxmlformats.org/officeDocument/2006/relationships/oleObject" Target="../embeddings/oleObject76.bin"/><Relationship Id="rId3" Type="http://schemas.openxmlformats.org/officeDocument/2006/relationships/oleObject" Target="../embeddings/oleObject71.bin"/><Relationship Id="rId7" Type="http://schemas.openxmlformats.org/officeDocument/2006/relationships/oleObject" Target="../embeddings/oleObject73.bin"/><Relationship Id="rId12" Type="http://schemas.openxmlformats.org/officeDocument/2006/relationships/image" Target="../media/image12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119.wmf"/><Relationship Id="rId11" Type="http://schemas.openxmlformats.org/officeDocument/2006/relationships/oleObject" Target="../embeddings/oleObject75.bin"/><Relationship Id="rId5" Type="http://schemas.openxmlformats.org/officeDocument/2006/relationships/oleObject" Target="../embeddings/oleObject72.bin"/><Relationship Id="rId10" Type="http://schemas.openxmlformats.org/officeDocument/2006/relationships/image" Target="../media/image121.wmf"/><Relationship Id="rId4" Type="http://schemas.openxmlformats.org/officeDocument/2006/relationships/image" Target="../media/image118.wmf"/><Relationship Id="rId9" Type="http://schemas.openxmlformats.org/officeDocument/2006/relationships/oleObject" Target="../embeddings/oleObject74.bin"/><Relationship Id="rId14" Type="http://schemas.openxmlformats.org/officeDocument/2006/relationships/image" Target="../media/image123.wmf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wmf"/><Relationship Id="rId13" Type="http://schemas.openxmlformats.org/officeDocument/2006/relationships/oleObject" Target="../embeddings/oleObject82.bin"/><Relationship Id="rId3" Type="http://schemas.openxmlformats.org/officeDocument/2006/relationships/oleObject" Target="../embeddings/oleObject77.bin"/><Relationship Id="rId7" Type="http://schemas.openxmlformats.org/officeDocument/2006/relationships/oleObject" Target="../embeddings/oleObject79.bin"/><Relationship Id="rId12" Type="http://schemas.openxmlformats.org/officeDocument/2006/relationships/image" Target="../media/image12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125.wmf"/><Relationship Id="rId11" Type="http://schemas.openxmlformats.org/officeDocument/2006/relationships/oleObject" Target="../embeddings/oleObject81.bin"/><Relationship Id="rId5" Type="http://schemas.openxmlformats.org/officeDocument/2006/relationships/oleObject" Target="../embeddings/oleObject78.bin"/><Relationship Id="rId10" Type="http://schemas.openxmlformats.org/officeDocument/2006/relationships/image" Target="../media/image127.wmf"/><Relationship Id="rId4" Type="http://schemas.openxmlformats.org/officeDocument/2006/relationships/image" Target="../media/image124.wmf"/><Relationship Id="rId9" Type="http://schemas.openxmlformats.org/officeDocument/2006/relationships/oleObject" Target="../embeddings/oleObject80.bin"/><Relationship Id="rId14" Type="http://schemas.openxmlformats.org/officeDocument/2006/relationships/image" Target="../media/image129.wmf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wmf"/><Relationship Id="rId13" Type="http://schemas.openxmlformats.org/officeDocument/2006/relationships/oleObject" Target="../embeddings/oleObject88.bin"/><Relationship Id="rId18" Type="http://schemas.openxmlformats.org/officeDocument/2006/relationships/image" Target="../media/image137.wmf"/><Relationship Id="rId3" Type="http://schemas.openxmlformats.org/officeDocument/2006/relationships/oleObject" Target="../embeddings/oleObject83.bin"/><Relationship Id="rId7" Type="http://schemas.openxmlformats.org/officeDocument/2006/relationships/oleObject" Target="../embeddings/oleObject85.bin"/><Relationship Id="rId12" Type="http://schemas.openxmlformats.org/officeDocument/2006/relationships/image" Target="../media/image134.wmf"/><Relationship Id="rId17" Type="http://schemas.openxmlformats.org/officeDocument/2006/relationships/oleObject" Target="../embeddings/oleObject90.bin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36.wmf"/><Relationship Id="rId1" Type="http://schemas.openxmlformats.org/officeDocument/2006/relationships/vmlDrawing" Target="../drawings/vmlDrawing27.vml"/><Relationship Id="rId6" Type="http://schemas.openxmlformats.org/officeDocument/2006/relationships/image" Target="../media/image131.wmf"/><Relationship Id="rId11" Type="http://schemas.openxmlformats.org/officeDocument/2006/relationships/oleObject" Target="../embeddings/oleObject87.bin"/><Relationship Id="rId5" Type="http://schemas.openxmlformats.org/officeDocument/2006/relationships/oleObject" Target="../embeddings/oleObject84.bin"/><Relationship Id="rId15" Type="http://schemas.openxmlformats.org/officeDocument/2006/relationships/oleObject" Target="../embeddings/oleObject89.bin"/><Relationship Id="rId10" Type="http://schemas.openxmlformats.org/officeDocument/2006/relationships/image" Target="../media/image133.wmf"/><Relationship Id="rId4" Type="http://schemas.openxmlformats.org/officeDocument/2006/relationships/image" Target="../media/image130.wmf"/><Relationship Id="rId9" Type="http://schemas.openxmlformats.org/officeDocument/2006/relationships/oleObject" Target="../embeddings/oleObject86.bin"/><Relationship Id="rId14" Type="http://schemas.openxmlformats.org/officeDocument/2006/relationships/image" Target="../media/image135.wmf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wmf"/><Relationship Id="rId3" Type="http://schemas.openxmlformats.org/officeDocument/2006/relationships/oleObject" Target="../embeddings/oleObject91.bin"/><Relationship Id="rId7" Type="http://schemas.openxmlformats.org/officeDocument/2006/relationships/oleObject" Target="../embeddings/oleObject9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139.wmf"/><Relationship Id="rId5" Type="http://schemas.openxmlformats.org/officeDocument/2006/relationships/oleObject" Target="../embeddings/oleObject92.bin"/><Relationship Id="rId4" Type="http://schemas.openxmlformats.org/officeDocument/2006/relationships/image" Target="../media/image138.wmf"/><Relationship Id="rId9" Type="http://schemas.openxmlformats.org/officeDocument/2006/relationships/image" Target="../media/image141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0.png"/><Relationship Id="rId4" Type="http://schemas.openxmlformats.org/officeDocument/2006/relationships/image" Target="../media/image8.wmf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4.wmf"/><Relationship Id="rId3" Type="http://schemas.openxmlformats.org/officeDocument/2006/relationships/oleObject" Target="../embeddings/oleObject94.bin"/><Relationship Id="rId7" Type="http://schemas.openxmlformats.org/officeDocument/2006/relationships/oleObject" Target="../embeddings/oleObject9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143.wmf"/><Relationship Id="rId5" Type="http://schemas.openxmlformats.org/officeDocument/2006/relationships/oleObject" Target="../embeddings/oleObject95.bin"/><Relationship Id="rId4" Type="http://schemas.openxmlformats.org/officeDocument/2006/relationships/image" Target="../media/image142.wmf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wmf"/><Relationship Id="rId3" Type="http://schemas.openxmlformats.org/officeDocument/2006/relationships/oleObject" Target="../embeddings/oleObject97.bin"/><Relationship Id="rId7" Type="http://schemas.openxmlformats.org/officeDocument/2006/relationships/oleObject" Target="../embeddings/oleObject9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46.wmf"/><Relationship Id="rId5" Type="http://schemas.openxmlformats.org/officeDocument/2006/relationships/oleObject" Target="../embeddings/oleObject98.bin"/><Relationship Id="rId4" Type="http://schemas.openxmlformats.org/officeDocument/2006/relationships/image" Target="../media/image145.wmf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1.bin"/><Relationship Id="rId3" Type="http://schemas.openxmlformats.org/officeDocument/2006/relationships/oleObject" Target="../embeddings/oleObject100.bin"/><Relationship Id="rId7" Type="http://schemas.openxmlformats.org/officeDocument/2006/relationships/image" Target="../media/image15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150.png"/><Relationship Id="rId11" Type="http://schemas.openxmlformats.org/officeDocument/2006/relationships/image" Target="../media/image148.wmf"/><Relationship Id="rId5" Type="http://schemas.openxmlformats.org/officeDocument/2006/relationships/image" Target="../media/image149.png"/><Relationship Id="rId10" Type="http://schemas.openxmlformats.org/officeDocument/2006/relationships/oleObject" Target="../embeddings/oleObject102.bin"/><Relationship Id="rId4" Type="http://schemas.openxmlformats.org/officeDocument/2006/relationships/image" Target="../media/image146.wmf"/><Relationship Id="rId9" Type="http://schemas.openxmlformats.org/officeDocument/2006/relationships/image" Target="../media/image147.wmf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png"/><Relationship Id="rId2" Type="http://schemas.openxmlformats.org/officeDocument/2006/relationships/image" Target="../media/image15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5.png"/><Relationship Id="rId4" Type="http://schemas.openxmlformats.org/officeDocument/2006/relationships/image" Target="../media/image154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8.png"/><Relationship Id="rId2" Type="http://schemas.openxmlformats.org/officeDocument/2006/relationships/image" Target="../media/image157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wmf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10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2.vml"/><Relationship Id="rId6" Type="http://schemas.openxmlformats.org/officeDocument/2006/relationships/image" Target="../media/image159.wmf"/><Relationship Id="rId5" Type="http://schemas.openxmlformats.org/officeDocument/2006/relationships/oleObject" Target="../embeddings/oleObject103.bin"/><Relationship Id="rId4" Type="http://schemas.openxmlformats.org/officeDocument/2006/relationships/image" Target="../media/image16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image" Target="../media/image15.png"/><Relationship Id="rId7" Type="http://schemas.openxmlformats.org/officeDocument/2006/relationships/image" Target="../media/image1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14.wmf"/><Relationship Id="rId5" Type="http://schemas.openxmlformats.org/officeDocument/2006/relationships/image" Target="../media/image11.wmf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5.bin"/><Relationship Id="rId9" Type="http://schemas.openxmlformats.org/officeDocument/2006/relationships/image" Target="../media/image13.wmf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5.bin"/><Relationship Id="rId7" Type="http://schemas.openxmlformats.org/officeDocument/2006/relationships/image" Target="../media/image16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163.wmf"/><Relationship Id="rId5" Type="http://schemas.openxmlformats.org/officeDocument/2006/relationships/oleObject" Target="../embeddings/oleObject106.bin"/><Relationship Id="rId4" Type="http://schemas.openxmlformats.org/officeDocument/2006/relationships/image" Target="../media/image162.wmf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7.png"/><Relationship Id="rId7" Type="http://schemas.openxmlformats.org/officeDocument/2006/relationships/image" Target="../media/image16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4.vml"/><Relationship Id="rId6" Type="http://schemas.openxmlformats.org/officeDocument/2006/relationships/oleObject" Target="../embeddings/oleObject108.bin"/><Relationship Id="rId5" Type="http://schemas.openxmlformats.org/officeDocument/2006/relationships/image" Target="../media/image165.wmf"/><Relationship Id="rId4" Type="http://schemas.openxmlformats.org/officeDocument/2006/relationships/oleObject" Target="../embeddings/oleObject107.bin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8.pn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169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1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2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5.png"/><Relationship Id="rId4" Type="http://schemas.openxmlformats.org/officeDocument/2006/relationships/image" Target="../media/image174.jpe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7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8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9.jpeg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oleObject" Target="../embeddings/oleObject9.bin"/><Relationship Id="rId7" Type="http://schemas.openxmlformats.org/officeDocument/2006/relationships/oleObject" Target="../embeddings/oleObject11.bin"/><Relationship Id="rId12" Type="http://schemas.openxmlformats.org/officeDocument/2006/relationships/image" Target="../media/image2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7.wmf"/><Relationship Id="rId11" Type="http://schemas.openxmlformats.org/officeDocument/2006/relationships/image" Target="../media/image20.png"/><Relationship Id="rId5" Type="http://schemas.openxmlformats.org/officeDocument/2006/relationships/oleObject" Target="../embeddings/oleObject10.bin"/><Relationship Id="rId10" Type="http://schemas.openxmlformats.org/officeDocument/2006/relationships/image" Target="../media/image19.wmf"/><Relationship Id="rId4" Type="http://schemas.openxmlformats.org/officeDocument/2006/relationships/image" Target="../media/image16.wmf"/><Relationship Id="rId9" Type="http://schemas.openxmlformats.org/officeDocument/2006/relationships/oleObject" Target="../embeddings/oleObject12.bin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2.png"/><Relationship Id="rId2" Type="http://schemas.openxmlformats.org/officeDocument/2006/relationships/image" Target="../media/image181.jpe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22.wmf"/><Relationship Id="rId4" Type="http://schemas.openxmlformats.org/officeDocument/2006/relationships/oleObject" Target="../embeddings/oleObject13.bin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183.pn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1.bin"/><Relationship Id="rId3" Type="http://schemas.openxmlformats.org/officeDocument/2006/relationships/oleObject" Target="../embeddings/oleObject109.bin"/><Relationship Id="rId7" Type="http://schemas.openxmlformats.org/officeDocument/2006/relationships/image" Target="../media/image6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5.vml"/><Relationship Id="rId6" Type="http://schemas.openxmlformats.org/officeDocument/2006/relationships/image" Target="../media/image70.wmf"/><Relationship Id="rId5" Type="http://schemas.openxmlformats.org/officeDocument/2006/relationships/oleObject" Target="../embeddings/oleObject110.bin"/><Relationship Id="rId4" Type="http://schemas.openxmlformats.org/officeDocument/2006/relationships/image" Target="../media/image53.wmf"/><Relationship Id="rId9" Type="http://schemas.openxmlformats.org/officeDocument/2006/relationships/image" Target="../media/image184.wmf"/></Relationships>
</file>

<file path=ppt/slides/_rels/slide9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3.bin"/><Relationship Id="rId3" Type="http://schemas.openxmlformats.org/officeDocument/2006/relationships/image" Target="../media/image74.png"/><Relationship Id="rId7" Type="http://schemas.openxmlformats.org/officeDocument/2006/relationships/image" Target="../media/image7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6.vml"/><Relationship Id="rId6" Type="http://schemas.openxmlformats.org/officeDocument/2006/relationships/oleObject" Target="../embeddings/oleObject112.bin"/><Relationship Id="rId5" Type="http://schemas.openxmlformats.org/officeDocument/2006/relationships/image" Target="../media/image69.png"/><Relationship Id="rId4" Type="http://schemas.openxmlformats.org/officeDocument/2006/relationships/image" Target="../media/image75.jpeg"/><Relationship Id="rId9" Type="http://schemas.openxmlformats.org/officeDocument/2006/relationships/image" Target="../media/image73.wmf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2.png"/><Relationship Id="rId2" Type="http://schemas.openxmlformats.org/officeDocument/2006/relationships/image" Target="../media/image181.jpeg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18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8.jpeg"/><Relationship Id="rId4" Type="http://schemas.openxmlformats.org/officeDocument/2006/relationships/image" Target="../media/image87.jpeg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xmlns="" id="{007496EC-7F94-4257-A5D8-94AC9E75F259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908720"/>
            <a:ext cx="9144000" cy="2232248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altLang="ru-RU" sz="6600" b="1" kern="0">
                <a:solidFill>
                  <a:srgbClr val="3333FF"/>
                </a:solidFill>
              </a:rPr>
              <a:t>Введение в физику рассеяния волн </a:t>
            </a:r>
            <a:endParaRPr lang="ru-RU" altLang="ru-RU" sz="6600" b="1" kern="0" dirty="0">
              <a:solidFill>
                <a:srgbClr val="3333FF"/>
              </a:solidFill>
            </a:endParaRPr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xmlns="" id="{210B2028-C974-4E35-A07B-05FD3ED4C6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357563"/>
            <a:ext cx="9144000" cy="17541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b="1" dirty="0">
                <a:solidFill>
                  <a:srgbClr val="3333FF"/>
                </a:solidFill>
              </a:rPr>
              <a:t>Физические основы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b="1" dirty="0">
                <a:solidFill>
                  <a:srgbClr val="FF0000"/>
                </a:solidFill>
              </a:rPr>
              <a:t>динамической теории рассеяния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b="1" dirty="0">
                <a:solidFill>
                  <a:srgbClr val="3333FF"/>
                </a:solidFill>
              </a:rPr>
              <a:t>рентгеновских лучей</a:t>
            </a:r>
          </a:p>
        </p:txBody>
      </p:sp>
      <p:pic>
        <p:nvPicPr>
          <p:cNvPr id="103426" name="Picture 2" descr="O:\Аспирантура ИФТТ РАН 2022-2023\Учебный Год 23-24\К лециям\Figs\Эмблема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5838" y="6142037"/>
            <a:ext cx="3078162" cy="71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4020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:\Education\Suv-NewBook\Рисунки\Атомный фактор\Атомные факторы рассеяния 1.tif">
            <a:extLst>
              <a:ext uri="{FF2B5EF4-FFF2-40B4-BE49-F238E27FC236}">
                <a16:creationId xmlns:a16="http://schemas.microsoft.com/office/drawing/2014/main" xmlns="" id="{DC0E4844-33A4-42B4-A166-A981E4D8A1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51025"/>
            <a:ext cx="4321175" cy="500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Объект 1">
            <a:extLst>
              <a:ext uri="{FF2B5EF4-FFF2-40B4-BE49-F238E27FC236}">
                <a16:creationId xmlns:a16="http://schemas.microsoft.com/office/drawing/2014/main" xmlns="" id="{7ED64E42-0F9F-466A-8C70-8DEFF469ED0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222375" y="584200"/>
          <a:ext cx="6502400" cy="115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84" name="Equation" r:id="rId4" imgW="3009900" imgH="533400" progId="">
                  <p:embed/>
                </p:oleObj>
              </mc:Choice>
              <mc:Fallback>
                <p:oleObj name="Equation" r:id="rId4" imgW="3009900" imgH="533400" progId="">
                  <p:embed/>
                  <p:pic>
                    <p:nvPicPr>
                      <p:cNvPr id="2" name="Объект 1">
                        <a:extLst>
                          <a:ext uri="{FF2B5EF4-FFF2-40B4-BE49-F238E27FC236}">
                            <a16:creationId xmlns:a16="http://schemas.microsoft.com/office/drawing/2014/main" xmlns="" id="{7ED64E42-0F9F-466A-8C70-8DEFF469ED0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2375" y="584200"/>
                        <a:ext cx="6502400" cy="11525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457EDD3C-010D-4CAB-9130-5F9872F14AD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46600" y="3005138"/>
          <a:ext cx="4597400" cy="210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85" name="Equation" r:id="rId6" imgW="1219200" imgH="558800" progId="">
                  <p:embed/>
                </p:oleObj>
              </mc:Choice>
              <mc:Fallback>
                <p:oleObj name="Equation" r:id="rId6" imgW="1219200" imgH="558800" progId="">
                  <p:embed/>
                  <p:pic>
                    <p:nvPicPr>
                      <p:cNvPr id="4" name="Объект 3">
                        <a:extLst>
                          <a:ext uri="{FF2B5EF4-FFF2-40B4-BE49-F238E27FC236}">
                            <a16:creationId xmlns:a16="http://schemas.microsoft.com/office/drawing/2014/main" xmlns="" id="{457EDD3C-010D-4CAB-9130-5F9872F14AD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6600" y="3005138"/>
                        <a:ext cx="4597400" cy="2108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7DB3609-12FB-41FD-BB6E-CE669A12A4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/>
              <a:t>Атомный фактор рассеяния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7"/>
          <p:cNvSpPr txBox="1">
            <a:spLocks noChangeArrowheads="1"/>
          </p:cNvSpPr>
          <p:nvPr/>
        </p:nvSpPr>
        <p:spPr bwMode="auto">
          <a:xfrm>
            <a:off x="808038" y="222408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pic>
        <p:nvPicPr>
          <p:cNvPr id="4" name="Picture 17" descr="Безымянны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620713"/>
            <a:ext cx="287655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Object 18"/>
          <p:cNvGraphicFramePr>
            <a:graphicFrameLocks noChangeAspect="1"/>
          </p:cNvGraphicFramePr>
          <p:nvPr/>
        </p:nvGraphicFramePr>
        <p:xfrm>
          <a:off x="6948488" y="3429000"/>
          <a:ext cx="1225550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276" name="Формула" r:id="rId4" imgW="838200" imgH="241300" progId="Equation.3">
                  <p:embed/>
                </p:oleObj>
              </mc:Choice>
              <mc:Fallback>
                <p:oleObj name="Формула" r:id="rId4" imgW="838200" imgH="241300" progId="Equation.3">
                  <p:embed/>
                  <p:pic>
                    <p:nvPicPr>
                      <p:cNvPr id="5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8488" y="3429000"/>
                        <a:ext cx="1225550" cy="3524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19"/>
          <p:cNvGraphicFramePr>
            <a:graphicFrameLocks noChangeAspect="1"/>
          </p:cNvGraphicFramePr>
          <p:nvPr/>
        </p:nvGraphicFramePr>
        <p:xfrm>
          <a:off x="6516688" y="3860800"/>
          <a:ext cx="2016125" cy="27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277" name="Формула" r:id="rId6" imgW="1497950" imgH="203112" progId="Equation.3">
                  <p:embed/>
                </p:oleObj>
              </mc:Choice>
              <mc:Fallback>
                <p:oleObj name="Формула" r:id="rId6" imgW="1497950" imgH="203112" progId="Equation.3">
                  <p:embed/>
                  <p:pic>
                    <p:nvPicPr>
                      <p:cNvPr id="6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6688" y="3860800"/>
                        <a:ext cx="2016125" cy="2730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6630" name="Picture 12" descr="Безымянный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96975"/>
            <a:ext cx="5689600" cy="185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Object 12"/>
          <p:cNvGraphicFramePr>
            <a:graphicFrameLocks noChangeAspect="1"/>
          </p:cNvGraphicFramePr>
          <p:nvPr/>
        </p:nvGraphicFramePr>
        <p:xfrm>
          <a:off x="3276600" y="4005263"/>
          <a:ext cx="792163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278" name="Equation" r:id="rId9" imgW="419100" imgH="228600" progId="Equation.DSMT4">
                  <p:embed/>
                </p:oleObj>
              </mc:Choice>
              <mc:Fallback>
                <p:oleObj name="Equation" r:id="rId9" imgW="419100" imgH="228600" progId="Equation.DSMT4">
                  <p:embed/>
                  <p:pic>
                    <p:nvPicPr>
                      <p:cNvPr id="7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4005263"/>
                        <a:ext cx="792163" cy="431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15" descr="Рисунок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429000"/>
            <a:ext cx="2733675" cy="8191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Object 16"/>
          <p:cNvGraphicFramePr>
            <a:graphicFrameLocks noChangeAspect="1"/>
          </p:cNvGraphicFramePr>
          <p:nvPr/>
        </p:nvGraphicFramePr>
        <p:xfrm>
          <a:off x="4356100" y="4005263"/>
          <a:ext cx="1800225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279" name="Формула" r:id="rId12" imgW="1028700" imgH="279400" progId="Equation.3">
                  <p:embed/>
                </p:oleObj>
              </mc:Choice>
              <mc:Fallback>
                <p:oleObj name="Формула" r:id="rId12" imgW="1028700" imgH="279400" progId="Equation.3">
                  <p:embed/>
                  <p:pic>
                    <p:nvPicPr>
                      <p:cNvPr id="9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6100" y="4005263"/>
                        <a:ext cx="1800225" cy="4889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0"/>
          <p:cNvGraphicFramePr>
            <a:graphicFrameLocks noChangeAspect="1"/>
          </p:cNvGraphicFramePr>
          <p:nvPr/>
        </p:nvGraphicFramePr>
        <p:xfrm>
          <a:off x="3492500" y="3213100"/>
          <a:ext cx="2160588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280" name="Equation" r:id="rId14" imgW="1497950" imgH="393529" progId="Equation.DSMT4">
                  <p:embed/>
                </p:oleObj>
              </mc:Choice>
              <mc:Fallback>
                <p:oleObj name="Equation" r:id="rId14" imgW="1497950" imgH="393529" progId="Equation.DSMT4">
                  <p:embed/>
                  <p:pic>
                    <p:nvPicPr>
                      <p:cNvPr id="1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00" y="3213100"/>
                        <a:ext cx="2160588" cy="5746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419" name="Picture 6" descr="id200-34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724400"/>
            <a:ext cx="3216275" cy="185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6" name="Picture 7" descr="id1810-84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4797425"/>
            <a:ext cx="3241675" cy="182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7" name="Oval 9"/>
          <p:cNvSpPr>
            <a:spLocks noChangeArrowheads="1"/>
          </p:cNvSpPr>
          <p:nvPr/>
        </p:nvSpPr>
        <p:spPr bwMode="auto">
          <a:xfrm>
            <a:off x="6011863" y="4581525"/>
            <a:ext cx="506412" cy="457200"/>
          </a:xfrm>
          <a:prstGeom prst="ellipse">
            <a:avLst/>
          </a:prstGeom>
          <a:noFill/>
          <a:ln w="28575">
            <a:solidFill>
              <a:srgbClr val="3333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6638" name="Line 10"/>
          <p:cNvSpPr>
            <a:spLocks noChangeShapeType="1"/>
          </p:cNvSpPr>
          <p:nvPr/>
        </p:nvSpPr>
        <p:spPr bwMode="auto">
          <a:xfrm flipV="1">
            <a:off x="3419475" y="4868863"/>
            <a:ext cx="2592388" cy="612775"/>
          </a:xfrm>
          <a:prstGeom prst="line">
            <a:avLst/>
          </a:prstGeom>
          <a:noFill/>
          <a:ln w="38100">
            <a:solidFill>
              <a:srgbClr val="3333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423" name="Text Box 11"/>
          <p:cNvSpPr txBox="1">
            <a:spLocks noChangeArrowheads="1"/>
          </p:cNvSpPr>
          <p:nvPr/>
        </p:nvSpPr>
        <p:spPr bwMode="auto">
          <a:xfrm>
            <a:off x="933450" y="4724400"/>
            <a:ext cx="6397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1800">
                <a:solidFill>
                  <a:srgbClr val="FF0000"/>
                </a:solidFill>
                <a:latin typeface="Symbol" panose="05050102010706020507" pitchFamily="18" charset="2"/>
              </a:rPr>
              <a:t>m</a:t>
            </a:r>
            <a:r>
              <a:rPr lang="en-US" altLang="ru-RU" sz="1800">
                <a:solidFill>
                  <a:srgbClr val="FF0000"/>
                </a:solidFill>
              </a:rPr>
              <a:t>t&lt;1</a:t>
            </a:r>
            <a:endParaRPr lang="ru-RU" altLang="ru-RU" sz="1800">
              <a:solidFill>
                <a:srgbClr val="FF0000"/>
              </a:solidFill>
            </a:endParaRPr>
          </a:p>
        </p:txBody>
      </p:sp>
      <p:sp>
        <p:nvSpPr>
          <p:cNvPr id="17424" name="Text Box 12"/>
          <p:cNvSpPr txBox="1">
            <a:spLocks noChangeArrowheads="1"/>
          </p:cNvSpPr>
          <p:nvPr/>
        </p:nvSpPr>
        <p:spPr bwMode="auto">
          <a:xfrm>
            <a:off x="7196138" y="4813300"/>
            <a:ext cx="7731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1800">
                <a:solidFill>
                  <a:srgbClr val="FF0000"/>
                </a:solidFill>
                <a:latin typeface="Symbol" panose="05050102010706020507" pitchFamily="18" charset="2"/>
              </a:rPr>
              <a:t>m</a:t>
            </a:r>
            <a:r>
              <a:rPr lang="en-US" altLang="ru-RU" sz="1800">
                <a:solidFill>
                  <a:srgbClr val="FF0000"/>
                </a:solidFill>
              </a:rPr>
              <a:t>t&gt;&gt;1</a:t>
            </a:r>
            <a:endParaRPr lang="ru-RU" altLang="ru-RU" sz="18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5626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7" grpId="0" animBg="1"/>
      <p:bldP spid="17423" grpId="0"/>
      <p:bldP spid="17424" grpId="0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7" descr="id1810-8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59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Picture 6" descr="id200-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476250"/>
            <a:ext cx="2159000" cy="124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Овал 1"/>
          <p:cNvSpPr/>
          <p:nvPr/>
        </p:nvSpPr>
        <p:spPr>
          <a:xfrm>
            <a:off x="3635375" y="0"/>
            <a:ext cx="1727200" cy="172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Стрелка вправо 3"/>
          <p:cNvSpPr/>
          <p:nvPr/>
        </p:nvSpPr>
        <p:spPr>
          <a:xfrm>
            <a:off x="5462588" y="873125"/>
            <a:ext cx="935037" cy="3603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177628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E:\Education\MSU 2016-2017\Figs\Треугольник рассеяния 2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7780827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3" descr="E:\ТР 5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1141413"/>
            <a:ext cx="9153525" cy="526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11504097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4"/>
          <p:cNvSpPr>
            <a:spLocks noChangeArrowheads="1"/>
          </p:cNvSpPr>
          <p:nvPr/>
        </p:nvSpPr>
        <p:spPr bwMode="auto">
          <a:xfrm>
            <a:off x="323850" y="3500438"/>
            <a:ext cx="8497888" cy="3097212"/>
          </a:xfrm>
          <a:prstGeom prst="rect">
            <a:avLst/>
          </a:prstGeom>
          <a:solidFill>
            <a:schemeClr val="accent1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41987" name="Rectangle 5"/>
          <p:cNvSpPr>
            <a:spLocks noChangeArrowheads="1"/>
          </p:cNvSpPr>
          <p:nvPr/>
        </p:nvSpPr>
        <p:spPr bwMode="auto">
          <a:xfrm>
            <a:off x="323850" y="3429000"/>
            <a:ext cx="86106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i="1">
                <a:solidFill>
                  <a:srgbClr val="000000"/>
                </a:solidFill>
              </a:rPr>
              <a:t>I(x)</a:t>
            </a:r>
            <a:r>
              <a:rPr lang="ru-RU" altLang="ru-RU" sz="2400">
                <a:solidFill>
                  <a:srgbClr val="000000"/>
                </a:solidFill>
              </a:rPr>
              <a:t> = </a:t>
            </a:r>
            <a:r>
              <a:rPr lang="en-US" altLang="ru-RU" sz="2400">
                <a:solidFill>
                  <a:srgbClr val="000000"/>
                </a:solidFill>
              </a:rPr>
              <a:t>exp(-</a:t>
            </a:r>
            <a:r>
              <a:rPr lang="en-US" altLang="ru-RU" sz="2400" i="1">
                <a:solidFill>
                  <a:srgbClr val="000000"/>
                </a:solidFill>
                <a:latin typeface="Symbol" panose="05050102010706020507" pitchFamily="18" charset="2"/>
              </a:rPr>
              <a:t>m</a:t>
            </a:r>
            <a:r>
              <a:rPr lang="en-US" altLang="ru-RU" sz="2400" i="1">
                <a:solidFill>
                  <a:srgbClr val="000000"/>
                </a:solidFill>
              </a:rPr>
              <a:t>t</a:t>
            </a:r>
            <a:r>
              <a:rPr lang="en-US" altLang="ru-RU" sz="2400">
                <a:solidFill>
                  <a:srgbClr val="000000"/>
                </a:solidFill>
              </a:rPr>
              <a:t>/cos</a:t>
            </a:r>
            <a:r>
              <a:rPr lang="en-US" altLang="ru-RU" sz="2400" i="1">
                <a:solidFill>
                  <a:srgbClr val="000000"/>
                </a:solidFill>
                <a:latin typeface="Symbol" panose="05050102010706020507" pitchFamily="18" charset="2"/>
                <a:sym typeface="Symbol" panose="05050102010706020507" pitchFamily="18" charset="2"/>
              </a:rPr>
              <a:t></a:t>
            </a:r>
            <a:r>
              <a:rPr lang="en-US" altLang="ru-RU" sz="2400">
                <a:solidFill>
                  <a:srgbClr val="000000"/>
                </a:solidFill>
              </a:rPr>
              <a:t>)</a:t>
            </a:r>
            <a:r>
              <a:rPr lang="ru-RU" altLang="ru-RU" sz="2400" i="1">
                <a:solidFill>
                  <a:srgbClr val="000000"/>
                </a:solidFill>
              </a:rPr>
              <a:t>J</a:t>
            </a:r>
            <a:r>
              <a:rPr lang="en-US" altLang="ru-RU" sz="2400" i="1" baseline="-25000">
                <a:solidFill>
                  <a:srgbClr val="000000"/>
                </a:solidFill>
              </a:rPr>
              <a:t>o</a:t>
            </a:r>
            <a:r>
              <a:rPr lang="ru-RU" altLang="ru-RU" sz="2400" baseline="30000">
                <a:solidFill>
                  <a:srgbClr val="000000"/>
                </a:solidFill>
              </a:rPr>
              <a:t>2</a:t>
            </a:r>
            <a:r>
              <a:rPr lang="ru-RU" altLang="ru-RU" sz="2400">
                <a:solidFill>
                  <a:srgbClr val="000000"/>
                </a:solidFill>
              </a:rPr>
              <a:t>[</a:t>
            </a:r>
            <a:r>
              <a:rPr lang="en-US" altLang="ru-RU" sz="2400">
                <a:solidFill>
                  <a:srgbClr val="000000"/>
                </a:solidFill>
              </a:rPr>
              <a:t>(</a:t>
            </a:r>
            <a:r>
              <a:rPr lang="ru-RU" altLang="ru-RU" sz="2400">
                <a:solidFill>
                  <a:srgbClr val="000000"/>
                </a:solidFill>
                <a:latin typeface="Symbol" panose="05050102010706020507" pitchFamily="18" charset="2"/>
              </a:rPr>
              <a:t>p</a:t>
            </a:r>
            <a:r>
              <a:rPr lang="ru-RU" altLang="ru-RU" sz="2400" i="1">
                <a:solidFill>
                  <a:srgbClr val="000000"/>
                </a:solidFill>
              </a:rPr>
              <a:t>t/</a:t>
            </a:r>
            <a:r>
              <a:rPr lang="ru-RU" altLang="ru-RU" sz="2400" i="1">
                <a:solidFill>
                  <a:srgbClr val="000000"/>
                </a:solidFill>
                <a:latin typeface="Symbol" panose="05050102010706020507" pitchFamily="18" charset="2"/>
              </a:rPr>
              <a:t>t</a:t>
            </a:r>
            <a:r>
              <a:rPr lang="en-US" altLang="ru-RU" sz="2400" baseline="-25000">
                <a:solidFill>
                  <a:srgbClr val="000000"/>
                </a:solidFill>
              </a:rPr>
              <a:t>R</a:t>
            </a:r>
            <a:r>
              <a:rPr lang="en-US" altLang="ru-RU" sz="2400">
                <a:solidFill>
                  <a:srgbClr val="000000"/>
                </a:solidFill>
              </a:rPr>
              <a:t>)</a:t>
            </a:r>
            <a:r>
              <a:rPr lang="ru-RU" altLang="ru-RU" sz="2400">
                <a:solidFill>
                  <a:srgbClr val="000000"/>
                </a:solidFill>
              </a:rPr>
              <a:t>(1+</a:t>
            </a:r>
            <a:r>
              <a:rPr lang="en-US" altLang="ru-RU" sz="2400" i="1">
                <a:solidFill>
                  <a:srgbClr val="000000"/>
                </a:solidFill>
              </a:rPr>
              <a:t>i</a:t>
            </a:r>
            <a:r>
              <a:rPr lang="en-US" altLang="ru-RU" sz="2400" i="1">
                <a:solidFill>
                  <a:srgbClr val="000000"/>
                </a:solidFill>
                <a:latin typeface="Symbol" panose="05050102010706020507" pitchFamily="18" charset="2"/>
              </a:rPr>
              <a:t>d</a:t>
            </a:r>
            <a:r>
              <a:rPr lang="ru-RU" altLang="ru-RU" sz="2400">
                <a:solidFill>
                  <a:srgbClr val="000000"/>
                </a:solidFill>
              </a:rPr>
              <a:t>)(1-</a:t>
            </a:r>
            <a:r>
              <a:rPr lang="en-US" altLang="ru-RU" sz="2400">
                <a:solidFill>
                  <a:srgbClr val="000000"/>
                </a:solidFill>
                <a:latin typeface="Symbol" panose="05050102010706020507" pitchFamily="18" charset="2"/>
              </a:rPr>
              <a:t>s</a:t>
            </a:r>
            <a:r>
              <a:rPr lang="ru-RU" altLang="ru-RU" sz="2400" baseline="30000">
                <a:solidFill>
                  <a:srgbClr val="000000"/>
                </a:solidFill>
              </a:rPr>
              <a:t>2</a:t>
            </a:r>
            <a:r>
              <a:rPr lang="ru-RU" altLang="ru-RU" sz="2400">
                <a:solidFill>
                  <a:srgbClr val="000000"/>
                </a:solidFill>
              </a:rPr>
              <a:t>)</a:t>
            </a:r>
            <a:r>
              <a:rPr lang="ru-RU" altLang="ru-RU" sz="2400" baseline="30000">
                <a:solidFill>
                  <a:srgbClr val="000000"/>
                </a:solidFill>
              </a:rPr>
              <a:t>1/2</a:t>
            </a:r>
            <a:r>
              <a:rPr lang="ru-RU" altLang="ru-RU" sz="2400">
                <a:solidFill>
                  <a:srgbClr val="000000"/>
                </a:solidFill>
              </a:rPr>
              <a:t>]                            </a:t>
            </a:r>
            <a:r>
              <a:rPr lang="ru-RU" altLang="ru-RU" sz="1600">
                <a:solidFill>
                  <a:srgbClr val="000000"/>
                </a:solidFill>
              </a:rPr>
              <a:t>Здесь </a:t>
            </a:r>
            <a:r>
              <a:rPr lang="ru-RU" altLang="ru-RU" sz="1600" i="1">
                <a:solidFill>
                  <a:srgbClr val="000000"/>
                </a:solidFill>
                <a:latin typeface="Symbol" panose="05050102010706020507" pitchFamily="18" charset="2"/>
              </a:rPr>
              <a:t>t</a:t>
            </a:r>
            <a:r>
              <a:rPr lang="en-US" altLang="ru-RU" sz="1600" baseline="-25000">
                <a:solidFill>
                  <a:srgbClr val="000000"/>
                </a:solidFill>
              </a:rPr>
              <a:t>R</a:t>
            </a:r>
            <a:r>
              <a:rPr lang="en-US" altLang="ru-RU" sz="1600">
                <a:solidFill>
                  <a:srgbClr val="000000"/>
                </a:solidFill>
              </a:rPr>
              <a:t>= </a:t>
            </a:r>
            <a:r>
              <a:rPr lang="en-US" altLang="ru-RU" sz="1600" i="1">
                <a:solidFill>
                  <a:srgbClr val="000000"/>
                </a:solidFill>
                <a:sym typeface="Symbol" panose="05050102010706020507" pitchFamily="18" charset="2"/>
              </a:rPr>
              <a:t></a:t>
            </a:r>
            <a:r>
              <a:rPr lang="en-US" altLang="ru-RU" sz="1600">
                <a:solidFill>
                  <a:srgbClr val="000000"/>
                </a:solidFill>
              </a:rPr>
              <a:t>cos</a:t>
            </a:r>
            <a:r>
              <a:rPr lang="en-US" altLang="ru-RU" sz="1600" i="1">
                <a:solidFill>
                  <a:srgbClr val="000000"/>
                </a:solidFill>
                <a:sym typeface="Symbol" panose="05050102010706020507" pitchFamily="18" charset="2"/>
              </a:rPr>
              <a:t></a:t>
            </a:r>
            <a:r>
              <a:rPr lang="en-US" altLang="ru-RU" sz="1600">
                <a:solidFill>
                  <a:srgbClr val="000000"/>
                </a:solidFill>
              </a:rPr>
              <a:t>/</a:t>
            </a:r>
            <a:r>
              <a:rPr lang="en-US" altLang="ru-RU" sz="1600" i="1">
                <a:solidFill>
                  <a:srgbClr val="000000"/>
                </a:solidFill>
              </a:rPr>
              <a:t>C</a:t>
            </a:r>
            <a:r>
              <a:rPr lang="en-US" altLang="ru-RU" sz="1600">
                <a:solidFill>
                  <a:srgbClr val="000000"/>
                </a:solidFill>
              </a:rPr>
              <a:t>|</a:t>
            </a:r>
            <a:r>
              <a:rPr lang="en-US" altLang="ru-RU" sz="1600" i="1">
                <a:solidFill>
                  <a:srgbClr val="000000"/>
                </a:solidFill>
                <a:sym typeface="Symbol" panose="05050102010706020507" pitchFamily="18" charset="2"/>
              </a:rPr>
              <a:t></a:t>
            </a:r>
            <a:r>
              <a:rPr lang="en-US" altLang="ru-RU" sz="1600" baseline="-25000">
                <a:solidFill>
                  <a:srgbClr val="000000"/>
                </a:solidFill>
              </a:rPr>
              <a:t>hr</a:t>
            </a:r>
            <a:r>
              <a:rPr lang="en-US" altLang="ru-RU" sz="1600">
                <a:solidFill>
                  <a:srgbClr val="000000"/>
                </a:solidFill>
              </a:rPr>
              <a:t>| </a:t>
            </a:r>
            <a:r>
              <a:rPr lang="ru-RU" altLang="ru-RU" sz="1600">
                <a:solidFill>
                  <a:srgbClr val="000000"/>
                </a:solidFill>
              </a:rPr>
              <a:t>- действительная часть экстинкционной глубины, </a:t>
            </a:r>
            <a:r>
              <a:rPr lang="en-US" altLang="ru-RU" sz="1600" i="1">
                <a:solidFill>
                  <a:srgbClr val="000000"/>
                </a:solidFill>
              </a:rPr>
              <a:t>C</a:t>
            </a:r>
            <a:r>
              <a:rPr lang="en-US" altLang="ru-RU" sz="1600">
                <a:solidFill>
                  <a:srgbClr val="000000"/>
                </a:solidFill>
              </a:rPr>
              <a:t> =|cos2</a:t>
            </a:r>
            <a:r>
              <a:rPr lang="en-US" altLang="ru-RU" sz="1600" i="1">
                <a:solidFill>
                  <a:srgbClr val="000000"/>
                </a:solidFill>
                <a:sym typeface="Symbol" panose="05050102010706020507" pitchFamily="18" charset="2"/>
              </a:rPr>
              <a:t></a:t>
            </a:r>
            <a:r>
              <a:rPr lang="en-US" altLang="ru-RU" sz="1600">
                <a:solidFill>
                  <a:srgbClr val="000000"/>
                </a:solidFill>
              </a:rPr>
              <a:t>| – </a:t>
            </a:r>
            <a:r>
              <a:rPr lang="ru-RU" altLang="ru-RU" sz="1600">
                <a:solidFill>
                  <a:srgbClr val="000000"/>
                </a:solidFill>
              </a:rPr>
              <a:t>поляризационный множитель, </a:t>
            </a:r>
            <a:r>
              <a:rPr lang="en-US" altLang="ru-RU" sz="1600" i="1">
                <a:solidFill>
                  <a:srgbClr val="000000"/>
                </a:solidFill>
                <a:latin typeface="Symbol" panose="05050102010706020507" pitchFamily="18" charset="2"/>
              </a:rPr>
              <a:t>d</a:t>
            </a:r>
            <a:r>
              <a:rPr lang="ru-RU" altLang="ru-RU" sz="1600" i="1">
                <a:solidFill>
                  <a:srgbClr val="000000"/>
                </a:solidFill>
              </a:rPr>
              <a:t> = </a:t>
            </a:r>
            <a:r>
              <a:rPr lang="ru-RU" altLang="ru-RU" sz="1600" i="1">
                <a:solidFill>
                  <a:srgbClr val="000000"/>
                </a:solidFill>
                <a:sym typeface="Symbol" panose="05050102010706020507" pitchFamily="18" charset="2"/>
              </a:rPr>
              <a:t></a:t>
            </a:r>
            <a:r>
              <a:rPr lang="en-US" altLang="ru-RU" sz="1600" i="1" baseline="-25000">
                <a:solidFill>
                  <a:srgbClr val="000000"/>
                </a:solidFill>
              </a:rPr>
              <a:t>hi </a:t>
            </a:r>
            <a:r>
              <a:rPr lang="en-US" altLang="ru-RU" sz="1600" i="1">
                <a:solidFill>
                  <a:srgbClr val="000000"/>
                </a:solidFill>
              </a:rPr>
              <a:t>/</a:t>
            </a:r>
            <a:r>
              <a:rPr lang="en-US" altLang="ru-RU" sz="1600" i="1">
                <a:solidFill>
                  <a:srgbClr val="000000"/>
                </a:solidFill>
                <a:sym typeface="Symbol" panose="05050102010706020507" pitchFamily="18" charset="2"/>
              </a:rPr>
              <a:t></a:t>
            </a:r>
            <a:r>
              <a:rPr lang="en-US" altLang="ru-RU" sz="1600" i="1" baseline="-25000">
                <a:solidFill>
                  <a:srgbClr val="000000"/>
                </a:solidFill>
              </a:rPr>
              <a:t>hr</a:t>
            </a:r>
            <a:r>
              <a:rPr lang="en-US" altLang="ru-RU" sz="1600">
                <a:solidFill>
                  <a:srgbClr val="000000"/>
                </a:solidFill>
              </a:rPr>
              <a:t>, </a:t>
            </a:r>
            <a:r>
              <a:rPr lang="en-US" altLang="ru-RU" sz="1600" i="1">
                <a:solidFill>
                  <a:srgbClr val="000000"/>
                </a:solidFill>
                <a:latin typeface="Symbol" panose="05050102010706020507" pitchFamily="18" charset="2"/>
                <a:sym typeface="Symbol" panose="05050102010706020507" pitchFamily="18" charset="2"/>
              </a:rPr>
              <a:t></a:t>
            </a:r>
            <a:r>
              <a:rPr lang="en-US" altLang="ru-RU" sz="1600" baseline="-25000">
                <a:solidFill>
                  <a:srgbClr val="000000"/>
                </a:solidFill>
              </a:rPr>
              <a:t>hi</a:t>
            </a:r>
            <a:r>
              <a:rPr lang="en-US" altLang="ru-RU" sz="1600">
                <a:solidFill>
                  <a:srgbClr val="000000"/>
                </a:solidFill>
              </a:rPr>
              <a:t> </a:t>
            </a:r>
            <a:r>
              <a:rPr lang="ru-RU" altLang="ru-RU" sz="1600">
                <a:solidFill>
                  <a:srgbClr val="000000"/>
                </a:solidFill>
              </a:rPr>
              <a:t>и</a:t>
            </a:r>
            <a:r>
              <a:rPr lang="en-US" altLang="ru-RU" sz="1600">
                <a:solidFill>
                  <a:srgbClr val="000000"/>
                </a:solidFill>
              </a:rPr>
              <a:t> </a:t>
            </a:r>
            <a:r>
              <a:rPr lang="en-US" altLang="ru-RU" sz="1600" i="1">
                <a:solidFill>
                  <a:srgbClr val="000000"/>
                </a:solidFill>
                <a:latin typeface="Symbol" panose="05050102010706020507" pitchFamily="18" charset="2"/>
              </a:rPr>
              <a:t> </a:t>
            </a:r>
            <a:r>
              <a:rPr lang="en-US" altLang="ru-RU" sz="1600" i="1">
                <a:solidFill>
                  <a:srgbClr val="000000"/>
                </a:solidFill>
                <a:latin typeface="Symbol" panose="05050102010706020507" pitchFamily="18" charset="2"/>
                <a:sym typeface="Symbol" panose="05050102010706020507" pitchFamily="18" charset="2"/>
              </a:rPr>
              <a:t></a:t>
            </a:r>
            <a:r>
              <a:rPr lang="en-US" altLang="ru-RU" sz="1600" baseline="-25000">
                <a:solidFill>
                  <a:srgbClr val="000000"/>
                </a:solidFill>
              </a:rPr>
              <a:t>hr</a:t>
            </a:r>
            <a:r>
              <a:rPr lang="en-US" altLang="ru-RU" sz="1600">
                <a:solidFill>
                  <a:srgbClr val="000000"/>
                </a:solidFill>
              </a:rPr>
              <a:t> – мнимая и действительная часть </a:t>
            </a:r>
            <a:r>
              <a:rPr lang="en-US" altLang="ru-RU" sz="1600" b="1" i="1">
                <a:solidFill>
                  <a:srgbClr val="000000"/>
                </a:solidFill>
              </a:rPr>
              <a:t>h</a:t>
            </a:r>
            <a:r>
              <a:rPr lang="ru-RU" altLang="ru-RU" sz="1600">
                <a:solidFill>
                  <a:srgbClr val="000000"/>
                </a:solidFill>
              </a:rPr>
              <a:t>-коэффициента Фурье - разложения поляризуемости кристалла</a:t>
            </a:r>
            <a:r>
              <a:rPr lang="en-US" altLang="ru-RU" sz="1600">
                <a:solidFill>
                  <a:srgbClr val="000000"/>
                </a:solidFill>
              </a:rPr>
              <a:t>,</a:t>
            </a:r>
            <a:r>
              <a:rPr lang="ru-RU" altLang="ru-RU" sz="1600">
                <a:solidFill>
                  <a:srgbClr val="000000"/>
                </a:solidFill>
              </a:rPr>
              <a:t> </a:t>
            </a:r>
            <a:r>
              <a:rPr lang="ru-RU" altLang="ru-RU" sz="1600" i="1">
                <a:solidFill>
                  <a:srgbClr val="000000"/>
                </a:solidFill>
                <a:latin typeface="Symbol" panose="05050102010706020507" pitchFamily="18" charset="2"/>
              </a:rPr>
              <a:t>t</a:t>
            </a:r>
            <a:r>
              <a:rPr lang="ru-RU" altLang="ru-RU" sz="1600">
                <a:solidFill>
                  <a:srgbClr val="000000"/>
                </a:solidFill>
              </a:rPr>
              <a:t> - экстинкционная глубина. Безразмерный параметр </a:t>
            </a:r>
            <a:r>
              <a:rPr lang="en-US" altLang="ru-RU" sz="1600" i="1">
                <a:solidFill>
                  <a:srgbClr val="000000"/>
                </a:solidFill>
                <a:latin typeface="Symbol" panose="05050102010706020507" pitchFamily="18" charset="2"/>
              </a:rPr>
              <a:t>s</a:t>
            </a:r>
            <a:r>
              <a:rPr lang="en-US" altLang="ru-RU" sz="1600">
                <a:solidFill>
                  <a:srgbClr val="000000"/>
                </a:solidFill>
              </a:rPr>
              <a:t> = </a:t>
            </a:r>
            <a:r>
              <a:rPr lang="en-US" altLang="ru-RU" sz="1600" i="1">
                <a:solidFill>
                  <a:srgbClr val="000000"/>
                </a:solidFill>
              </a:rPr>
              <a:t>x/t</a:t>
            </a:r>
            <a:r>
              <a:rPr lang="en-US" altLang="ru-RU" sz="1600">
                <a:solidFill>
                  <a:srgbClr val="000000"/>
                </a:solidFill>
              </a:rPr>
              <a:t>tg</a:t>
            </a:r>
            <a:r>
              <a:rPr lang="en-US" altLang="ru-RU" sz="1600" i="1">
                <a:solidFill>
                  <a:srgbClr val="000000"/>
                </a:solidFill>
                <a:sym typeface="Symbol" panose="05050102010706020507" pitchFamily="18" charset="2"/>
              </a:rPr>
              <a:t></a:t>
            </a:r>
            <a:r>
              <a:rPr lang="en-US" altLang="ru-RU" sz="1600">
                <a:solidFill>
                  <a:srgbClr val="000000"/>
                </a:solidFill>
              </a:rPr>
              <a:t> </a:t>
            </a:r>
            <a:r>
              <a:rPr lang="ru-RU" altLang="ru-RU" sz="1600">
                <a:solidFill>
                  <a:srgbClr val="000000"/>
                </a:solidFill>
              </a:rPr>
              <a:t>изменяется внутри палатки Бормана от -1 до 1. </a:t>
            </a:r>
          </a:p>
          <a:p>
            <a:pPr eaLnBrk="1" hangingPunct="1"/>
            <a:r>
              <a:rPr lang="en-US" altLang="ru-RU" sz="2000" i="1">
                <a:solidFill>
                  <a:srgbClr val="000000"/>
                </a:solidFill>
              </a:rPr>
              <a:t>P</a:t>
            </a:r>
            <a:r>
              <a:rPr lang="en-US" altLang="ru-RU" sz="2000">
                <a:solidFill>
                  <a:srgbClr val="000000"/>
                </a:solidFill>
              </a:rPr>
              <a:t> = </a:t>
            </a:r>
            <a:r>
              <a:rPr lang="ru-RU" altLang="ru-RU" sz="2000" i="1">
                <a:solidFill>
                  <a:srgbClr val="000000"/>
                </a:solidFill>
              </a:rPr>
              <a:t>μ</a:t>
            </a:r>
            <a:r>
              <a:rPr lang="en-US" altLang="ru-RU" sz="2000">
                <a:solidFill>
                  <a:srgbClr val="000000"/>
                </a:solidFill>
              </a:rPr>
              <a:t> </a:t>
            </a:r>
            <a:r>
              <a:rPr lang="en-US" altLang="ru-RU" sz="2000" i="1">
                <a:solidFill>
                  <a:srgbClr val="000000"/>
                </a:solidFill>
              </a:rPr>
              <a:t>t</a:t>
            </a:r>
            <a:r>
              <a:rPr lang="en-US" altLang="ru-RU" sz="2000">
                <a:solidFill>
                  <a:srgbClr val="000000"/>
                </a:solidFill>
              </a:rPr>
              <a:t>/cos</a:t>
            </a:r>
            <a:r>
              <a:rPr lang="en-US" altLang="ru-RU" sz="2000" i="1">
                <a:solidFill>
                  <a:srgbClr val="000000"/>
                </a:solidFill>
                <a:latin typeface="Symbol" panose="05050102010706020507" pitchFamily="18" charset="2"/>
              </a:rPr>
              <a:t>q</a:t>
            </a:r>
            <a:r>
              <a:rPr lang="ru-RU" altLang="ru-RU" sz="2000">
                <a:solidFill>
                  <a:srgbClr val="000000"/>
                </a:solidFill>
              </a:rPr>
              <a:t>, </a:t>
            </a:r>
            <a:r>
              <a:rPr lang="ru-RU" altLang="ru-RU" sz="1800">
                <a:solidFill>
                  <a:srgbClr val="000000"/>
                </a:solidFill>
              </a:rPr>
              <a:t>где </a:t>
            </a:r>
            <a:r>
              <a:rPr lang="ru-RU" altLang="ru-RU" sz="1800" i="1">
                <a:solidFill>
                  <a:srgbClr val="000000"/>
                </a:solidFill>
              </a:rPr>
              <a:t>μ</a:t>
            </a:r>
            <a:r>
              <a:rPr lang="ru-RU" altLang="ru-RU" sz="1800">
                <a:solidFill>
                  <a:srgbClr val="000000"/>
                </a:solidFill>
              </a:rPr>
              <a:t> – линейный коэффициент фотоэлектрического поглощения</a:t>
            </a:r>
          </a:p>
          <a:p>
            <a:pPr eaLnBrk="1" hangingPunct="1"/>
            <a:r>
              <a:rPr lang="ru-RU" altLang="ru-RU" sz="2000">
                <a:solidFill>
                  <a:srgbClr val="000000"/>
                </a:solidFill>
              </a:rPr>
              <a:t>если </a:t>
            </a:r>
            <a:r>
              <a:rPr lang="en-US" altLang="ru-RU" sz="2000">
                <a:solidFill>
                  <a:srgbClr val="000000"/>
                </a:solidFill>
              </a:rPr>
              <a:t>P&gt;10 </a:t>
            </a:r>
            <a:r>
              <a:rPr lang="en-US" altLang="ru-RU" sz="2000">
                <a:solidFill>
                  <a:srgbClr val="000000"/>
                </a:solidFill>
                <a:latin typeface="Symbol" panose="05050102010706020507" pitchFamily="18" charset="2"/>
              </a:rPr>
              <a:t>	</a:t>
            </a:r>
            <a:r>
              <a:rPr lang="en-US" altLang="ru-RU" sz="2000" i="1">
                <a:solidFill>
                  <a:srgbClr val="000000"/>
                </a:solidFill>
                <a:latin typeface="Symbol" panose="05050102010706020507" pitchFamily="18" charset="2"/>
              </a:rPr>
              <a:t>m+m</a:t>
            </a:r>
            <a:r>
              <a:rPr lang="en-US" altLang="ru-RU" sz="2000" i="1">
                <a:solidFill>
                  <a:srgbClr val="000000"/>
                </a:solidFill>
              </a:rPr>
              <a:t>h,</a:t>
            </a:r>
            <a:r>
              <a:rPr lang="en-US" altLang="ru-RU" sz="2000">
                <a:solidFill>
                  <a:srgbClr val="000000"/>
                </a:solidFill>
                <a:latin typeface="Symbol" panose="05050102010706020507" pitchFamily="18" charset="2"/>
              </a:rPr>
              <a:t>   </a:t>
            </a:r>
            <a:r>
              <a:rPr lang="en-US" altLang="ru-RU" sz="2000" i="1">
                <a:solidFill>
                  <a:srgbClr val="000000"/>
                </a:solidFill>
                <a:latin typeface="Symbol" panose="05050102010706020507" pitchFamily="18" charset="2"/>
              </a:rPr>
              <a:t>m </a:t>
            </a:r>
            <a:r>
              <a:rPr lang="ru-RU" altLang="ru-RU" sz="2000" i="1" baseline="-25000">
                <a:solidFill>
                  <a:srgbClr val="000000"/>
                </a:solidFill>
              </a:rPr>
              <a:t>h</a:t>
            </a:r>
            <a:r>
              <a:rPr lang="ru-RU" altLang="ru-RU" sz="2000">
                <a:solidFill>
                  <a:srgbClr val="000000"/>
                </a:solidFill>
              </a:rPr>
              <a:t> - интерференционный коэффициент поглощения</a:t>
            </a:r>
            <a:r>
              <a:rPr lang="en-US" altLang="ru-RU" sz="2000">
                <a:solidFill>
                  <a:srgbClr val="000000"/>
                </a:solidFill>
              </a:rPr>
              <a:t> </a:t>
            </a:r>
            <a:r>
              <a:rPr lang="en-US" altLang="ru-RU" sz="2000">
                <a:solidFill>
                  <a:srgbClr val="000000"/>
                </a:solidFill>
                <a:latin typeface="Symbol" panose="05050102010706020507" pitchFamily="18" charset="2"/>
              </a:rPr>
              <a:t>	</a:t>
            </a:r>
            <a:r>
              <a:rPr lang="en-US" altLang="ru-RU" sz="2000" i="1">
                <a:solidFill>
                  <a:srgbClr val="000000"/>
                </a:solidFill>
                <a:latin typeface="Symbol" panose="05050102010706020507" pitchFamily="18" charset="2"/>
              </a:rPr>
              <a:t>m</a:t>
            </a:r>
            <a:r>
              <a:rPr lang="ru-RU" altLang="ru-RU" sz="2000" i="1" baseline="-25000">
                <a:solidFill>
                  <a:srgbClr val="000000"/>
                </a:solidFill>
              </a:rPr>
              <a:t>h</a:t>
            </a:r>
            <a:r>
              <a:rPr lang="en-US" altLang="ru-RU" sz="2000" i="1">
                <a:solidFill>
                  <a:srgbClr val="000000"/>
                </a:solidFill>
                <a:latin typeface="Symbol" panose="05050102010706020507" pitchFamily="18" charset="2"/>
              </a:rPr>
              <a:t>=m</a:t>
            </a:r>
            <a:r>
              <a:rPr lang="en-US" altLang="ru-RU" sz="2000" i="1">
                <a:solidFill>
                  <a:srgbClr val="000000"/>
                </a:solidFill>
              </a:rPr>
              <a:t> KC</a:t>
            </a:r>
            <a:r>
              <a:rPr lang="en-US" altLang="ru-RU" sz="2000" i="1">
                <a:solidFill>
                  <a:srgbClr val="000000"/>
                </a:solidFill>
                <a:latin typeface="Symbol" panose="05050102010706020507" pitchFamily="18" charset="2"/>
              </a:rPr>
              <a:t>e</a:t>
            </a:r>
            <a:r>
              <a:rPr lang="en-US" altLang="ru-RU" sz="2000" i="1">
                <a:solidFill>
                  <a:srgbClr val="000000"/>
                </a:solidFill>
              </a:rPr>
              <a:t> </a:t>
            </a:r>
            <a:r>
              <a:rPr lang="ru-RU" altLang="ru-RU" sz="2000">
                <a:solidFill>
                  <a:srgbClr val="000000"/>
                </a:solidFill>
              </a:rPr>
              <a:t>(1-</a:t>
            </a:r>
            <a:r>
              <a:rPr lang="en-US" altLang="ru-RU" sz="2000">
                <a:solidFill>
                  <a:srgbClr val="000000"/>
                </a:solidFill>
                <a:latin typeface="Symbol" panose="05050102010706020507" pitchFamily="18" charset="2"/>
              </a:rPr>
              <a:t>s</a:t>
            </a:r>
            <a:r>
              <a:rPr lang="ru-RU" altLang="ru-RU" sz="2000" baseline="30000">
                <a:solidFill>
                  <a:srgbClr val="000000"/>
                </a:solidFill>
              </a:rPr>
              <a:t>2</a:t>
            </a:r>
            <a:r>
              <a:rPr lang="ru-RU" altLang="ru-RU" sz="2000">
                <a:solidFill>
                  <a:srgbClr val="000000"/>
                </a:solidFill>
              </a:rPr>
              <a:t>)</a:t>
            </a:r>
            <a:r>
              <a:rPr lang="ru-RU" altLang="ru-RU" sz="2000" baseline="30000">
                <a:solidFill>
                  <a:srgbClr val="000000"/>
                </a:solidFill>
              </a:rPr>
              <a:t>1/2</a:t>
            </a:r>
            <a:r>
              <a:rPr lang="en-US" altLang="ru-RU" sz="2000" i="1">
                <a:solidFill>
                  <a:srgbClr val="000000"/>
                </a:solidFill>
                <a:latin typeface="Symbol" panose="05050102010706020507" pitchFamily="18" charset="2"/>
              </a:rPr>
              <a:t> ,   e</a:t>
            </a:r>
            <a:r>
              <a:rPr lang="ru-RU" altLang="ru-RU" sz="2000" i="1">
                <a:solidFill>
                  <a:srgbClr val="000000"/>
                </a:solidFill>
              </a:rPr>
              <a:t> = </a:t>
            </a:r>
            <a:r>
              <a:rPr lang="ru-RU" altLang="ru-RU" sz="2000" i="1">
                <a:solidFill>
                  <a:srgbClr val="000000"/>
                </a:solidFill>
                <a:sym typeface="Symbol" panose="05050102010706020507" pitchFamily="18" charset="2"/>
              </a:rPr>
              <a:t></a:t>
            </a:r>
            <a:r>
              <a:rPr lang="en-US" altLang="ru-RU" sz="2000" i="1" baseline="-25000">
                <a:solidFill>
                  <a:srgbClr val="000000"/>
                </a:solidFill>
              </a:rPr>
              <a:t>hi </a:t>
            </a:r>
            <a:r>
              <a:rPr lang="en-US" altLang="ru-RU" sz="2000" i="1">
                <a:solidFill>
                  <a:srgbClr val="000000"/>
                </a:solidFill>
              </a:rPr>
              <a:t>/</a:t>
            </a:r>
            <a:r>
              <a:rPr lang="en-US" altLang="ru-RU" sz="2000" i="1">
                <a:solidFill>
                  <a:srgbClr val="000000"/>
                </a:solidFill>
                <a:sym typeface="Symbol" panose="05050102010706020507" pitchFamily="18" charset="2"/>
              </a:rPr>
              <a:t></a:t>
            </a:r>
            <a:r>
              <a:rPr lang="en-US" altLang="ru-RU" sz="2000" i="1" baseline="-25000">
                <a:solidFill>
                  <a:srgbClr val="000000"/>
                </a:solidFill>
              </a:rPr>
              <a:t>oi</a:t>
            </a:r>
            <a:endParaRPr lang="ru-RU" altLang="ru-RU" sz="2000">
              <a:solidFill>
                <a:srgbClr val="000000"/>
              </a:solidFill>
            </a:endParaRPr>
          </a:p>
        </p:txBody>
      </p:sp>
      <p:pic>
        <p:nvPicPr>
          <p:cNvPr id="41988" name="Picture 6" descr="id200-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981075"/>
            <a:ext cx="3657600" cy="240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Picture 7" descr="id1810-8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981075"/>
            <a:ext cx="3686175" cy="240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0" name="Text Box 8"/>
          <p:cNvSpPr txBox="1">
            <a:spLocks noChangeArrowheads="1"/>
          </p:cNvSpPr>
          <p:nvPr/>
        </p:nvSpPr>
        <p:spPr bwMode="auto">
          <a:xfrm>
            <a:off x="1619250" y="188913"/>
            <a:ext cx="5624513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0000CC"/>
                </a:solidFill>
              </a:rPr>
              <a:t>Дифракция в идеальном кристалле</a:t>
            </a:r>
          </a:p>
        </p:txBody>
      </p:sp>
      <p:sp>
        <p:nvSpPr>
          <p:cNvPr id="41991" name="Oval 9"/>
          <p:cNvSpPr>
            <a:spLocks noChangeArrowheads="1"/>
          </p:cNvSpPr>
          <p:nvPr/>
        </p:nvSpPr>
        <p:spPr bwMode="auto">
          <a:xfrm>
            <a:off x="6156325" y="765175"/>
            <a:ext cx="576263" cy="576263"/>
          </a:xfrm>
          <a:prstGeom prst="ellipse">
            <a:avLst/>
          </a:prstGeom>
          <a:noFill/>
          <a:ln w="28575">
            <a:solidFill>
              <a:srgbClr val="3333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41992" name="Line 10"/>
          <p:cNvSpPr>
            <a:spLocks noChangeShapeType="1"/>
          </p:cNvSpPr>
          <p:nvPr/>
        </p:nvSpPr>
        <p:spPr bwMode="auto">
          <a:xfrm flipV="1">
            <a:off x="3419475" y="1125538"/>
            <a:ext cx="2665413" cy="862012"/>
          </a:xfrm>
          <a:prstGeom prst="line">
            <a:avLst/>
          </a:prstGeom>
          <a:noFill/>
          <a:ln w="38100">
            <a:solidFill>
              <a:srgbClr val="3333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993" name="Text Box 11"/>
          <p:cNvSpPr txBox="1">
            <a:spLocks noChangeArrowheads="1"/>
          </p:cNvSpPr>
          <p:nvPr/>
        </p:nvSpPr>
        <p:spPr bwMode="auto">
          <a:xfrm>
            <a:off x="971550" y="1196975"/>
            <a:ext cx="6397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1800">
                <a:solidFill>
                  <a:srgbClr val="FF0000"/>
                </a:solidFill>
                <a:latin typeface="Symbol" panose="05050102010706020507" pitchFamily="18" charset="2"/>
              </a:rPr>
              <a:t>m</a:t>
            </a:r>
            <a:r>
              <a:rPr lang="en-US" altLang="ru-RU" sz="1800">
                <a:solidFill>
                  <a:srgbClr val="FF0000"/>
                </a:solidFill>
              </a:rPr>
              <a:t>t&lt;1</a:t>
            </a:r>
            <a:endParaRPr lang="ru-RU" altLang="ru-RU" sz="1800">
              <a:solidFill>
                <a:srgbClr val="FF0000"/>
              </a:solidFill>
            </a:endParaRPr>
          </a:p>
        </p:txBody>
      </p:sp>
      <p:sp>
        <p:nvSpPr>
          <p:cNvPr id="41994" name="Text Box 12"/>
          <p:cNvSpPr txBox="1">
            <a:spLocks noChangeArrowheads="1"/>
          </p:cNvSpPr>
          <p:nvPr/>
        </p:nvSpPr>
        <p:spPr bwMode="auto">
          <a:xfrm>
            <a:off x="7242175" y="1268413"/>
            <a:ext cx="7731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1800">
                <a:solidFill>
                  <a:srgbClr val="FF0000"/>
                </a:solidFill>
                <a:latin typeface="Symbol" panose="05050102010706020507" pitchFamily="18" charset="2"/>
              </a:rPr>
              <a:t>m</a:t>
            </a:r>
            <a:r>
              <a:rPr lang="en-US" altLang="ru-RU" sz="1800">
                <a:solidFill>
                  <a:srgbClr val="FF0000"/>
                </a:solidFill>
              </a:rPr>
              <a:t>t&gt;&gt;1</a:t>
            </a:r>
            <a:endParaRPr lang="ru-RU" altLang="ru-RU" sz="18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700859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3" descr="E:\ТР 5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1141413"/>
            <a:ext cx="9153525" cy="526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9097016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1908175" y="1052513"/>
          <a:ext cx="5567363" cy="208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234" name="Equation" r:id="rId3" imgW="2438400" imgH="914400" progId="Equation.DSMT4">
                  <p:embed/>
                </p:oleObj>
              </mc:Choice>
              <mc:Fallback>
                <p:oleObj name="Equation" r:id="rId3" imgW="2438400" imgH="914400" progId="Equation.DSMT4">
                  <p:embed/>
                  <p:pic>
                    <p:nvPicPr>
                      <p:cNvPr id="4" name="Объект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8175" y="1052513"/>
                        <a:ext cx="5567363" cy="20891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1979613" y="3500438"/>
          <a:ext cx="5456237" cy="1008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235" name="Equation" r:id="rId5" imgW="2336800" imgH="431800" progId="Equation.DSMT4">
                  <p:embed/>
                </p:oleObj>
              </mc:Choice>
              <mc:Fallback>
                <p:oleObj name="Equation" r:id="rId5" imgW="2336800" imgH="431800" progId="Equation.DSMT4">
                  <p:embed/>
                  <p:pic>
                    <p:nvPicPr>
                      <p:cNvPr id="5" name="Объект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613" y="3500438"/>
                        <a:ext cx="5456237" cy="10080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703263" y="5114925"/>
          <a:ext cx="2951162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236" name="Equation" r:id="rId7" imgW="825142" imgH="177723" progId="Equation.DSMT4">
                  <p:embed/>
                </p:oleObj>
              </mc:Choice>
              <mc:Fallback>
                <p:oleObj name="Equation" r:id="rId7" imgW="825142" imgH="177723" progId="Equation.DSMT4">
                  <p:embed/>
                  <p:pic>
                    <p:nvPicPr>
                      <p:cNvPr id="6" name="Объект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3263" y="5114925"/>
                        <a:ext cx="2951162" cy="635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/>
        </p:nvGraphicFramePr>
        <p:xfrm>
          <a:off x="4140200" y="4797425"/>
          <a:ext cx="3600450" cy="1179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237" name="Equation" r:id="rId9" imgW="1193800" imgH="393700" progId="Equation.DSMT4">
                  <p:embed/>
                </p:oleObj>
              </mc:Choice>
              <mc:Fallback>
                <p:oleObj name="Equation" r:id="rId9" imgW="1193800" imgH="393700" progId="Equation.DSMT4">
                  <p:embed/>
                  <p:pic>
                    <p:nvPicPr>
                      <p:cNvPr id="7" name="Объект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0200" y="4797425"/>
                        <a:ext cx="3600450" cy="11795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555875" y="260350"/>
            <a:ext cx="4160838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0000FF"/>
                </a:solidFill>
              </a:rPr>
              <a:t>Уравнения Такаги- Топена</a:t>
            </a:r>
          </a:p>
        </p:txBody>
      </p:sp>
    </p:spTree>
    <p:extLst>
      <p:ext uri="{BB962C8B-B14F-4D97-AF65-F5344CB8AC3E}">
        <p14:creationId xmlns:p14="http://schemas.microsoft.com/office/powerpoint/2010/main" val="3622528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213100"/>
            <a:ext cx="8785225" cy="352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1908175" y="0"/>
          <a:ext cx="5567363" cy="208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126" name="Equation" r:id="rId4" imgW="2438400" imgH="914400" progId="Equation.DSMT4">
                  <p:embed/>
                </p:oleObj>
              </mc:Choice>
              <mc:Fallback>
                <p:oleObj name="Equation" r:id="rId4" imgW="2438400" imgH="914400" progId="Equation.DSMT4">
                  <p:embed/>
                  <p:pic>
                    <p:nvPicPr>
                      <p:cNvPr id="4" name="Объект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8175" y="0"/>
                        <a:ext cx="5567363" cy="20891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1979613" y="2133600"/>
          <a:ext cx="5456237" cy="1008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127" name="Equation" r:id="rId6" imgW="2336800" imgH="431800" progId="Equation.DSMT4">
                  <p:embed/>
                </p:oleObj>
              </mc:Choice>
              <mc:Fallback>
                <p:oleObj name="Equation" r:id="rId6" imgW="2336800" imgH="431800" progId="Equation.DSMT4">
                  <p:embed/>
                  <p:pic>
                    <p:nvPicPr>
                      <p:cNvPr id="5" name="Объект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613" y="2133600"/>
                        <a:ext cx="5456237" cy="10080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44967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4"/>
          <p:cNvSpPr>
            <a:spLocks noChangeArrowheads="1"/>
          </p:cNvSpPr>
          <p:nvPr/>
        </p:nvSpPr>
        <p:spPr bwMode="auto">
          <a:xfrm>
            <a:off x="323850" y="3500438"/>
            <a:ext cx="8497888" cy="3097212"/>
          </a:xfrm>
          <a:prstGeom prst="rect">
            <a:avLst/>
          </a:prstGeom>
          <a:solidFill>
            <a:schemeClr val="accent1"/>
          </a:solidFill>
          <a:ln w="38100" cmpd="dbl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41987" name="Rectangle 5"/>
          <p:cNvSpPr>
            <a:spLocks noChangeArrowheads="1"/>
          </p:cNvSpPr>
          <p:nvPr/>
        </p:nvSpPr>
        <p:spPr bwMode="auto">
          <a:xfrm>
            <a:off x="323850" y="3429000"/>
            <a:ext cx="86106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i="1">
                <a:solidFill>
                  <a:srgbClr val="000000"/>
                </a:solidFill>
              </a:rPr>
              <a:t>I(x)</a:t>
            </a:r>
            <a:r>
              <a:rPr lang="ru-RU" altLang="ru-RU" sz="2400">
                <a:solidFill>
                  <a:srgbClr val="000000"/>
                </a:solidFill>
              </a:rPr>
              <a:t> = </a:t>
            </a:r>
            <a:r>
              <a:rPr lang="en-US" altLang="ru-RU" sz="2400">
                <a:solidFill>
                  <a:srgbClr val="000000"/>
                </a:solidFill>
              </a:rPr>
              <a:t>exp(-</a:t>
            </a:r>
            <a:r>
              <a:rPr lang="en-US" altLang="ru-RU" sz="2400" i="1">
                <a:solidFill>
                  <a:srgbClr val="000000"/>
                </a:solidFill>
                <a:latin typeface="Symbol" panose="05050102010706020507" pitchFamily="18" charset="2"/>
              </a:rPr>
              <a:t>m</a:t>
            </a:r>
            <a:r>
              <a:rPr lang="en-US" altLang="ru-RU" sz="2400" i="1">
                <a:solidFill>
                  <a:srgbClr val="000000"/>
                </a:solidFill>
              </a:rPr>
              <a:t>t</a:t>
            </a:r>
            <a:r>
              <a:rPr lang="en-US" altLang="ru-RU" sz="2400">
                <a:solidFill>
                  <a:srgbClr val="000000"/>
                </a:solidFill>
              </a:rPr>
              <a:t>/cos</a:t>
            </a:r>
            <a:r>
              <a:rPr lang="en-US" altLang="ru-RU" sz="2400" i="1">
                <a:solidFill>
                  <a:srgbClr val="000000"/>
                </a:solidFill>
                <a:latin typeface="Symbol" panose="05050102010706020507" pitchFamily="18" charset="2"/>
                <a:sym typeface="Symbol" panose="05050102010706020507" pitchFamily="18" charset="2"/>
              </a:rPr>
              <a:t></a:t>
            </a:r>
            <a:r>
              <a:rPr lang="en-US" altLang="ru-RU" sz="2400">
                <a:solidFill>
                  <a:srgbClr val="000000"/>
                </a:solidFill>
              </a:rPr>
              <a:t>)</a:t>
            </a:r>
            <a:r>
              <a:rPr lang="ru-RU" altLang="ru-RU" sz="2400" i="1">
                <a:solidFill>
                  <a:srgbClr val="000000"/>
                </a:solidFill>
              </a:rPr>
              <a:t>J</a:t>
            </a:r>
            <a:r>
              <a:rPr lang="en-US" altLang="ru-RU" sz="2400" i="1" baseline="-25000">
                <a:solidFill>
                  <a:srgbClr val="000000"/>
                </a:solidFill>
              </a:rPr>
              <a:t>o</a:t>
            </a:r>
            <a:r>
              <a:rPr lang="ru-RU" altLang="ru-RU" sz="2400" baseline="30000">
                <a:solidFill>
                  <a:srgbClr val="000000"/>
                </a:solidFill>
              </a:rPr>
              <a:t>2</a:t>
            </a:r>
            <a:r>
              <a:rPr lang="ru-RU" altLang="ru-RU" sz="2400">
                <a:solidFill>
                  <a:srgbClr val="000000"/>
                </a:solidFill>
              </a:rPr>
              <a:t>[</a:t>
            </a:r>
            <a:r>
              <a:rPr lang="en-US" altLang="ru-RU" sz="2400">
                <a:solidFill>
                  <a:srgbClr val="000000"/>
                </a:solidFill>
              </a:rPr>
              <a:t>(</a:t>
            </a:r>
            <a:r>
              <a:rPr lang="ru-RU" altLang="ru-RU" sz="2400">
                <a:solidFill>
                  <a:srgbClr val="000000"/>
                </a:solidFill>
                <a:latin typeface="Symbol" panose="05050102010706020507" pitchFamily="18" charset="2"/>
              </a:rPr>
              <a:t>p</a:t>
            </a:r>
            <a:r>
              <a:rPr lang="ru-RU" altLang="ru-RU" sz="2400" i="1">
                <a:solidFill>
                  <a:srgbClr val="000000"/>
                </a:solidFill>
              </a:rPr>
              <a:t>t/</a:t>
            </a:r>
            <a:r>
              <a:rPr lang="ru-RU" altLang="ru-RU" sz="2400" i="1">
                <a:solidFill>
                  <a:srgbClr val="000000"/>
                </a:solidFill>
                <a:latin typeface="Symbol" panose="05050102010706020507" pitchFamily="18" charset="2"/>
              </a:rPr>
              <a:t>t</a:t>
            </a:r>
            <a:r>
              <a:rPr lang="en-US" altLang="ru-RU" sz="2400" baseline="-25000">
                <a:solidFill>
                  <a:srgbClr val="000000"/>
                </a:solidFill>
              </a:rPr>
              <a:t>R</a:t>
            </a:r>
            <a:r>
              <a:rPr lang="en-US" altLang="ru-RU" sz="2400">
                <a:solidFill>
                  <a:srgbClr val="000000"/>
                </a:solidFill>
              </a:rPr>
              <a:t>)</a:t>
            </a:r>
            <a:r>
              <a:rPr lang="ru-RU" altLang="ru-RU" sz="2400">
                <a:solidFill>
                  <a:srgbClr val="000000"/>
                </a:solidFill>
              </a:rPr>
              <a:t>(1+</a:t>
            </a:r>
            <a:r>
              <a:rPr lang="en-US" altLang="ru-RU" sz="2400" i="1">
                <a:solidFill>
                  <a:srgbClr val="000000"/>
                </a:solidFill>
              </a:rPr>
              <a:t>i</a:t>
            </a:r>
            <a:r>
              <a:rPr lang="en-US" altLang="ru-RU" sz="2400" i="1">
                <a:solidFill>
                  <a:srgbClr val="000000"/>
                </a:solidFill>
                <a:latin typeface="Symbol" panose="05050102010706020507" pitchFamily="18" charset="2"/>
              </a:rPr>
              <a:t>d</a:t>
            </a:r>
            <a:r>
              <a:rPr lang="ru-RU" altLang="ru-RU" sz="2400">
                <a:solidFill>
                  <a:srgbClr val="000000"/>
                </a:solidFill>
              </a:rPr>
              <a:t>)(1-</a:t>
            </a:r>
            <a:r>
              <a:rPr lang="en-US" altLang="ru-RU" sz="2400">
                <a:solidFill>
                  <a:srgbClr val="000000"/>
                </a:solidFill>
                <a:latin typeface="Symbol" panose="05050102010706020507" pitchFamily="18" charset="2"/>
              </a:rPr>
              <a:t>s</a:t>
            </a:r>
            <a:r>
              <a:rPr lang="ru-RU" altLang="ru-RU" sz="2400" baseline="30000">
                <a:solidFill>
                  <a:srgbClr val="000000"/>
                </a:solidFill>
              </a:rPr>
              <a:t>2</a:t>
            </a:r>
            <a:r>
              <a:rPr lang="ru-RU" altLang="ru-RU" sz="2400">
                <a:solidFill>
                  <a:srgbClr val="000000"/>
                </a:solidFill>
              </a:rPr>
              <a:t>)</a:t>
            </a:r>
            <a:r>
              <a:rPr lang="ru-RU" altLang="ru-RU" sz="2400" baseline="30000">
                <a:solidFill>
                  <a:srgbClr val="000000"/>
                </a:solidFill>
              </a:rPr>
              <a:t>1/2</a:t>
            </a:r>
            <a:r>
              <a:rPr lang="ru-RU" altLang="ru-RU" sz="2400">
                <a:solidFill>
                  <a:srgbClr val="000000"/>
                </a:solidFill>
              </a:rPr>
              <a:t>]                            </a:t>
            </a:r>
            <a:r>
              <a:rPr lang="ru-RU" altLang="ru-RU" sz="1600">
                <a:solidFill>
                  <a:srgbClr val="000000"/>
                </a:solidFill>
              </a:rPr>
              <a:t>Здесь </a:t>
            </a:r>
            <a:r>
              <a:rPr lang="ru-RU" altLang="ru-RU" sz="1600" i="1">
                <a:solidFill>
                  <a:srgbClr val="000000"/>
                </a:solidFill>
                <a:latin typeface="Symbol" panose="05050102010706020507" pitchFamily="18" charset="2"/>
              </a:rPr>
              <a:t>t</a:t>
            </a:r>
            <a:r>
              <a:rPr lang="en-US" altLang="ru-RU" sz="1600" baseline="-25000">
                <a:solidFill>
                  <a:srgbClr val="000000"/>
                </a:solidFill>
              </a:rPr>
              <a:t>R</a:t>
            </a:r>
            <a:r>
              <a:rPr lang="en-US" altLang="ru-RU" sz="1600">
                <a:solidFill>
                  <a:srgbClr val="000000"/>
                </a:solidFill>
              </a:rPr>
              <a:t>= </a:t>
            </a:r>
            <a:r>
              <a:rPr lang="en-US" altLang="ru-RU" sz="1600" i="1">
                <a:solidFill>
                  <a:srgbClr val="000000"/>
                </a:solidFill>
                <a:sym typeface="Symbol" panose="05050102010706020507" pitchFamily="18" charset="2"/>
              </a:rPr>
              <a:t></a:t>
            </a:r>
            <a:r>
              <a:rPr lang="en-US" altLang="ru-RU" sz="1600">
                <a:solidFill>
                  <a:srgbClr val="000000"/>
                </a:solidFill>
              </a:rPr>
              <a:t>cos</a:t>
            </a:r>
            <a:r>
              <a:rPr lang="en-US" altLang="ru-RU" sz="1600" i="1">
                <a:solidFill>
                  <a:srgbClr val="000000"/>
                </a:solidFill>
                <a:sym typeface="Symbol" panose="05050102010706020507" pitchFamily="18" charset="2"/>
              </a:rPr>
              <a:t></a:t>
            </a:r>
            <a:r>
              <a:rPr lang="en-US" altLang="ru-RU" sz="1600">
                <a:solidFill>
                  <a:srgbClr val="000000"/>
                </a:solidFill>
              </a:rPr>
              <a:t>/</a:t>
            </a:r>
            <a:r>
              <a:rPr lang="en-US" altLang="ru-RU" sz="1600" i="1">
                <a:solidFill>
                  <a:srgbClr val="000000"/>
                </a:solidFill>
              </a:rPr>
              <a:t>C</a:t>
            </a:r>
            <a:r>
              <a:rPr lang="en-US" altLang="ru-RU" sz="1600">
                <a:solidFill>
                  <a:srgbClr val="000000"/>
                </a:solidFill>
              </a:rPr>
              <a:t>|</a:t>
            </a:r>
            <a:r>
              <a:rPr lang="en-US" altLang="ru-RU" sz="1600" i="1">
                <a:solidFill>
                  <a:srgbClr val="000000"/>
                </a:solidFill>
                <a:sym typeface="Symbol" panose="05050102010706020507" pitchFamily="18" charset="2"/>
              </a:rPr>
              <a:t></a:t>
            </a:r>
            <a:r>
              <a:rPr lang="en-US" altLang="ru-RU" sz="1600" baseline="-25000">
                <a:solidFill>
                  <a:srgbClr val="000000"/>
                </a:solidFill>
              </a:rPr>
              <a:t>hr</a:t>
            </a:r>
            <a:r>
              <a:rPr lang="en-US" altLang="ru-RU" sz="1600">
                <a:solidFill>
                  <a:srgbClr val="000000"/>
                </a:solidFill>
              </a:rPr>
              <a:t>| </a:t>
            </a:r>
            <a:r>
              <a:rPr lang="ru-RU" altLang="ru-RU" sz="1600">
                <a:solidFill>
                  <a:srgbClr val="000000"/>
                </a:solidFill>
              </a:rPr>
              <a:t>- действительная часть экстинкционной глубины, </a:t>
            </a:r>
            <a:r>
              <a:rPr lang="en-US" altLang="ru-RU" sz="1600" i="1">
                <a:solidFill>
                  <a:srgbClr val="000000"/>
                </a:solidFill>
              </a:rPr>
              <a:t>C</a:t>
            </a:r>
            <a:r>
              <a:rPr lang="en-US" altLang="ru-RU" sz="1600">
                <a:solidFill>
                  <a:srgbClr val="000000"/>
                </a:solidFill>
              </a:rPr>
              <a:t> =|cos2</a:t>
            </a:r>
            <a:r>
              <a:rPr lang="en-US" altLang="ru-RU" sz="1600" i="1">
                <a:solidFill>
                  <a:srgbClr val="000000"/>
                </a:solidFill>
                <a:sym typeface="Symbol" panose="05050102010706020507" pitchFamily="18" charset="2"/>
              </a:rPr>
              <a:t></a:t>
            </a:r>
            <a:r>
              <a:rPr lang="en-US" altLang="ru-RU" sz="1600">
                <a:solidFill>
                  <a:srgbClr val="000000"/>
                </a:solidFill>
              </a:rPr>
              <a:t>| – </a:t>
            </a:r>
            <a:r>
              <a:rPr lang="ru-RU" altLang="ru-RU" sz="1600">
                <a:solidFill>
                  <a:srgbClr val="000000"/>
                </a:solidFill>
              </a:rPr>
              <a:t>поляризационный множитель, </a:t>
            </a:r>
            <a:r>
              <a:rPr lang="en-US" altLang="ru-RU" sz="1600" i="1">
                <a:solidFill>
                  <a:srgbClr val="000000"/>
                </a:solidFill>
                <a:latin typeface="Symbol" panose="05050102010706020507" pitchFamily="18" charset="2"/>
              </a:rPr>
              <a:t>d</a:t>
            </a:r>
            <a:r>
              <a:rPr lang="ru-RU" altLang="ru-RU" sz="1600" i="1">
                <a:solidFill>
                  <a:srgbClr val="000000"/>
                </a:solidFill>
              </a:rPr>
              <a:t> = </a:t>
            </a:r>
            <a:r>
              <a:rPr lang="ru-RU" altLang="ru-RU" sz="1600" i="1">
                <a:solidFill>
                  <a:srgbClr val="000000"/>
                </a:solidFill>
                <a:sym typeface="Symbol" panose="05050102010706020507" pitchFamily="18" charset="2"/>
              </a:rPr>
              <a:t></a:t>
            </a:r>
            <a:r>
              <a:rPr lang="en-US" altLang="ru-RU" sz="1600" i="1" baseline="-25000">
                <a:solidFill>
                  <a:srgbClr val="000000"/>
                </a:solidFill>
              </a:rPr>
              <a:t>hi </a:t>
            </a:r>
            <a:r>
              <a:rPr lang="en-US" altLang="ru-RU" sz="1600" i="1">
                <a:solidFill>
                  <a:srgbClr val="000000"/>
                </a:solidFill>
              </a:rPr>
              <a:t>/</a:t>
            </a:r>
            <a:r>
              <a:rPr lang="en-US" altLang="ru-RU" sz="1600" i="1">
                <a:solidFill>
                  <a:srgbClr val="000000"/>
                </a:solidFill>
                <a:sym typeface="Symbol" panose="05050102010706020507" pitchFamily="18" charset="2"/>
              </a:rPr>
              <a:t></a:t>
            </a:r>
            <a:r>
              <a:rPr lang="en-US" altLang="ru-RU" sz="1600" i="1" baseline="-25000">
                <a:solidFill>
                  <a:srgbClr val="000000"/>
                </a:solidFill>
              </a:rPr>
              <a:t>hr</a:t>
            </a:r>
            <a:r>
              <a:rPr lang="en-US" altLang="ru-RU" sz="1600">
                <a:solidFill>
                  <a:srgbClr val="000000"/>
                </a:solidFill>
              </a:rPr>
              <a:t>, </a:t>
            </a:r>
            <a:r>
              <a:rPr lang="en-US" altLang="ru-RU" sz="1600" i="1">
                <a:solidFill>
                  <a:srgbClr val="000000"/>
                </a:solidFill>
                <a:latin typeface="Symbol" panose="05050102010706020507" pitchFamily="18" charset="2"/>
                <a:sym typeface="Symbol" panose="05050102010706020507" pitchFamily="18" charset="2"/>
              </a:rPr>
              <a:t></a:t>
            </a:r>
            <a:r>
              <a:rPr lang="en-US" altLang="ru-RU" sz="1600" baseline="-25000">
                <a:solidFill>
                  <a:srgbClr val="000000"/>
                </a:solidFill>
              </a:rPr>
              <a:t>hi</a:t>
            </a:r>
            <a:r>
              <a:rPr lang="en-US" altLang="ru-RU" sz="1600">
                <a:solidFill>
                  <a:srgbClr val="000000"/>
                </a:solidFill>
              </a:rPr>
              <a:t> </a:t>
            </a:r>
            <a:r>
              <a:rPr lang="ru-RU" altLang="ru-RU" sz="1600">
                <a:solidFill>
                  <a:srgbClr val="000000"/>
                </a:solidFill>
              </a:rPr>
              <a:t>и</a:t>
            </a:r>
            <a:r>
              <a:rPr lang="en-US" altLang="ru-RU" sz="1600">
                <a:solidFill>
                  <a:srgbClr val="000000"/>
                </a:solidFill>
              </a:rPr>
              <a:t> </a:t>
            </a:r>
            <a:r>
              <a:rPr lang="en-US" altLang="ru-RU" sz="1600" i="1">
                <a:solidFill>
                  <a:srgbClr val="000000"/>
                </a:solidFill>
                <a:latin typeface="Symbol" panose="05050102010706020507" pitchFamily="18" charset="2"/>
              </a:rPr>
              <a:t> </a:t>
            </a:r>
            <a:r>
              <a:rPr lang="en-US" altLang="ru-RU" sz="1600" i="1">
                <a:solidFill>
                  <a:srgbClr val="000000"/>
                </a:solidFill>
                <a:latin typeface="Symbol" panose="05050102010706020507" pitchFamily="18" charset="2"/>
                <a:sym typeface="Symbol" panose="05050102010706020507" pitchFamily="18" charset="2"/>
              </a:rPr>
              <a:t></a:t>
            </a:r>
            <a:r>
              <a:rPr lang="en-US" altLang="ru-RU" sz="1600" baseline="-25000">
                <a:solidFill>
                  <a:srgbClr val="000000"/>
                </a:solidFill>
              </a:rPr>
              <a:t>hr</a:t>
            </a:r>
            <a:r>
              <a:rPr lang="en-US" altLang="ru-RU" sz="1600">
                <a:solidFill>
                  <a:srgbClr val="000000"/>
                </a:solidFill>
              </a:rPr>
              <a:t> – мнимая и действительная часть </a:t>
            </a:r>
            <a:r>
              <a:rPr lang="en-US" altLang="ru-RU" sz="1600" b="1" i="1">
                <a:solidFill>
                  <a:srgbClr val="000000"/>
                </a:solidFill>
              </a:rPr>
              <a:t>h</a:t>
            </a:r>
            <a:r>
              <a:rPr lang="ru-RU" altLang="ru-RU" sz="1600">
                <a:solidFill>
                  <a:srgbClr val="000000"/>
                </a:solidFill>
              </a:rPr>
              <a:t>-коэффициента Фурье - разложения поляризуемости кристалла</a:t>
            </a:r>
            <a:r>
              <a:rPr lang="en-US" altLang="ru-RU" sz="1600">
                <a:solidFill>
                  <a:srgbClr val="000000"/>
                </a:solidFill>
              </a:rPr>
              <a:t>,</a:t>
            </a:r>
            <a:r>
              <a:rPr lang="ru-RU" altLang="ru-RU" sz="1600">
                <a:solidFill>
                  <a:srgbClr val="000000"/>
                </a:solidFill>
              </a:rPr>
              <a:t> </a:t>
            </a:r>
            <a:r>
              <a:rPr lang="ru-RU" altLang="ru-RU" sz="1600" i="1">
                <a:solidFill>
                  <a:srgbClr val="000000"/>
                </a:solidFill>
                <a:latin typeface="Symbol" panose="05050102010706020507" pitchFamily="18" charset="2"/>
              </a:rPr>
              <a:t>t</a:t>
            </a:r>
            <a:r>
              <a:rPr lang="ru-RU" altLang="ru-RU" sz="1600">
                <a:solidFill>
                  <a:srgbClr val="000000"/>
                </a:solidFill>
              </a:rPr>
              <a:t> - экстинкционная глубина. Безразмерный параметр </a:t>
            </a:r>
            <a:r>
              <a:rPr lang="en-US" altLang="ru-RU" sz="1600" i="1">
                <a:solidFill>
                  <a:srgbClr val="000000"/>
                </a:solidFill>
                <a:latin typeface="Symbol" panose="05050102010706020507" pitchFamily="18" charset="2"/>
              </a:rPr>
              <a:t>s</a:t>
            </a:r>
            <a:r>
              <a:rPr lang="en-US" altLang="ru-RU" sz="1600">
                <a:solidFill>
                  <a:srgbClr val="000000"/>
                </a:solidFill>
              </a:rPr>
              <a:t> = </a:t>
            </a:r>
            <a:r>
              <a:rPr lang="en-US" altLang="ru-RU" sz="1600" i="1">
                <a:solidFill>
                  <a:srgbClr val="000000"/>
                </a:solidFill>
              </a:rPr>
              <a:t>x/t</a:t>
            </a:r>
            <a:r>
              <a:rPr lang="en-US" altLang="ru-RU" sz="1600">
                <a:solidFill>
                  <a:srgbClr val="000000"/>
                </a:solidFill>
              </a:rPr>
              <a:t>tg</a:t>
            </a:r>
            <a:r>
              <a:rPr lang="en-US" altLang="ru-RU" sz="1600" i="1">
                <a:solidFill>
                  <a:srgbClr val="000000"/>
                </a:solidFill>
                <a:sym typeface="Symbol" panose="05050102010706020507" pitchFamily="18" charset="2"/>
              </a:rPr>
              <a:t></a:t>
            </a:r>
            <a:r>
              <a:rPr lang="en-US" altLang="ru-RU" sz="1600">
                <a:solidFill>
                  <a:srgbClr val="000000"/>
                </a:solidFill>
              </a:rPr>
              <a:t> </a:t>
            </a:r>
            <a:r>
              <a:rPr lang="ru-RU" altLang="ru-RU" sz="1600">
                <a:solidFill>
                  <a:srgbClr val="000000"/>
                </a:solidFill>
              </a:rPr>
              <a:t>изменяется внутри палатки Бормана от -1 до 1. </a:t>
            </a:r>
          </a:p>
          <a:p>
            <a:pPr eaLnBrk="1" hangingPunct="1"/>
            <a:r>
              <a:rPr lang="en-US" altLang="ru-RU" sz="2000" i="1">
                <a:solidFill>
                  <a:srgbClr val="000000"/>
                </a:solidFill>
              </a:rPr>
              <a:t>P</a:t>
            </a:r>
            <a:r>
              <a:rPr lang="en-US" altLang="ru-RU" sz="2000">
                <a:solidFill>
                  <a:srgbClr val="000000"/>
                </a:solidFill>
              </a:rPr>
              <a:t> = </a:t>
            </a:r>
            <a:r>
              <a:rPr lang="ru-RU" altLang="ru-RU" sz="2000" i="1">
                <a:solidFill>
                  <a:srgbClr val="000000"/>
                </a:solidFill>
              </a:rPr>
              <a:t>μ</a:t>
            </a:r>
            <a:r>
              <a:rPr lang="en-US" altLang="ru-RU" sz="2000">
                <a:solidFill>
                  <a:srgbClr val="000000"/>
                </a:solidFill>
              </a:rPr>
              <a:t> </a:t>
            </a:r>
            <a:r>
              <a:rPr lang="en-US" altLang="ru-RU" sz="2000" i="1">
                <a:solidFill>
                  <a:srgbClr val="000000"/>
                </a:solidFill>
              </a:rPr>
              <a:t>t</a:t>
            </a:r>
            <a:r>
              <a:rPr lang="en-US" altLang="ru-RU" sz="2000">
                <a:solidFill>
                  <a:srgbClr val="000000"/>
                </a:solidFill>
              </a:rPr>
              <a:t>/cos</a:t>
            </a:r>
            <a:r>
              <a:rPr lang="en-US" altLang="ru-RU" sz="2000" i="1">
                <a:solidFill>
                  <a:srgbClr val="000000"/>
                </a:solidFill>
                <a:latin typeface="Symbol" panose="05050102010706020507" pitchFamily="18" charset="2"/>
              </a:rPr>
              <a:t>q</a:t>
            </a:r>
            <a:r>
              <a:rPr lang="ru-RU" altLang="ru-RU" sz="2000">
                <a:solidFill>
                  <a:srgbClr val="000000"/>
                </a:solidFill>
              </a:rPr>
              <a:t>, </a:t>
            </a:r>
            <a:r>
              <a:rPr lang="ru-RU" altLang="ru-RU" sz="1800">
                <a:solidFill>
                  <a:srgbClr val="000000"/>
                </a:solidFill>
              </a:rPr>
              <a:t>где </a:t>
            </a:r>
            <a:r>
              <a:rPr lang="ru-RU" altLang="ru-RU" sz="1800" i="1">
                <a:solidFill>
                  <a:srgbClr val="000000"/>
                </a:solidFill>
              </a:rPr>
              <a:t>μ</a:t>
            </a:r>
            <a:r>
              <a:rPr lang="ru-RU" altLang="ru-RU" sz="1800">
                <a:solidFill>
                  <a:srgbClr val="000000"/>
                </a:solidFill>
              </a:rPr>
              <a:t> – линейный коэффициент фотоэлектрического поглощения</a:t>
            </a:r>
          </a:p>
          <a:p>
            <a:pPr eaLnBrk="1" hangingPunct="1"/>
            <a:r>
              <a:rPr lang="ru-RU" altLang="ru-RU" sz="2000">
                <a:solidFill>
                  <a:srgbClr val="000000"/>
                </a:solidFill>
              </a:rPr>
              <a:t>если </a:t>
            </a:r>
            <a:r>
              <a:rPr lang="en-US" altLang="ru-RU" sz="2000">
                <a:solidFill>
                  <a:srgbClr val="000000"/>
                </a:solidFill>
              </a:rPr>
              <a:t>P&gt;10 </a:t>
            </a:r>
            <a:r>
              <a:rPr lang="en-US" altLang="ru-RU" sz="2000">
                <a:solidFill>
                  <a:srgbClr val="000000"/>
                </a:solidFill>
                <a:latin typeface="Symbol" panose="05050102010706020507" pitchFamily="18" charset="2"/>
              </a:rPr>
              <a:t>	</a:t>
            </a:r>
            <a:r>
              <a:rPr lang="en-US" altLang="ru-RU" sz="2000" i="1">
                <a:solidFill>
                  <a:srgbClr val="000000"/>
                </a:solidFill>
                <a:latin typeface="Symbol" panose="05050102010706020507" pitchFamily="18" charset="2"/>
              </a:rPr>
              <a:t>m+m</a:t>
            </a:r>
            <a:r>
              <a:rPr lang="en-US" altLang="ru-RU" sz="2000" i="1">
                <a:solidFill>
                  <a:srgbClr val="000000"/>
                </a:solidFill>
              </a:rPr>
              <a:t>h,</a:t>
            </a:r>
            <a:r>
              <a:rPr lang="en-US" altLang="ru-RU" sz="2000">
                <a:solidFill>
                  <a:srgbClr val="000000"/>
                </a:solidFill>
                <a:latin typeface="Symbol" panose="05050102010706020507" pitchFamily="18" charset="2"/>
              </a:rPr>
              <a:t>   </a:t>
            </a:r>
            <a:r>
              <a:rPr lang="en-US" altLang="ru-RU" sz="2000" i="1">
                <a:solidFill>
                  <a:srgbClr val="000000"/>
                </a:solidFill>
                <a:latin typeface="Symbol" panose="05050102010706020507" pitchFamily="18" charset="2"/>
              </a:rPr>
              <a:t>m </a:t>
            </a:r>
            <a:r>
              <a:rPr lang="ru-RU" altLang="ru-RU" sz="2000" i="1" baseline="-25000">
                <a:solidFill>
                  <a:srgbClr val="000000"/>
                </a:solidFill>
              </a:rPr>
              <a:t>h</a:t>
            </a:r>
            <a:r>
              <a:rPr lang="ru-RU" altLang="ru-RU" sz="2000">
                <a:solidFill>
                  <a:srgbClr val="000000"/>
                </a:solidFill>
              </a:rPr>
              <a:t> - интерференционный коэффициент поглощения</a:t>
            </a:r>
            <a:r>
              <a:rPr lang="en-US" altLang="ru-RU" sz="2000">
                <a:solidFill>
                  <a:srgbClr val="000000"/>
                </a:solidFill>
              </a:rPr>
              <a:t> </a:t>
            </a:r>
            <a:r>
              <a:rPr lang="en-US" altLang="ru-RU" sz="2000">
                <a:solidFill>
                  <a:srgbClr val="000000"/>
                </a:solidFill>
                <a:latin typeface="Symbol" panose="05050102010706020507" pitchFamily="18" charset="2"/>
              </a:rPr>
              <a:t>	</a:t>
            </a:r>
            <a:r>
              <a:rPr lang="en-US" altLang="ru-RU" sz="2000" i="1">
                <a:solidFill>
                  <a:srgbClr val="000000"/>
                </a:solidFill>
                <a:latin typeface="Symbol" panose="05050102010706020507" pitchFamily="18" charset="2"/>
              </a:rPr>
              <a:t>m</a:t>
            </a:r>
            <a:r>
              <a:rPr lang="ru-RU" altLang="ru-RU" sz="2000" i="1" baseline="-25000">
                <a:solidFill>
                  <a:srgbClr val="000000"/>
                </a:solidFill>
              </a:rPr>
              <a:t>h</a:t>
            </a:r>
            <a:r>
              <a:rPr lang="en-US" altLang="ru-RU" sz="2000" i="1">
                <a:solidFill>
                  <a:srgbClr val="000000"/>
                </a:solidFill>
                <a:latin typeface="Symbol" panose="05050102010706020507" pitchFamily="18" charset="2"/>
              </a:rPr>
              <a:t>=m</a:t>
            </a:r>
            <a:r>
              <a:rPr lang="en-US" altLang="ru-RU" sz="2000" i="1">
                <a:solidFill>
                  <a:srgbClr val="000000"/>
                </a:solidFill>
              </a:rPr>
              <a:t> KC</a:t>
            </a:r>
            <a:r>
              <a:rPr lang="en-US" altLang="ru-RU" sz="2000" i="1">
                <a:solidFill>
                  <a:srgbClr val="000000"/>
                </a:solidFill>
                <a:latin typeface="Symbol" panose="05050102010706020507" pitchFamily="18" charset="2"/>
              </a:rPr>
              <a:t>e</a:t>
            </a:r>
            <a:r>
              <a:rPr lang="en-US" altLang="ru-RU" sz="2000" i="1">
                <a:solidFill>
                  <a:srgbClr val="000000"/>
                </a:solidFill>
              </a:rPr>
              <a:t> </a:t>
            </a:r>
            <a:r>
              <a:rPr lang="ru-RU" altLang="ru-RU" sz="2000">
                <a:solidFill>
                  <a:srgbClr val="000000"/>
                </a:solidFill>
              </a:rPr>
              <a:t>(1-</a:t>
            </a:r>
            <a:r>
              <a:rPr lang="en-US" altLang="ru-RU" sz="2000">
                <a:solidFill>
                  <a:srgbClr val="000000"/>
                </a:solidFill>
                <a:latin typeface="Symbol" panose="05050102010706020507" pitchFamily="18" charset="2"/>
              </a:rPr>
              <a:t>s</a:t>
            </a:r>
            <a:r>
              <a:rPr lang="ru-RU" altLang="ru-RU" sz="2000" baseline="30000">
                <a:solidFill>
                  <a:srgbClr val="000000"/>
                </a:solidFill>
              </a:rPr>
              <a:t>2</a:t>
            </a:r>
            <a:r>
              <a:rPr lang="ru-RU" altLang="ru-RU" sz="2000">
                <a:solidFill>
                  <a:srgbClr val="000000"/>
                </a:solidFill>
              </a:rPr>
              <a:t>)</a:t>
            </a:r>
            <a:r>
              <a:rPr lang="ru-RU" altLang="ru-RU" sz="2000" baseline="30000">
                <a:solidFill>
                  <a:srgbClr val="000000"/>
                </a:solidFill>
              </a:rPr>
              <a:t>1/2</a:t>
            </a:r>
            <a:r>
              <a:rPr lang="en-US" altLang="ru-RU" sz="2000" i="1">
                <a:solidFill>
                  <a:srgbClr val="000000"/>
                </a:solidFill>
                <a:latin typeface="Symbol" panose="05050102010706020507" pitchFamily="18" charset="2"/>
              </a:rPr>
              <a:t> ,   e</a:t>
            </a:r>
            <a:r>
              <a:rPr lang="ru-RU" altLang="ru-RU" sz="2000" i="1">
                <a:solidFill>
                  <a:srgbClr val="000000"/>
                </a:solidFill>
              </a:rPr>
              <a:t> = </a:t>
            </a:r>
            <a:r>
              <a:rPr lang="ru-RU" altLang="ru-RU" sz="2000" i="1">
                <a:solidFill>
                  <a:srgbClr val="000000"/>
                </a:solidFill>
                <a:sym typeface="Symbol" panose="05050102010706020507" pitchFamily="18" charset="2"/>
              </a:rPr>
              <a:t></a:t>
            </a:r>
            <a:r>
              <a:rPr lang="en-US" altLang="ru-RU" sz="2000" i="1" baseline="-25000">
                <a:solidFill>
                  <a:srgbClr val="000000"/>
                </a:solidFill>
              </a:rPr>
              <a:t>hi </a:t>
            </a:r>
            <a:r>
              <a:rPr lang="en-US" altLang="ru-RU" sz="2000" i="1">
                <a:solidFill>
                  <a:srgbClr val="000000"/>
                </a:solidFill>
              </a:rPr>
              <a:t>/</a:t>
            </a:r>
            <a:r>
              <a:rPr lang="en-US" altLang="ru-RU" sz="2000" i="1">
                <a:solidFill>
                  <a:srgbClr val="000000"/>
                </a:solidFill>
                <a:sym typeface="Symbol" panose="05050102010706020507" pitchFamily="18" charset="2"/>
              </a:rPr>
              <a:t></a:t>
            </a:r>
            <a:r>
              <a:rPr lang="en-US" altLang="ru-RU" sz="2000" i="1" baseline="-25000">
                <a:solidFill>
                  <a:srgbClr val="000000"/>
                </a:solidFill>
              </a:rPr>
              <a:t>oi</a:t>
            </a:r>
            <a:endParaRPr lang="ru-RU" altLang="ru-RU" sz="2000">
              <a:solidFill>
                <a:srgbClr val="000000"/>
              </a:solidFill>
            </a:endParaRPr>
          </a:p>
        </p:txBody>
      </p:sp>
      <p:pic>
        <p:nvPicPr>
          <p:cNvPr id="41988" name="Picture 6" descr="id200-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981075"/>
            <a:ext cx="3657600" cy="240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Picture 7" descr="id1810-8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981075"/>
            <a:ext cx="3686175" cy="240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0" name="Text Box 8"/>
          <p:cNvSpPr txBox="1">
            <a:spLocks noChangeArrowheads="1"/>
          </p:cNvSpPr>
          <p:nvPr/>
        </p:nvSpPr>
        <p:spPr bwMode="auto">
          <a:xfrm>
            <a:off x="1619250" y="188913"/>
            <a:ext cx="5624513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0000CC"/>
                </a:solidFill>
              </a:rPr>
              <a:t>Дифракция в идеальном кристалле</a:t>
            </a:r>
          </a:p>
        </p:txBody>
      </p:sp>
      <p:sp>
        <p:nvSpPr>
          <p:cNvPr id="41991" name="Oval 9"/>
          <p:cNvSpPr>
            <a:spLocks noChangeArrowheads="1"/>
          </p:cNvSpPr>
          <p:nvPr/>
        </p:nvSpPr>
        <p:spPr bwMode="auto">
          <a:xfrm>
            <a:off x="6156325" y="765175"/>
            <a:ext cx="576263" cy="576263"/>
          </a:xfrm>
          <a:prstGeom prst="ellipse">
            <a:avLst/>
          </a:prstGeom>
          <a:noFill/>
          <a:ln w="28575">
            <a:solidFill>
              <a:srgbClr val="3333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41992" name="Line 10"/>
          <p:cNvSpPr>
            <a:spLocks noChangeShapeType="1"/>
          </p:cNvSpPr>
          <p:nvPr/>
        </p:nvSpPr>
        <p:spPr bwMode="auto">
          <a:xfrm flipV="1">
            <a:off x="3419475" y="1125538"/>
            <a:ext cx="2665413" cy="862012"/>
          </a:xfrm>
          <a:prstGeom prst="line">
            <a:avLst/>
          </a:prstGeom>
          <a:noFill/>
          <a:ln w="38100">
            <a:solidFill>
              <a:srgbClr val="3333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993" name="Text Box 11"/>
          <p:cNvSpPr txBox="1">
            <a:spLocks noChangeArrowheads="1"/>
          </p:cNvSpPr>
          <p:nvPr/>
        </p:nvSpPr>
        <p:spPr bwMode="auto">
          <a:xfrm>
            <a:off x="971550" y="1196975"/>
            <a:ext cx="6397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1800">
                <a:solidFill>
                  <a:srgbClr val="FF0000"/>
                </a:solidFill>
                <a:latin typeface="Symbol" panose="05050102010706020507" pitchFamily="18" charset="2"/>
              </a:rPr>
              <a:t>m</a:t>
            </a:r>
            <a:r>
              <a:rPr lang="en-US" altLang="ru-RU" sz="1800">
                <a:solidFill>
                  <a:srgbClr val="FF0000"/>
                </a:solidFill>
              </a:rPr>
              <a:t>t&lt;1</a:t>
            </a:r>
            <a:endParaRPr lang="ru-RU" altLang="ru-RU" sz="1800">
              <a:solidFill>
                <a:srgbClr val="FF0000"/>
              </a:solidFill>
            </a:endParaRPr>
          </a:p>
        </p:txBody>
      </p:sp>
      <p:sp>
        <p:nvSpPr>
          <p:cNvPr id="41994" name="Text Box 12"/>
          <p:cNvSpPr txBox="1">
            <a:spLocks noChangeArrowheads="1"/>
          </p:cNvSpPr>
          <p:nvPr/>
        </p:nvSpPr>
        <p:spPr bwMode="auto">
          <a:xfrm>
            <a:off x="7242175" y="1268413"/>
            <a:ext cx="7731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1800">
                <a:solidFill>
                  <a:srgbClr val="FF0000"/>
                </a:solidFill>
                <a:latin typeface="Symbol" panose="05050102010706020507" pitchFamily="18" charset="2"/>
              </a:rPr>
              <a:t>m</a:t>
            </a:r>
            <a:r>
              <a:rPr lang="en-US" altLang="ru-RU" sz="1800">
                <a:solidFill>
                  <a:srgbClr val="FF0000"/>
                </a:solidFill>
              </a:rPr>
              <a:t>t&gt;&gt;1</a:t>
            </a:r>
            <a:endParaRPr lang="ru-RU" altLang="ru-RU" sz="18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40167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 26"/>
          <p:cNvSpPr/>
          <p:nvPr/>
        </p:nvSpPr>
        <p:spPr>
          <a:xfrm>
            <a:off x="323850" y="3141663"/>
            <a:ext cx="8569325" cy="36004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323850" y="115888"/>
            <a:ext cx="8569325" cy="2952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" name="Picture 12" descr="KINTMAT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728663"/>
            <a:ext cx="1943100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8" descr="Untitled-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50" y="4222750"/>
            <a:ext cx="1943100" cy="155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2" descr="E:\Безымянный.t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588963"/>
            <a:ext cx="2079625" cy="236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3" descr="E:\Безымянный 1.t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8638" y="3646488"/>
            <a:ext cx="2079625" cy="303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Прямая со стрелкой 5"/>
          <p:cNvCxnSpPr/>
          <p:nvPr/>
        </p:nvCxnSpPr>
        <p:spPr>
          <a:xfrm>
            <a:off x="1727200" y="2457450"/>
            <a:ext cx="323850" cy="503238"/>
          </a:xfrm>
          <a:prstGeom prst="straightConnector1">
            <a:avLst/>
          </a:prstGeom>
          <a:ln w="76200">
            <a:solidFill>
              <a:srgbClr val="3333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1258888" y="2457450"/>
            <a:ext cx="288925" cy="503238"/>
          </a:xfrm>
          <a:prstGeom prst="straightConnector1">
            <a:avLst/>
          </a:prstGeom>
          <a:ln w="76200">
            <a:solidFill>
              <a:srgbClr val="3333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76" name="TextBox 13"/>
          <p:cNvSpPr txBox="1">
            <a:spLocks noChangeArrowheads="1"/>
          </p:cNvSpPr>
          <p:nvPr/>
        </p:nvSpPr>
        <p:spPr bwMode="auto">
          <a:xfrm>
            <a:off x="744538" y="2416175"/>
            <a:ext cx="496887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b="1" i="1"/>
              <a:t>I</a:t>
            </a:r>
            <a:r>
              <a:rPr lang="en-US" altLang="ru-RU" b="1" i="1" baseline="-25000"/>
              <a:t>D</a:t>
            </a:r>
            <a:endParaRPr lang="ru-RU" altLang="ru-RU" b="1" i="1" baseline="-25000"/>
          </a:p>
        </p:txBody>
      </p:sp>
      <p:sp>
        <p:nvSpPr>
          <p:cNvPr id="11277" name="TextBox 14"/>
          <p:cNvSpPr txBox="1">
            <a:spLocks noChangeArrowheads="1"/>
          </p:cNvSpPr>
          <p:nvPr/>
        </p:nvSpPr>
        <p:spPr bwMode="auto">
          <a:xfrm>
            <a:off x="2066925" y="2465388"/>
            <a:ext cx="4651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b="1" i="1"/>
              <a:t>I</a:t>
            </a:r>
            <a:r>
              <a:rPr lang="en-US" altLang="ru-RU" b="1" i="1" baseline="-25000"/>
              <a:t>T</a:t>
            </a:r>
            <a:endParaRPr lang="ru-RU" altLang="ru-RU" b="1" i="1" baseline="-25000"/>
          </a:p>
        </p:txBody>
      </p:sp>
      <p:graphicFrame>
        <p:nvGraphicFramePr>
          <p:cNvPr id="11266" name="Объект 15"/>
          <p:cNvGraphicFramePr>
            <a:graphicFrameLocks noChangeAspect="1"/>
          </p:cNvGraphicFramePr>
          <p:nvPr/>
        </p:nvGraphicFramePr>
        <p:xfrm>
          <a:off x="5491163" y="3790950"/>
          <a:ext cx="3251200" cy="1373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220" name="Equation" r:id="rId7" imgW="2286000" imgH="965200" progId="Equation.DSMT4">
                  <p:embed/>
                </p:oleObj>
              </mc:Choice>
              <mc:Fallback>
                <p:oleObj name="Equation" r:id="rId7" imgW="2286000" imgH="965200" progId="Equation.DSMT4">
                  <p:embed/>
                  <p:pic>
                    <p:nvPicPr>
                      <p:cNvPr id="11266" name="Объект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1163" y="3790950"/>
                        <a:ext cx="3251200" cy="137318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7" name="Объект 16"/>
          <p:cNvGraphicFramePr>
            <a:graphicFrameLocks noChangeAspect="1"/>
          </p:cNvGraphicFramePr>
          <p:nvPr/>
        </p:nvGraphicFramePr>
        <p:xfrm>
          <a:off x="5940425" y="5229225"/>
          <a:ext cx="2295525" cy="1365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9221" name="Equation" r:id="rId9" imgW="1536700" imgH="914400" progId="Equation.DSMT4">
                  <p:embed/>
                </p:oleObj>
              </mc:Choice>
              <mc:Fallback>
                <p:oleObj name="Equation" r:id="rId9" imgW="1536700" imgH="914400" progId="Equation.DSMT4">
                  <p:embed/>
                  <p:pic>
                    <p:nvPicPr>
                      <p:cNvPr id="11267" name="Объект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425" y="5229225"/>
                        <a:ext cx="2295525" cy="13652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" name="Picture 14" descr="Рисунок3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944563"/>
            <a:ext cx="3167063" cy="91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5" name="Прямая со стрелкой 24"/>
          <p:cNvCxnSpPr/>
          <p:nvPr/>
        </p:nvCxnSpPr>
        <p:spPr>
          <a:xfrm>
            <a:off x="1725613" y="5951538"/>
            <a:ext cx="325437" cy="504825"/>
          </a:xfrm>
          <a:prstGeom prst="straightConnector1">
            <a:avLst/>
          </a:prstGeom>
          <a:ln w="76200">
            <a:solidFill>
              <a:srgbClr val="3333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 flipH="1">
            <a:off x="1258888" y="5951538"/>
            <a:ext cx="287337" cy="504825"/>
          </a:xfrm>
          <a:prstGeom prst="straightConnector1">
            <a:avLst/>
          </a:prstGeom>
          <a:ln w="76200">
            <a:solidFill>
              <a:srgbClr val="3333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81" name="TextBox 26"/>
          <p:cNvSpPr txBox="1">
            <a:spLocks noChangeArrowheads="1"/>
          </p:cNvSpPr>
          <p:nvPr/>
        </p:nvSpPr>
        <p:spPr bwMode="auto">
          <a:xfrm>
            <a:off x="744538" y="5911850"/>
            <a:ext cx="4953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b="1" i="1"/>
              <a:t>I</a:t>
            </a:r>
            <a:r>
              <a:rPr lang="en-US" altLang="ru-RU" b="1" i="1" baseline="-25000"/>
              <a:t>D</a:t>
            </a:r>
            <a:endParaRPr lang="ru-RU" altLang="ru-RU" b="1" i="1" baseline="-25000"/>
          </a:p>
        </p:txBody>
      </p:sp>
      <p:sp>
        <p:nvSpPr>
          <p:cNvPr id="11282" name="TextBox 27"/>
          <p:cNvSpPr txBox="1">
            <a:spLocks noChangeArrowheads="1"/>
          </p:cNvSpPr>
          <p:nvPr/>
        </p:nvSpPr>
        <p:spPr bwMode="auto">
          <a:xfrm>
            <a:off x="2066925" y="5959475"/>
            <a:ext cx="465138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b="1" i="1"/>
              <a:t>I</a:t>
            </a:r>
            <a:r>
              <a:rPr lang="en-US" altLang="ru-RU" b="1" i="1" baseline="-25000"/>
              <a:t>T</a:t>
            </a:r>
            <a:endParaRPr lang="ru-RU" altLang="ru-RU" b="1" i="1" baseline="-25000"/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2700338" y="188913"/>
            <a:ext cx="3132137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Кинематическое рассеяние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2627313" y="3213100"/>
            <a:ext cx="2927350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Динамическое рассеяние</a:t>
            </a:r>
          </a:p>
        </p:txBody>
      </p:sp>
    </p:spTree>
    <p:extLst>
      <p:ext uri="{BB962C8B-B14F-4D97-AF65-F5344CB8AC3E}">
        <p14:creationId xmlns:p14="http://schemas.microsoft.com/office/powerpoint/2010/main" val="1131676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3" grpId="0" animBg="1"/>
      <p:bldP spid="11276" grpId="0"/>
      <p:bldP spid="11277" grpId="0"/>
      <p:bldP spid="11281" grpId="0"/>
      <p:bldP spid="11282" grpId="0"/>
      <p:bldP spid="21" grpId="0" animBg="1"/>
      <p:bldP spid="2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>
            <a:extLst>
              <a:ext uri="{FF2B5EF4-FFF2-40B4-BE49-F238E27FC236}">
                <a16:creationId xmlns:a16="http://schemas.microsoft.com/office/drawing/2014/main" xmlns="" id="{F90407BE-C542-4456-81B8-417A6041D23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08313" y="2060575"/>
          <a:ext cx="3095625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84" name="Equation" r:id="rId3" imgW="1358310" imgH="253890" progId="">
                  <p:embed/>
                </p:oleObj>
              </mc:Choice>
              <mc:Fallback>
                <p:oleObj name="Equation" r:id="rId3" imgW="1358310" imgH="25389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8313" y="2060575"/>
                        <a:ext cx="3095625" cy="7397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5">
            <a:extLst>
              <a:ext uri="{FF2B5EF4-FFF2-40B4-BE49-F238E27FC236}">
                <a16:creationId xmlns:a16="http://schemas.microsoft.com/office/drawing/2014/main" xmlns="" id="{87169EDD-D737-45F4-A1FF-477A19E9B2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525"/>
            <a:ext cx="9144000" cy="9239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Если кристаллическая решетка сложная (в элементарной ячейке несколько атомов, имеется базис) интенсивности рефлексов будут разные и будут убывать с увеличением расстояния от оси первичного пучка излучения.</a:t>
            </a:r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xmlns="" id="{D1C43D9E-2681-400A-AB4B-816B72239A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81075"/>
            <a:ext cx="9144000" cy="9223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Интенсивности рефлексов дифракционной картины будут регулироваться величиной квадрата структурной амплитуды, причем некоторые рефлексы могут иметь нулевую амплитуду согласно правил погасания для данного базиса</a:t>
            </a:r>
          </a:p>
        </p:txBody>
      </p:sp>
      <p:pic>
        <p:nvPicPr>
          <p:cNvPr id="5" name="Picture 2" descr="H:\2 a.tif">
            <a:extLst>
              <a:ext uri="{FF2B5EF4-FFF2-40B4-BE49-F238E27FC236}">
                <a16:creationId xmlns:a16="http://schemas.microsoft.com/office/drawing/2014/main" xmlns="" id="{3308E521-2C21-48A8-92A3-481A6FE05A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876550"/>
            <a:ext cx="462915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H:\Кфорограмма 1.tif">
            <a:extLst>
              <a:ext uri="{FF2B5EF4-FFF2-40B4-BE49-F238E27FC236}">
                <a16:creationId xmlns:a16="http://schemas.microsoft.com/office/drawing/2014/main" xmlns="" id="{7007ADA9-3FE2-4831-ACD9-7C45744637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188" y="2876550"/>
            <a:ext cx="2580426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xmlns="" id="{1C4DDEEF-B75D-4BA8-B59B-02F86A186FC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55650" y="5373688"/>
          <a:ext cx="3294063" cy="97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85" name="Equation" r:id="rId7" imgW="1600200" imgH="469900" progId="">
                  <p:embed/>
                </p:oleObj>
              </mc:Choice>
              <mc:Fallback>
                <p:oleObj name="Equation" r:id="rId7" imgW="1600200" imgH="4699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5373688"/>
                        <a:ext cx="3294063" cy="9747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Объект 7">
            <a:extLst>
              <a:ext uri="{FF2B5EF4-FFF2-40B4-BE49-F238E27FC236}">
                <a16:creationId xmlns:a16="http://schemas.microsoft.com/office/drawing/2014/main" xmlns="" id="{2623B2B5-C3E0-44E7-A2C7-B551AE0BB3E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211638" y="5373688"/>
          <a:ext cx="4060825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86" name="Equation" r:id="rId9" imgW="1841500" imgH="431800" progId="">
                  <p:embed/>
                </p:oleObj>
              </mc:Choice>
              <mc:Fallback>
                <p:oleObj name="Equation" r:id="rId9" imgW="1841500" imgH="4318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638" y="5373688"/>
                        <a:ext cx="4060825" cy="9525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7">
            <a:extLst>
              <a:ext uri="{FF2B5EF4-FFF2-40B4-BE49-F238E27FC236}">
                <a16:creationId xmlns:a16="http://schemas.microsoft.com/office/drawing/2014/main" xmlns="" id="{DDAEC3DE-84EE-4BF9-A7E4-D6A39FC11D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0163" y="6488113"/>
            <a:ext cx="9174163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1800" i="1"/>
              <a:t>f</a:t>
            </a:r>
            <a:r>
              <a:rPr lang="en-US" altLang="ru-RU" sz="1800" baseline="-25000"/>
              <a:t>m</a:t>
            </a:r>
            <a:r>
              <a:rPr lang="en-US" altLang="ru-RU" sz="1800"/>
              <a:t> – </a:t>
            </a:r>
            <a:r>
              <a:rPr lang="ru-RU" altLang="ru-RU" sz="1800"/>
              <a:t>атомный фактор рассеяния</a:t>
            </a:r>
            <a:r>
              <a:rPr lang="en-US" altLang="ru-RU" sz="1800"/>
              <a:t> </a:t>
            </a:r>
            <a:endParaRPr lang="ru-RU" altLang="ru-RU" sz="1800"/>
          </a:p>
        </p:txBody>
      </p:sp>
    </p:spTree>
    <p:extLst>
      <p:ext uri="{BB962C8B-B14F-4D97-AF65-F5344CB8AC3E}">
        <p14:creationId xmlns:p14="http://schemas.microsoft.com/office/powerpoint/2010/main" val="1576215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9" grpId="0" animBg="1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4"/>
          <p:cNvSpPr txBox="1">
            <a:spLocks noChangeArrowheads="1"/>
          </p:cNvSpPr>
          <p:nvPr/>
        </p:nvSpPr>
        <p:spPr bwMode="auto">
          <a:xfrm>
            <a:off x="468313" y="0"/>
            <a:ext cx="8423275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3333FF"/>
                </a:solidFill>
              </a:rPr>
              <a:t>Некоторые важные соотношения векторного анализа</a:t>
            </a:r>
            <a:r>
              <a:rPr lang="ru-RU" altLang="ru-RU" sz="1800" b="1">
                <a:solidFill>
                  <a:srgbClr val="3333FF"/>
                </a:solidFill>
              </a:rPr>
              <a:t> </a:t>
            </a:r>
          </a:p>
        </p:txBody>
      </p:sp>
      <p:sp>
        <p:nvSpPr>
          <p:cNvPr id="5837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58372" name="Rectangle 8"/>
          <p:cNvSpPr>
            <a:spLocks noChangeArrowheads="1"/>
          </p:cNvSpPr>
          <p:nvPr/>
        </p:nvSpPr>
        <p:spPr bwMode="auto">
          <a:xfrm>
            <a:off x="0" y="3290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58373" name="Rectangle 11"/>
          <p:cNvSpPr>
            <a:spLocks noChangeArrowheads="1"/>
          </p:cNvSpPr>
          <p:nvPr/>
        </p:nvSpPr>
        <p:spPr bwMode="auto">
          <a:xfrm>
            <a:off x="0" y="30051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58374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58375" name="Rectangle 17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58376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graphicFrame>
        <p:nvGraphicFramePr>
          <p:cNvPr id="19461" name="Object 5"/>
          <p:cNvGraphicFramePr>
            <a:graphicFrameLocks noChangeAspect="1"/>
          </p:cNvGraphicFramePr>
          <p:nvPr/>
        </p:nvGraphicFramePr>
        <p:xfrm>
          <a:off x="900113" y="620713"/>
          <a:ext cx="2592387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414" name="Equation" r:id="rId3" imgW="1307532" imgH="266584" progId="Equation.DSMT4">
                  <p:embed/>
                </p:oleObj>
              </mc:Choice>
              <mc:Fallback>
                <p:oleObj name="Equation" r:id="rId3" imgW="1307532" imgH="266584" progId="Equation.DSMT4">
                  <p:embed/>
                  <p:pic>
                    <p:nvPicPr>
                      <p:cNvPr id="1946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620713"/>
                        <a:ext cx="2592387" cy="5302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3" name="Object 7"/>
          <p:cNvGraphicFramePr>
            <a:graphicFrameLocks noChangeAspect="1"/>
          </p:cNvGraphicFramePr>
          <p:nvPr/>
        </p:nvGraphicFramePr>
        <p:xfrm>
          <a:off x="468313" y="2144713"/>
          <a:ext cx="3097212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415" name="Equation" r:id="rId5" imgW="1739900" imgH="279400" progId="Equation.DSMT4">
                  <p:embed/>
                </p:oleObj>
              </mc:Choice>
              <mc:Fallback>
                <p:oleObj name="Equation" r:id="rId5" imgW="1739900" imgH="279400" progId="Equation.DSMT4">
                  <p:embed/>
                  <p:pic>
                    <p:nvPicPr>
                      <p:cNvPr id="1946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2144713"/>
                        <a:ext cx="3097212" cy="4905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10"/>
          <p:cNvGraphicFramePr>
            <a:graphicFrameLocks noChangeAspect="1"/>
          </p:cNvGraphicFramePr>
          <p:nvPr/>
        </p:nvGraphicFramePr>
        <p:xfrm>
          <a:off x="395288" y="2997200"/>
          <a:ext cx="3392487" cy="1501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416" name="Equation" r:id="rId7" imgW="1917700" imgH="850900" progId="Equation.DSMT4">
                  <p:embed/>
                </p:oleObj>
              </mc:Choice>
              <mc:Fallback>
                <p:oleObj name="Equation" r:id="rId7" imgW="1917700" imgH="850900" progId="Equation.DSMT4">
                  <p:embed/>
                  <p:pic>
                    <p:nvPicPr>
                      <p:cNvPr id="3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2997200"/>
                        <a:ext cx="3392487" cy="15017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13"/>
          <p:cNvGraphicFramePr>
            <a:graphicFrameLocks noChangeAspect="1"/>
          </p:cNvGraphicFramePr>
          <p:nvPr/>
        </p:nvGraphicFramePr>
        <p:xfrm>
          <a:off x="477838" y="4868863"/>
          <a:ext cx="3005137" cy="154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417" name="Equation" r:id="rId9" imgW="1651000" imgH="850900" progId="Equation.DSMT4">
                  <p:embed/>
                </p:oleObj>
              </mc:Choice>
              <mc:Fallback>
                <p:oleObj name="Equation" r:id="rId9" imgW="1651000" imgH="850900" progId="Equation.DSMT4">
                  <p:embed/>
                  <p:pic>
                    <p:nvPicPr>
                      <p:cNvPr id="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838" y="4868863"/>
                        <a:ext cx="3005137" cy="15462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79" name="Object 23"/>
          <p:cNvGraphicFramePr>
            <a:graphicFrameLocks noChangeAspect="1"/>
          </p:cNvGraphicFramePr>
          <p:nvPr/>
        </p:nvGraphicFramePr>
        <p:xfrm>
          <a:off x="900113" y="1196975"/>
          <a:ext cx="2665412" cy="58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418" name="Equation" r:id="rId11" imgW="1104900" imgH="241300" progId="Equation.DSMT4">
                  <p:embed/>
                </p:oleObj>
              </mc:Choice>
              <mc:Fallback>
                <p:oleObj name="Equation" r:id="rId11" imgW="1104900" imgH="241300" progId="Equation.DSMT4">
                  <p:embed/>
                  <p:pic>
                    <p:nvPicPr>
                      <p:cNvPr id="19479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1196975"/>
                        <a:ext cx="2665412" cy="5826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3924300" y="2097088"/>
            <a:ext cx="3875088" cy="3667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/>
              <a:t>c</a:t>
            </a:r>
            <a:r>
              <a:rPr lang="ru-RU" altLang="ru-RU" sz="1800"/>
              <a:t>калярное произведение векторов</a:t>
            </a:r>
          </a:p>
        </p:txBody>
      </p:sp>
      <p:sp>
        <p:nvSpPr>
          <p:cNvPr id="19478" name="Text Box 22"/>
          <p:cNvSpPr txBox="1">
            <a:spLocks noChangeArrowheads="1"/>
          </p:cNvSpPr>
          <p:nvPr/>
        </p:nvSpPr>
        <p:spPr bwMode="auto">
          <a:xfrm>
            <a:off x="3924300" y="955675"/>
            <a:ext cx="3303588" cy="396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произвольные вектора </a:t>
            </a:r>
            <a:r>
              <a:rPr lang="en-US" altLang="ru-RU" sz="2000" b="1"/>
              <a:t>a </a:t>
            </a:r>
            <a:r>
              <a:rPr lang="ru-RU" altLang="ru-RU" sz="1800"/>
              <a:t>и</a:t>
            </a:r>
            <a:r>
              <a:rPr lang="en-US" altLang="ru-RU" sz="2000" b="1"/>
              <a:t> b</a:t>
            </a:r>
            <a:r>
              <a:rPr lang="en-US" altLang="ru-RU" sz="1800"/>
              <a:t> </a:t>
            </a:r>
            <a:endParaRPr lang="ru-RU" altLang="ru-RU" sz="1800"/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4370388" y="3290888"/>
            <a:ext cx="2836862" cy="3667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векторное произведение</a:t>
            </a:r>
          </a:p>
        </p:txBody>
      </p:sp>
      <p:sp>
        <p:nvSpPr>
          <p:cNvPr id="19471" name="Text Box 15"/>
          <p:cNvSpPr txBox="1">
            <a:spLocks noChangeArrowheads="1"/>
          </p:cNvSpPr>
          <p:nvPr/>
        </p:nvSpPr>
        <p:spPr bwMode="auto">
          <a:xfrm>
            <a:off x="3851275" y="4941888"/>
            <a:ext cx="4049713" cy="3667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смешанное произведение векторов </a:t>
            </a:r>
          </a:p>
        </p:txBody>
      </p:sp>
      <p:graphicFrame>
        <p:nvGraphicFramePr>
          <p:cNvPr id="31752" name="Object 8"/>
          <p:cNvGraphicFramePr>
            <a:graphicFrameLocks noChangeAspect="1"/>
          </p:cNvGraphicFramePr>
          <p:nvPr/>
        </p:nvGraphicFramePr>
        <p:xfrm>
          <a:off x="3851275" y="5589588"/>
          <a:ext cx="4032250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419" r:id="rId13" imgW="1981200" imgH="279400" progId="Equation.DSMT4">
                  <p:embed/>
                </p:oleObj>
              </mc:Choice>
              <mc:Fallback>
                <p:oleObj r:id="rId13" imgW="1981200" imgH="279400" progId="Equation.DSMT4">
                  <p:embed/>
                  <p:pic>
                    <p:nvPicPr>
                      <p:cNvPr id="3175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275" y="5589588"/>
                        <a:ext cx="4032250" cy="5619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295775" y="3852863"/>
            <a:ext cx="2936875" cy="522287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sz="2800" dirty="0">
                <a:solidFill>
                  <a:srgbClr val="3333FF"/>
                </a:solidFill>
                <a:latin typeface="+mn-lt"/>
                <a:cs typeface="+mn-cs"/>
              </a:rPr>
              <a:t>Если </a:t>
            </a:r>
            <a:r>
              <a:rPr lang="en-US" sz="2800" b="1" dirty="0" err="1">
                <a:solidFill>
                  <a:srgbClr val="3333FF"/>
                </a:solidFill>
                <a:latin typeface="+mn-lt"/>
                <a:cs typeface="+mn-cs"/>
              </a:rPr>
              <a:t>a</a:t>
            </a:r>
            <a:r>
              <a:rPr lang="en-US" sz="2800" dirty="0" err="1">
                <a:solidFill>
                  <a:srgbClr val="3333FF"/>
                </a:solidFill>
                <a:latin typeface="+mn-lt"/>
                <a:cs typeface="+mn-cs"/>
              </a:rPr>
              <a:t>‖</a:t>
            </a:r>
            <a:r>
              <a:rPr lang="en-US" sz="2800" b="1" dirty="0" err="1">
                <a:solidFill>
                  <a:srgbClr val="3333FF"/>
                </a:solidFill>
                <a:latin typeface="+mn-lt"/>
                <a:cs typeface="+mn-cs"/>
              </a:rPr>
              <a:t>b</a:t>
            </a:r>
            <a:r>
              <a:rPr lang="en-US" sz="2800" b="1" dirty="0">
                <a:solidFill>
                  <a:srgbClr val="3333FF"/>
                </a:solidFill>
                <a:latin typeface="+mn-lt"/>
                <a:cs typeface="+mn-cs"/>
              </a:rPr>
              <a:t> [</a:t>
            </a:r>
            <a:r>
              <a:rPr lang="en-US" sz="2800" b="1" dirty="0" err="1">
                <a:solidFill>
                  <a:srgbClr val="3333FF"/>
                </a:solidFill>
                <a:latin typeface="+mn-lt"/>
                <a:cs typeface="+mn-cs"/>
              </a:rPr>
              <a:t>ab</a:t>
            </a:r>
            <a:r>
              <a:rPr lang="en-US" sz="2800" b="1" dirty="0">
                <a:solidFill>
                  <a:srgbClr val="3333FF"/>
                </a:solidFill>
                <a:latin typeface="+mn-lt"/>
                <a:cs typeface="+mn-cs"/>
              </a:rPr>
              <a:t>]=0</a:t>
            </a:r>
            <a:endParaRPr lang="ru-RU" sz="2800" b="1" dirty="0">
              <a:solidFill>
                <a:srgbClr val="3333FF"/>
              </a:solidFill>
              <a:latin typeface="+mn-lt"/>
              <a:cs typeface="+mn-cs"/>
            </a:endParaRPr>
          </a:p>
        </p:txBody>
      </p:sp>
      <p:sp>
        <p:nvSpPr>
          <p:cNvPr id="45076" name="TextBox 3"/>
          <p:cNvSpPr txBox="1">
            <a:spLocks noChangeArrowheads="1"/>
          </p:cNvSpPr>
          <p:nvPr/>
        </p:nvSpPr>
        <p:spPr bwMode="auto">
          <a:xfrm>
            <a:off x="4572000" y="2489200"/>
            <a:ext cx="2554288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>
                <a:solidFill>
                  <a:srgbClr val="3333FF"/>
                </a:solidFill>
              </a:rPr>
              <a:t>Если </a:t>
            </a:r>
            <a:r>
              <a:rPr lang="en-US" altLang="ru-RU" sz="2400" b="1">
                <a:solidFill>
                  <a:srgbClr val="3333FF"/>
                </a:solidFill>
              </a:rPr>
              <a:t>a</a:t>
            </a:r>
            <a:r>
              <a:rPr lang="en-US" altLang="ru-RU" sz="2400">
                <a:solidFill>
                  <a:srgbClr val="3333FF"/>
                </a:solidFill>
              </a:rPr>
              <a:t>┴</a:t>
            </a:r>
            <a:r>
              <a:rPr lang="en-US" altLang="ru-RU" sz="2400" b="1">
                <a:solidFill>
                  <a:srgbClr val="3333FF"/>
                </a:solidFill>
              </a:rPr>
              <a:t>b</a:t>
            </a:r>
            <a:r>
              <a:rPr lang="en-US" altLang="ru-RU" sz="2400">
                <a:solidFill>
                  <a:srgbClr val="3333FF"/>
                </a:solidFill>
              </a:rPr>
              <a:t> (</a:t>
            </a:r>
            <a:r>
              <a:rPr lang="en-US" altLang="ru-RU" sz="2400" b="1">
                <a:solidFill>
                  <a:srgbClr val="3333FF"/>
                </a:solidFill>
              </a:rPr>
              <a:t>ab</a:t>
            </a:r>
            <a:r>
              <a:rPr lang="en-US" altLang="ru-RU" sz="2400">
                <a:solidFill>
                  <a:srgbClr val="3333FF"/>
                </a:solidFill>
              </a:rPr>
              <a:t>)=0</a:t>
            </a:r>
            <a:endParaRPr lang="ru-RU" altLang="ru-RU" sz="240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597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 animBg="1"/>
      <p:bldP spid="5" grpId="0" animBg="1"/>
      <p:bldP spid="19478" grpId="0" animBg="1"/>
      <p:bldP spid="6" grpId="0" animBg="1"/>
      <p:bldP spid="19471" grpId="0" animBg="1"/>
      <p:bldP spid="2" grpId="0" animBg="1"/>
      <p:bldP spid="45076" grpId="0" animBg="1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Сетка 4.tif">
            <a:extLst>
              <a:ext uri="{FF2B5EF4-FFF2-40B4-BE49-F238E27FC236}">
                <a16:creationId xmlns:a16="http://schemas.microsoft.com/office/drawing/2014/main" xmlns="" id="{43362585-5D01-447A-9287-2163D04417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33425"/>
            <a:ext cx="5324475" cy="539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9EF78677-80B9-4686-AE90-C15DE9813FB2}"/>
              </a:ext>
            </a:extLst>
          </p:cNvPr>
          <p:cNvSpPr/>
          <p:nvPr/>
        </p:nvSpPr>
        <p:spPr>
          <a:xfrm>
            <a:off x="5422347" y="97841"/>
            <a:ext cx="3529012" cy="345598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xmlns="" id="{598C3CDB-FC27-4004-96A5-4F3FD6986323}"/>
              </a:ext>
            </a:extLst>
          </p:cNvPr>
          <p:cNvSpPr/>
          <p:nvPr/>
        </p:nvSpPr>
        <p:spPr>
          <a:xfrm>
            <a:off x="6227763" y="3500438"/>
            <a:ext cx="73025" cy="73025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5868144" y="4797152"/>
            <a:ext cx="144016" cy="144016"/>
          </a:xfrm>
          <a:prstGeom prst="ellipse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/>
          <p:cNvCxnSpPr>
            <a:stCxn id="4" idx="0"/>
            <a:endCxn id="4" idx="4"/>
          </p:cNvCxnSpPr>
          <p:nvPr/>
        </p:nvCxnSpPr>
        <p:spPr>
          <a:xfrm>
            <a:off x="7186853" y="97841"/>
            <a:ext cx="0" cy="34559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>
            <a:stCxn id="4" idx="2"/>
            <a:endCxn id="4" idx="6"/>
          </p:cNvCxnSpPr>
          <p:nvPr/>
        </p:nvCxnSpPr>
        <p:spPr>
          <a:xfrm>
            <a:off x="5422347" y="1825835"/>
            <a:ext cx="3529012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366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667296"/>
            <a:ext cx="5000625" cy="509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Овал 4">
            <a:extLst>
              <a:ext uri="{FF2B5EF4-FFF2-40B4-BE49-F238E27FC236}">
                <a16:creationId xmlns:a16="http://schemas.microsoft.com/office/drawing/2014/main" xmlns="" id="{598C3CDB-FC27-4004-96A5-4F3FD6986323}"/>
              </a:ext>
            </a:extLst>
          </p:cNvPr>
          <p:cNvSpPr/>
          <p:nvPr/>
        </p:nvSpPr>
        <p:spPr>
          <a:xfrm>
            <a:off x="6142038" y="4293096"/>
            <a:ext cx="73025" cy="73025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1979712" y="2852738"/>
            <a:ext cx="612378" cy="1584374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2592090" y="2852738"/>
            <a:ext cx="1691878" cy="28823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2123728" y="-18256"/>
            <a:ext cx="1584176" cy="4104456"/>
          </a:xfrm>
          <a:prstGeom prst="line">
            <a:avLst/>
          </a:prstGeom>
          <a:ln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xmlns="" id="{3AB3D064-E37A-4D46-BF57-1F6C9AC62A26}"/>
              </a:ext>
            </a:extLst>
          </p:cNvPr>
          <p:cNvCxnSpPr/>
          <p:nvPr/>
        </p:nvCxnSpPr>
        <p:spPr>
          <a:xfrm flipH="1">
            <a:off x="6516216" y="2763838"/>
            <a:ext cx="1666875" cy="82550"/>
          </a:xfrm>
          <a:prstGeom prst="straightConnector1">
            <a:avLst/>
          </a:prstGeom>
          <a:ln w="9525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Прямая со стрелкой 2"/>
          <p:cNvCxnSpPr/>
          <p:nvPr/>
        </p:nvCxnSpPr>
        <p:spPr>
          <a:xfrm flipV="1">
            <a:off x="5868144" y="4149080"/>
            <a:ext cx="2160240" cy="1196479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4499992" y="260648"/>
            <a:ext cx="48111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O(000)    Q(</a:t>
            </a:r>
            <a:r>
              <a:rPr lang="en-US" sz="2000" dirty="0" err="1"/>
              <a:t>hkl</a:t>
            </a:r>
            <a:r>
              <a:rPr lang="en-US" sz="2000" dirty="0"/>
              <a:t>)   </a:t>
            </a:r>
            <a:r>
              <a:rPr lang="en-US" sz="2000" b="1" dirty="0"/>
              <a:t>K</a:t>
            </a:r>
            <a:r>
              <a:rPr lang="en-US" sz="2000" baseline="-25000" dirty="0"/>
              <a:t>0</a:t>
            </a:r>
            <a:r>
              <a:rPr lang="en-US" sz="2000" dirty="0"/>
              <a:t>   </a:t>
            </a:r>
            <a:r>
              <a:rPr lang="en-US" sz="2000" b="1" dirty="0"/>
              <a:t>K</a:t>
            </a:r>
            <a:r>
              <a:rPr lang="en-US" sz="2000" baseline="-25000" dirty="0"/>
              <a:t>H</a:t>
            </a:r>
            <a:r>
              <a:rPr lang="en-US" sz="2000" dirty="0"/>
              <a:t>   </a:t>
            </a:r>
            <a:r>
              <a:rPr lang="en-US" sz="2000" b="1" dirty="0"/>
              <a:t>H</a:t>
            </a:r>
            <a:r>
              <a:rPr lang="en-US" sz="2000" dirty="0"/>
              <a:t>   P   2</a:t>
            </a:r>
            <a:r>
              <a:rPr lang="el-GR" sz="2000" dirty="0"/>
              <a:t>θ</a:t>
            </a:r>
            <a:r>
              <a:rPr lang="en-US" sz="2000" dirty="0"/>
              <a:t>  1/</a:t>
            </a:r>
            <a:r>
              <a:rPr lang="el-GR" sz="2000" dirty="0"/>
              <a:t>λ</a:t>
            </a:r>
            <a:endParaRPr lang="ru-RU" sz="2000" dirty="0"/>
          </a:p>
        </p:txBody>
      </p:sp>
      <p:sp>
        <p:nvSpPr>
          <p:cNvPr id="6" name="Дуга 5"/>
          <p:cNvSpPr/>
          <p:nvPr/>
        </p:nvSpPr>
        <p:spPr>
          <a:xfrm rot="6017574">
            <a:off x="1897766" y="2263654"/>
            <a:ext cx="1388648" cy="1466398"/>
          </a:xfrm>
          <a:prstGeom prst="arc">
            <a:avLst>
              <a:gd name="adj1" fmla="val 16200000"/>
              <a:gd name="adj2" fmla="val 416561"/>
            </a:avLst>
          </a:prstGeom>
          <a:ln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8673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0263" y="881063"/>
            <a:ext cx="4943475" cy="509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0408986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5025" y="871538"/>
            <a:ext cx="4933950" cy="511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8652530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3" descr="E:\ТР 5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1268760"/>
            <a:ext cx="9153525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AD06F54-8C1B-49BA-945F-845003B12CE1}"/>
              </a:ext>
            </a:extLst>
          </p:cNvPr>
          <p:cNvSpPr txBox="1"/>
          <p:nvPr/>
        </p:nvSpPr>
        <p:spPr>
          <a:xfrm>
            <a:off x="0" y="0"/>
            <a:ext cx="914400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Численное моделирование волнового поля в треугольнике рассеяния. В вершине треугольника видны осцилляции поля (распространяются две волны – нормальная и аномальная), нормальная волна затухает с глубиной, остается только аномальная (</a:t>
            </a:r>
            <a:r>
              <a:rPr lang="ru-RU" dirty="0" err="1"/>
              <a:t>Бормановская</a:t>
            </a:r>
            <a:r>
              <a:rPr lang="ru-RU" dirty="0"/>
              <a:t> волна) и осцилляции исчезают.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9FD5C95-4260-4003-9516-74F93E8E14F5}"/>
              </a:ext>
            </a:extLst>
          </p:cNvPr>
          <p:cNvSpPr txBox="1"/>
          <p:nvPr/>
        </p:nvSpPr>
        <p:spPr>
          <a:xfrm>
            <a:off x="0" y="6488668"/>
            <a:ext cx="9144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Моделирование выполнено путем решения уравнений </a:t>
            </a:r>
            <a:r>
              <a:rPr lang="ru-RU" dirty="0" err="1"/>
              <a:t>Такаги-Топена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42251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7" descr="id1810-8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59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5" name="Picture 6" descr="id200-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476250"/>
            <a:ext cx="2159000" cy="124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Овал 1"/>
          <p:cNvSpPr/>
          <p:nvPr/>
        </p:nvSpPr>
        <p:spPr>
          <a:xfrm>
            <a:off x="3635375" y="0"/>
            <a:ext cx="1727200" cy="172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Стрелка вправо 3"/>
          <p:cNvSpPr/>
          <p:nvPr/>
        </p:nvSpPr>
        <p:spPr>
          <a:xfrm>
            <a:off x="5462588" y="873125"/>
            <a:ext cx="935037" cy="3603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3475258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xmlns="" id="{1896972D-637F-49B5-A94B-5E9F576AC042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403648" y="4059014"/>
          <a:ext cx="6469358" cy="7917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69" name="Equation" r:id="rId3" imgW="2387600" imgH="292100" progId="Equation.DSMT4">
                  <p:embed/>
                </p:oleObj>
              </mc:Choice>
              <mc:Fallback>
                <p:oleObj name="Equation" r:id="rId3" imgW="2387600" imgH="29210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xmlns="" id="{1896972D-637F-49B5-A94B-5E9F576AC04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648" y="4059014"/>
                        <a:ext cx="6469358" cy="79176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xmlns="" id="{8DFF278A-2449-4463-945A-EA950D1908C7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2306887" y="2359457"/>
          <a:ext cx="4422571" cy="10614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70" name="Equation" r:id="rId5" imgW="1587240" imgH="380880" progId="Equation.DSMT4">
                  <p:embed/>
                </p:oleObj>
              </mc:Choice>
              <mc:Fallback>
                <p:oleObj name="Equation" r:id="rId5" imgW="1587240" imgH="380880" progId="Equation.DSMT4">
                  <p:embed/>
                  <p:pic>
                    <p:nvPicPr>
                      <p:cNvPr id="5" name="Объект 4">
                        <a:extLst>
                          <a:ext uri="{FF2B5EF4-FFF2-40B4-BE49-F238E27FC236}">
                            <a16:creationId xmlns:a16="http://schemas.microsoft.com/office/drawing/2014/main" xmlns="" id="{8DFF278A-2449-4463-945A-EA950D1908C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306887" y="2359457"/>
                        <a:ext cx="4422571" cy="106141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xmlns="" id="{60CD5974-5278-4831-8B8B-9402E3EACC85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763688" y="476672"/>
          <a:ext cx="5924550" cy="118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71" name="Equation" r:id="rId7" imgW="5924485" imgH="1181113" progId="Equation.DSMT4">
                  <p:embed/>
                </p:oleObj>
              </mc:Choice>
              <mc:Fallback>
                <p:oleObj name="Equation" r:id="rId7" imgW="5924485" imgH="1181113" progId="Equation.DSMT4">
                  <p:embed/>
                  <p:pic>
                    <p:nvPicPr>
                      <p:cNvPr id="6" name="Объект 5">
                        <a:extLst>
                          <a:ext uri="{FF2B5EF4-FFF2-40B4-BE49-F238E27FC236}">
                            <a16:creationId xmlns:a16="http://schemas.microsoft.com/office/drawing/2014/main" xmlns="" id="{60CD5974-5278-4831-8B8B-9402E3EACC8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763688" y="476672"/>
                        <a:ext cx="5924550" cy="1181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33783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:\2 a.tif">
            <a:extLst>
              <a:ext uri="{FF2B5EF4-FFF2-40B4-BE49-F238E27FC236}">
                <a16:creationId xmlns:a16="http://schemas.microsoft.com/office/drawing/2014/main" xmlns="" id="{3308E521-2C21-48A8-92A3-481A6FE05A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425" y="2876550"/>
            <a:ext cx="462915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Объект 1">
            <a:extLst>
              <a:ext uri="{FF2B5EF4-FFF2-40B4-BE49-F238E27FC236}">
                <a16:creationId xmlns:a16="http://schemas.microsoft.com/office/drawing/2014/main" xmlns="" id="{F90407BE-C542-4456-81B8-417A6041D23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08313" y="2060575"/>
          <a:ext cx="3095625" cy="739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08" name="Equation" r:id="rId4" imgW="1358310" imgH="253890" progId="">
                  <p:embed/>
                </p:oleObj>
              </mc:Choice>
              <mc:Fallback>
                <p:oleObj name="Equation" r:id="rId4" imgW="1358310" imgH="25389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8313" y="2060575"/>
                        <a:ext cx="3095625" cy="7397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Объект 2">
            <a:extLst>
              <a:ext uri="{FF2B5EF4-FFF2-40B4-BE49-F238E27FC236}">
                <a16:creationId xmlns:a16="http://schemas.microsoft.com/office/drawing/2014/main" xmlns="" id="{1C4DDEEF-B75D-4BA8-B59B-02F86A186FC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55650" y="5373688"/>
          <a:ext cx="3294063" cy="97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09" name="Equation" r:id="rId6" imgW="1600200" imgH="469900" progId="">
                  <p:embed/>
                </p:oleObj>
              </mc:Choice>
              <mc:Fallback>
                <p:oleObj name="Equation" r:id="rId6" imgW="1600200" imgH="4699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650" y="5373688"/>
                        <a:ext cx="3294063" cy="9747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2623B2B5-C3E0-44E7-A2C7-B551AE0BB3E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211638" y="5373688"/>
          <a:ext cx="4060825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10" name="Equation" r:id="rId8" imgW="1841500" imgH="431800" progId="">
                  <p:embed/>
                </p:oleObj>
              </mc:Choice>
              <mc:Fallback>
                <p:oleObj name="Equation" r:id="rId8" imgW="1841500" imgH="4318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11638" y="5373688"/>
                        <a:ext cx="4060825" cy="9525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6" name="TextBox 5">
            <a:extLst>
              <a:ext uri="{FF2B5EF4-FFF2-40B4-BE49-F238E27FC236}">
                <a16:creationId xmlns:a16="http://schemas.microsoft.com/office/drawing/2014/main" xmlns="" id="{87169EDD-D737-45F4-A1FF-477A19E9B2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525"/>
            <a:ext cx="9144000" cy="9239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Если кристаллическая решетка сложная (в элементарной ячейке несколько атомов, имеется базис) интенсивности рефлексов будут разные и будут убывать с увеличением расстояния от оси первичного пучка излучения.</a:t>
            </a:r>
          </a:p>
        </p:txBody>
      </p:sp>
      <p:sp>
        <p:nvSpPr>
          <p:cNvPr id="10247" name="TextBox 6">
            <a:extLst>
              <a:ext uri="{FF2B5EF4-FFF2-40B4-BE49-F238E27FC236}">
                <a16:creationId xmlns:a16="http://schemas.microsoft.com/office/drawing/2014/main" xmlns="" id="{D1C43D9E-2681-400A-AB4B-816B72239A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981075"/>
            <a:ext cx="9144000" cy="9223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Интенсивности рефлексов дифракционной картины будут регулироваться величиной квадрата структурной амплитуды, причем некоторые рефлексы могут иметь нулевую амплитуду согласно правил погасания для данного базиса</a:t>
            </a:r>
          </a:p>
        </p:txBody>
      </p:sp>
      <p:sp>
        <p:nvSpPr>
          <p:cNvPr id="10248" name="TextBox 7">
            <a:extLst>
              <a:ext uri="{FF2B5EF4-FFF2-40B4-BE49-F238E27FC236}">
                <a16:creationId xmlns:a16="http://schemas.microsoft.com/office/drawing/2014/main" xmlns="" id="{DDAEC3DE-84EE-4BF9-A7E4-D6A39FC11D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0163" y="6488113"/>
            <a:ext cx="9174163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1800" i="1"/>
              <a:t>f</a:t>
            </a:r>
            <a:r>
              <a:rPr lang="en-US" altLang="ru-RU" sz="1800" baseline="-25000"/>
              <a:t>m</a:t>
            </a:r>
            <a:r>
              <a:rPr lang="en-US" altLang="ru-RU" sz="1800"/>
              <a:t> – </a:t>
            </a:r>
            <a:r>
              <a:rPr lang="ru-RU" altLang="ru-RU" sz="1800"/>
              <a:t>атомный фактор рассеяния</a:t>
            </a:r>
            <a:r>
              <a:rPr lang="en-US" altLang="ru-RU" sz="1800"/>
              <a:t> </a:t>
            </a:r>
            <a:endParaRPr lang="ru-RU" altLang="ru-RU" sz="1800"/>
          </a:p>
        </p:txBody>
      </p:sp>
    </p:spTree>
    <p:extLst>
      <p:ext uri="{BB962C8B-B14F-4D97-AF65-F5344CB8AC3E}">
        <p14:creationId xmlns:p14="http://schemas.microsoft.com/office/powerpoint/2010/main" val="2090062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6" grpId="0" animBg="1"/>
      <p:bldP spid="10247" grpId="0" animBg="1"/>
      <p:bldP spid="10248" grpId="0" animBg="1"/>
    </p:bld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8" descr="H:\Кфорограмма 3.tif">
            <a:extLst>
              <a:ext uri="{FF2B5EF4-FFF2-40B4-BE49-F238E27FC236}">
                <a16:creationId xmlns:a16="http://schemas.microsoft.com/office/drawing/2014/main" xmlns="" id="{4B94D7FC-D3CA-4AEC-AFA7-4F2EE6E089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790" y="2582510"/>
            <a:ext cx="4562209" cy="40770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1" name="Picture 7" descr="H:\Кфорограмма 1.tif">
            <a:extLst>
              <a:ext uri="{FF2B5EF4-FFF2-40B4-BE49-F238E27FC236}">
                <a16:creationId xmlns:a16="http://schemas.microsoft.com/office/drawing/2014/main" xmlns="" id="{7007ADA9-3FE2-4831-ACD9-7C45744637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70162"/>
            <a:ext cx="4477892" cy="4099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7" name="Text Box 7">
            <a:extLst>
              <a:ext uri="{FF2B5EF4-FFF2-40B4-BE49-F238E27FC236}">
                <a16:creationId xmlns:a16="http://schemas.microsoft.com/office/drawing/2014/main" xmlns="" id="{25466CD5-49A8-4646-BCBB-D2C324CBD5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067" y="2655536"/>
            <a:ext cx="311150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а</a:t>
            </a:r>
          </a:p>
        </p:txBody>
      </p:sp>
      <p:sp>
        <p:nvSpPr>
          <p:cNvPr id="54278" name="Text Box 8">
            <a:extLst>
              <a:ext uri="{FF2B5EF4-FFF2-40B4-BE49-F238E27FC236}">
                <a16:creationId xmlns:a16="http://schemas.microsoft.com/office/drawing/2014/main" xmlns="" id="{DC85D200-39F2-43D2-97B1-09D1A384D4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20767" y="2655536"/>
            <a:ext cx="314325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б</a:t>
            </a: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xmlns="" id="{B6C8CD0A-0071-4401-B66E-763A797502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06247"/>
            <a:ext cx="9144000" cy="224676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>
                <a:solidFill>
                  <a:srgbClr val="3333FF"/>
                </a:solidFill>
              </a:rPr>
              <a:t>Рентгенограммы КФОР полученные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>
                <a:solidFill>
                  <a:srgbClr val="3333FF"/>
                </a:solidFill>
              </a:rPr>
              <a:t>на моноклинном монокристалле </a:t>
            </a:r>
            <a:r>
              <a:rPr lang="ru-RU" altLang="ru-RU" sz="2800" b="1" dirty="0" err="1">
                <a:solidFill>
                  <a:srgbClr val="3333FF"/>
                </a:solidFill>
              </a:rPr>
              <a:t>дифторстилбена</a:t>
            </a:r>
            <a:r>
              <a:rPr lang="ru-RU" altLang="ru-RU" sz="2800" b="1" dirty="0">
                <a:solidFill>
                  <a:srgbClr val="3333FF"/>
                </a:solidFill>
              </a:rPr>
              <a:t>.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2800" b="1" dirty="0">
                <a:solidFill>
                  <a:srgbClr val="3333FF"/>
                </a:solidFill>
              </a:rPr>
              <a:t>a</a:t>
            </a:r>
            <a:r>
              <a:rPr lang="ru-RU" altLang="ru-RU" sz="2800" b="1" dirty="0">
                <a:solidFill>
                  <a:srgbClr val="3333FF"/>
                </a:solidFill>
              </a:rPr>
              <a:t>)-нулевая слоевая обратной решетки </a:t>
            </a:r>
            <a:r>
              <a:rPr lang="en-US" altLang="ru-RU" sz="2800" b="1" dirty="0">
                <a:solidFill>
                  <a:srgbClr val="3333FF"/>
                </a:solidFill>
              </a:rPr>
              <a:t>a*b*</a:t>
            </a:r>
            <a:r>
              <a:rPr lang="ru-RU" altLang="ru-RU" sz="2800" b="1" dirty="0">
                <a:solidFill>
                  <a:srgbClr val="3333FF"/>
                </a:solidFill>
              </a:rPr>
              <a:t>;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>
                <a:solidFill>
                  <a:srgbClr val="3333FF"/>
                </a:solidFill>
              </a:rPr>
              <a:t>б)- первая слоевая </a:t>
            </a:r>
            <a:r>
              <a:rPr lang="en-US" altLang="ru-RU" sz="2800" b="1" dirty="0">
                <a:solidFill>
                  <a:srgbClr val="3333FF"/>
                </a:solidFill>
              </a:rPr>
              <a:t>a*b*</a:t>
            </a:r>
            <a:r>
              <a:rPr lang="ru-RU" altLang="ru-RU" sz="2800" b="1" dirty="0">
                <a:solidFill>
                  <a:srgbClr val="3333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82560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7" grpId="0" animBg="1"/>
      <p:bldP spid="54278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7347E0D-FEEA-4137-844C-C5738AD10A68}"/>
              </a:ext>
            </a:extLst>
          </p:cNvPr>
          <p:cNvSpPr txBox="1"/>
          <p:nvPr/>
        </p:nvSpPr>
        <p:spPr>
          <a:xfrm>
            <a:off x="0" y="1124744"/>
            <a:ext cx="9036496" cy="415498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>
                <a:solidFill>
                  <a:srgbClr val="FF0000"/>
                </a:solidFill>
              </a:rPr>
              <a:t>Основы динамического рассеяния рентгеновских волн</a:t>
            </a:r>
          </a:p>
        </p:txBody>
      </p:sp>
    </p:spTree>
    <p:extLst>
      <p:ext uri="{BB962C8B-B14F-4D97-AF65-F5344CB8AC3E}">
        <p14:creationId xmlns:p14="http://schemas.microsoft.com/office/powerpoint/2010/main" val="4289283878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720538"/>
            <a:ext cx="4067944" cy="61469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" name="Овал 1"/>
          <p:cNvSpPr/>
          <p:nvPr/>
        </p:nvSpPr>
        <p:spPr>
          <a:xfrm>
            <a:off x="396875" y="1900238"/>
            <a:ext cx="2663825" cy="2663825"/>
          </a:xfrm>
          <a:prstGeom prst="ellipse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2413000" y="4275138"/>
            <a:ext cx="144463" cy="14446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1657350" y="3159125"/>
            <a:ext cx="142875" cy="14446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9" name="Прямая со стрелкой 8"/>
          <p:cNvCxnSpPr>
            <a:stCxn id="7" idx="5"/>
            <a:endCxn id="6" idx="1"/>
          </p:cNvCxnSpPr>
          <p:nvPr/>
        </p:nvCxnSpPr>
        <p:spPr>
          <a:xfrm>
            <a:off x="1779588" y="3282950"/>
            <a:ext cx="654050" cy="1014413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Овал 10"/>
          <p:cNvSpPr/>
          <p:nvPr/>
        </p:nvSpPr>
        <p:spPr>
          <a:xfrm>
            <a:off x="1116013" y="3028950"/>
            <a:ext cx="2665412" cy="266541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805135" y="2471737"/>
            <a:ext cx="52546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dirty="0"/>
              <a:t>M</a:t>
            </a:r>
            <a:endParaRPr lang="ru-RU" altLang="ru-RU" dirty="0"/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278063" y="4360863"/>
            <a:ext cx="4127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/>
              <a:t>0</a:t>
            </a:r>
            <a:endParaRPr lang="ru-RU" altLang="ru-RU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auto">
          <a:xfrm>
            <a:off x="2060575" y="3273425"/>
            <a:ext cx="6334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b="1"/>
              <a:t>K</a:t>
            </a:r>
            <a:r>
              <a:rPr lang="en-US" altLang="ru-RU" baseline="-25000"/>
              <a:t>0</a:t>
            </a:r>
            <a:endParaRPr lang="ru-RU" altLang="ru-RU" baseline="-25000"/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2451238" y="778063"/>
            <a:ext cx="121892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ru-RU" altLang="ru-RU" sz="2000" dirty="0">
                <a:solidFill>
                  <a:srgbClr val="3333FF"/>
                </a:solidFill>
              </a:rPr>
              <a:t>Сфера </a:t>
            </a:r>
          </a:p>
          <a:p>
            <a:pPr algn="ctr" eaLnBrk="1" hangingPunct="1"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ru-RU" altLang="ru-RU" sz="2000" dirty="0" err="1">
                <a:solidFill>
                  <a:srgbClr val="3333FF"/>
                </a:solidFill>
              </a:rPr>
              <a:t>Эвальда</a:t>
            </a:r>
            <a:endParaRPr lang="ru-RU" altLang="ru-RU" sz="2000" dirty="0">
              <a:solidFill>
                <a:srgbClr val="3333FF"/>
              </a:solidFill>
            </a:endParaRPr>
          </a:p>
        </p:txBody>
      </p:sp>
      <p:cxnSp>
        <p:nvCxnSpPr>
          <p:cNvPr id="21" name="Прямая со стрелкой 20"/>
          <p:cNvCxnSpPr/>
          <p:nvPr/>
        </p:nvCxnSpPr>
        <p:spPr>
          <a:xfrm>
            <a:off x="2693988" y="1301283"/>
            <a:ext cx="77812" cy="1103879"/>
          </a:xfrm>
          <a:prstGeom prst="straightConnector1">
            <a:avLst/>
          </a:prstGeom>
          <a:ln>
            <a:solidFill>
              <a:srgbClr val="3333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480219" y="6086475"/>
            <a:ext cx="3252787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ru-RU" altLang="ru-RU" dirty="0">
                <a:solidFill>
                  <a:srgbClr val="FF0000"/>
                </a:solidFill>
              </a:rPr>
              <a:t>Дисперсионная </a:t>
            </a:r>
          </a:p>
          <a:p>
            <a:pPr algn="ctr" eaLnBrk="1" hangingPunct="1"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ru-RU" altLang="ru-RU" dirty="0">
                <a:solidFill>
                  <a:srgbClr val="FF0000"/>
                </a:solidFill>
              </a:rPr>
              <a:t>поверхность</a:t>
            </a:r>
          </a:p>
        </p:txBody>
      </p:sp>
      <p:cxnSp>
        <p:nvCxnSpPr>
          <p:cNvPr id="26" name="Прямая со стрелкой 25"/>
          <p:cNvCxnSpPr>
            <a:stCxn id="22" idx="0"/>
          </p:cNvCxnSpPr>
          <p:nvPr/>
        </p:nvCxnSpPr>
        <p:spPr>
          <a:xfrm flipH="1" flipV="1">
            <a:off x="1728787" y="5517232"/>
            <a:ext cx="377826" cy="56924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13"/>
          <p:cNvSpPr txBox="1">
            <a:spLocks noChangeArrowheads="1"/>
          </p:cNvSpPr>
          <p:nvPr/>
        </p:nvSpPr>
        <p:spPr bwMode="auto">
          <a:xfrm>
            <a:off x="0" y="0"/>
            <a:ext cx="9144000" cy="708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000" b="1" dirty="0">
                <a:solidFill>
                  <a:srgbClr val="3333FF"/>
                </a:solidFill>
              </a:rPr>
              <a:t>Дисперсионная поверхность</a:t>
            </a:r>
          </a:p>
        </p:txBody>
      </p:sp>
      <p:sp>
        <p:nvSpPr>
          <p:cNvPr id="46" name="TextBox 45"/>
          <p:cNvSpPr txBox="1">
            <a:spLocks noChangeArrowheads="1"/>
          </p:cNvSpPr>
          <p:nvPr/>
        </p:nvSpPr>
        <p:spPr bwMode="auto">
          <a:xfrm>
            <a:off x="4206875" y="720537"/>
            <a:ext cx="4930775" cy="193899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457200" indent="-457200" algn="ctr" eaLnBrk="1" hangingPunct="1">
              <a:spcBef>
                <a:spcPct val="0"/>
              </a:spcBef>
              <a:buFontTx/>
              <a:buAutoNum type="arabicPeriod"/>
            </a:pPr>
            <a:r>
              <a:rPr lang="ru-RU" altLang="ru-RU" sz="2400" b="1" dirty="0">
                <a:solidFill>
                  <a:srgbClr val="3333FF"/>
                </a:solidFill>
              </a:rPr>
              <a:t>Пусть на сферу </a:t>
            </a:r>
            <a:r>
              <a:rPr lang="ru-RU" altLang="ru-RU" sz="2400" b="1" dirty="0" err="1">
                <a:solidFill>
                  <a:srgbClr val="3333FF"/>
                </a:solidFill>
              </a:rPr>
              <a:t>Эвальда</a:t>
            </a:r>
            <a:r>
              <a:rPr lang="ru-RU" altLang="ru-RU" sz="2400" b="1" dirty="0">
                <a:solidFill>
                  <a:srgbClr val="3333FF"/>
                </a:solidFill>
              </a:rPr>
              <a:t> попадает только один узел обратной решетки, например узел  </a:t>
            </a:r>
            <a:r>
              <a:rPr lang="en-US" altLang="ru-RU" sz="2400" b="1" dirty="0"/>
              <a:t>O</a:t>
            </a:r>
            <a:r>
              <a:rPr lang="ru-RU" altLang="ru-RU" sz="2400" dirty="0"/>
              <a:t>(</a:t>
            </a:r>
            <a:r>
              <a:rPr lang="en-US" altLang="ru-RU" sz="2400" dirty="0" err="1"/>
              <a:t>hkl</a:t>
            </a:r>
            <a:r>
              <a:rPr lang="en-US" altLang="ru-RU" sz="2400" dirty="0"/>
              <a:t>)</a:t>
            </a:r>
            <a:r>
              <a:rPr lang="en-US" altLang="ru-RU" sz="2400" dirty="0">
                <a:solidFill>
                  <a:srgbClr val="3333FF"/>
                </a:solidFill>
              </a:rPr>
              <a:t> 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ru-RU" altLang="ru-RU" sz="2400" b="1" dirty="0">
                <a:solidFill>
                  <a:srgbClr val="3333FF"/>
                </a:solidFill>
              </a:rPr>
              <a:t>(</a:t>
            </a:r>
            <a:r>
              <a:rPr lang="ru-RU" altLang="ru-RU" sz="2400" b="1" dirty="0">
                <a:solidFill>
                  <a:srgbClr val="FF0000"/>
                </a:solidFill>
              </a:rPr>
              <a:t>т.е. дифракции нет</a:t>
            </a:r>
            <a:r>
              <a:rPr lang="en-US" altLang="ru-RU" sz="2400" b="1" dirty="0">
                <a:solidFill>
                  <a:srgbClr val="FF0000"/>
                </a:solidFill>
              </a:rPr>
              <a:t>!!!</a:t>
            </a:r>
            <a:r>
              <a:rPr lang="ru-RU" altLang="ru-RU" sz="2400" b="1" dirty="0">
                <a:solidFill>
                  <a:srgbClr val="3333FF"/>
                </a:solidFill>
              </a:rPr>
              <a:t>)</a:t>
            </a:r>
            <a:endParaRPr lang="ru-RU" altLang="ru-RU" sz="2400" dirty="0"/>
          </a:p>
        </p:txBody>
      </p: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4206874" y="2786152"/>
            <a:ext cx="4930775" cy="193899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3333FF"/>
                </a:solidFill>
              </a:rPr>
              <a:t>следовательно конец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3333FF"/>
                </a:solidFill>
              </a:rPr>
              <a:t>вектора </a:t>
            </a:r>
            <a:r>
              <a:rPr lang="en-US" altLang="ru-RU" sz="2400" b="1" dirty="0"/>
              <a:t>K</a:t>
            </a:r>
            <a:r>
              <a:rPr lang="en-US" altLang="ru-RU" sz="2400" b="1" baseline="-25000" dirty="0"/>
              <a:t>0</a:t>
            </a:r>
            <a:r>
              <a:rPr lang="en-US" altLang="ru-RU" sz="2400" b="1" dirty="0">
                <a:solidFill>
                  <a:srgbClr val="3333FF"/>
                </a:solidFill>
              </a:rPr>
              <a:t> </a:t>
            </a:r>
            <a:r>
              <a:rPr lang="ru-RU" altLang="ru-RU" sz="2400" b="1" dirty="0">
                <a:solidFill>
                  <a:srgbClr val="3333FF"/>
                </a:solidFill>
              </a:rPr>
              <a:t>(точка </a:t>
            </a:r>
            <a:r>
              <a:rPr lang="ru-RU" altLang="ru-RU" sz="2400" b="1" dirty="0"/>
              <a:t>М,</a:t>
            </a:r>
            <a:r>
              <a:rPr lang="ru-RU" altLang="ru-RU" sz="2400" b="1" dirty="0">
                <a:solidFill>
                  <a:srgbClr val="3333FF"/>
                </a:solidFill>
              </a:rPr>
              <a:t>) может перемещаться по </a:t>
            </a:r>
            <a:r>
              <a:rPr lang="ru-RU" altLang="ru-RU" sz="2400" b="1" dirty="0">
                <a:solidFill>
                  <a:srgbClr val="C00000"/>
                </a:solidFill>
              </a:rPr>
              <a:t>красной сфере </a:t>
            </a:r>
            <a:r>
              <a:rPr lang="ru-RU" altLang="ru-RU" sz="2400" b="1" dirty="0">
                <a:solidFill>
                  <a:srgbClr val="3333FF"/>
                </a:solidFill>
              </a:rPr>
              <a:t>радиуса </a:t>
            </a:r>
            <a:r>
              <a:rPr lang="en-US" altLang="ru-RU" sz="2400" b="1" dirty="0"/>
              <a:t>K</a:t>
            </a:r>
            <a:r>
              <a:rPr lang="en-US" altLang="ru-RU" sz="2400" b="1" baseline="-25000" dirty="0"/>
              <a:t>0</a:t>
            </a:r>
            <a:r>
              <a:rPr lang="en-US" altLang="ru-RU" sz="2400" b="1" dirty="0">
                <a:solidFill>
                  <a:srgbClr val="3333FF"/>
                </a:solidFill>
              </a:rPr>
              <a:t> </a:t>
            </a:r>
            <a:endParaRPr lang="ru-RU" altLang="ru-RU" sz="2400" b="1" dirty="0">
              <a:solidFill>
                <a:srgbClr val="3333FF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3333FF"/>
                </a:solidFill>
              </a:rPr>
              <a:t>вокруг точки </a:t>
            </a:r>
            <a:r>
              <a:rPr lang="ru-RU" altLang="ru-RU" sz="2400" b="1" dirty="0"/>
              <a:t>О(</a:t>
            </a:r>
            <a:r>
              <a:rPr lang="ru-RU" altLang="ru-RU" sz="2400" dirty="0"/>
              <a:t>000</a:t>
            </a:r>
            <a:r>
              <a:rPr lang="ru-RU" altLang="ru-RU" sz="2400" b="1" dirty="0"/>
              <a:t>)</a:t>
            </a:r>
            <a:endParaRPr lang="ru-RU" altLang="ru-RU" sz="1800" dirty="0"/>
          </a:p>
        </p:txBody>
      </p: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4215942" y="4805423"/>
            <a:ext cx="4937125" cy="206210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altLang="ru-RU" sz="4000" b="1" dirty="0"/>
              <a:t>Эта сфера носит название </a:t>
            </a:r>
            <a:r>
              <a:rPr lang="ru-RU" altLang="ru-RU" sz="4000" b="1" dirty="0">
                <a:solidFill>
                  <a:srgbClr val="C00000"/>
                </a:solidFill>
              </a:rPr>
              <a:t>«</a:t>
            </a:r>
            <a:r>
              <a:rPr lang="ru-RU" altLang="ru-RU" sz="4000" b="1" dirty="0">
                <a:solidFill>
                  <a:srgbClr val="FF0000"/>
                </a:solidFill>
              </a:rPr>
              <a:t>дисперсионная поверхность</a:t>
            </a:r>
            <a:r>
              <a:rPr lang="ru-RU" altLang="ru-RU" sz="4000" b="1" dirty="0">
                <a:solidFill>
                  <a:srgbClr val="C00000"/>
                </a:solidFill>
              </a:rPr>
              <a:t>»</a:t>
            </a:r>
            <a:endParaRPr lang="ru-RU" altLang="ru-RU" sz="4000" dirty="0">
              <a:solidFill>
                <a:srgbClr val="C00000"/>
              </a:solidFill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2690813" y="1301283"/>
            <a:ext cx="729059" cy="0"/>
          </a:xfrm>
          <a:prstGeom prst="line">
            <a:avLst/>
          </a:prstGeom>
          <a:ln w="1270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484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" grpId="0" animBg="1"/>
      <p:bldP spid="6" grpId="0" animBg="1"/>
      <p:bldP spid="7" grpId="0" animBg="1"/>
      <p:bldP spid="11" grpId="0" animBg="1"/>
      <p:bldP spid="14" grpId="0"/>
      <p:bldP spid="15" grpId="0"/>
      <p:bldP spid="16" grpId="0"/>
      <p:bldP spid="17" grpId="0"/>
      <p:bldP spid="22" grpId="0"/>
      <p:bldP spid="47" grpId="0" animBg="1"/>
      <p:bldP spid="46" grpId="0" animBg="1"/>
      <p:bldP spid="48" grpId="0" animBg="1"/>
      <p:bldP spid="4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ext Box 5">
            <a:extLst>
              <a:ext uri="{FF2B5EF4-FFF2-40B4-BE49-F238E27FC236}">
                <a16:creationId xmlns:a16="http://schemas.microsoft.com/office/drawing/2014/main" xmlns="" id="{BE000FF5-1A4E-4CE9-A648-219FCB9F20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3813"/>
            <a:ext cx="9144000" cy="156966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ru-RU" altLang="ru-RU" b="1" dirty="0"/>
              <a:t>В физике рассеяния волн рассматриваются  </a:t>
            </a:r>
          </a:p>
          <a:p>
            <a:pPr algn="ctr">
              <a:spcBef>
                <a:spcPct val="0"/>
              </a:spcBef>
              <a:buNone/>
            </a:pPr>
            <a:r>
              <a:rPr lang="ru-RU" altLang="ru-RU" b="1" dirty="0"/>
              <a:t>два приближения рассеяния</a:t>
            </a:r>
            <a:r>
              <a:rPr lang="en-US" altLang="ru-RU" b="1" dirty="0"/>
              <a:t> </a:t>
            </a:r>
            <a:r>
              <a:rPr lang="ru-RU" altLang="ru-RU" b="1" dirty="0"/>
              <a:t>– </a:t>
            </a:r>
          </a:p>
          <a:p>
            <a:pPr algn="ctr">
              <a:spcBef>
                <a:spcPct val="0"/>
              </a:spcBef>
              <a:buNone/>
            </a:pPr>
            <a:r>
              <a:rPr lang="ru-RU" altLang="ru-RU" b="1" dirty="0">
                <a:solidFill>
                  <a:srgbClr val="3333FF"/>
                </a:solidFill>
              </a:rPr>
              <a:t>- кинематическое и </a:t>
            </a:r>
            <a:r>
              <a:rPr lang="ru-RU" altLang="ru-RU" b="1" dirty="0">
                <a:solidFill>
                  <a:srgbClr val="C00000"/>
                </a:solidFill>
              </a:rPr>
              <a:t>динамическое</a:t>
            </a:r>
            <a:endParaRPr lang="ru-RU" altLang="ru-RU" dirty="0">
              <a:solidFill>
                <a:srgbClr val="C00000"/>
              </a:solidFill>
            </a:endParaRPr>
          </a:p>
        </p:txBody>
      </p:sp>
      <p:sp>
        <p:nvSpPr>
          <p:cNvPr id="57347" name="Rectangle 6">
            <a:extLst>
              <a:ext uri="{FF2B5EF4-FFF2-40B4-BE49-F238E27FC236}">
                <a16:creationId xmlns:a16="http://schemas.microsoft.com/office/drawing/2014/main" xmlns="" id="{03B406B0-A912-4BE8-A85C-9350412EAE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503236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Symbol" panose="05050102010706020507" pitchFamily="18" charset="2"/>
            </a:endParaRPr>
          </a:p>
        </p:txBody>
      </p:sp>
      <p:sp>
        <p:nvSpPr>
          <p:cNvPr id="57348" name="Rectangle 7">
            <a:extLst>
              <a:ext uri="{FF2B5EF4-FFF2-40B4-BE49-F238E27FC236}">
                <a16:creationId xmlns:a16="http://schemas.microsoft.com/office/drawing/2014/main" xmlns="" id="{1585E135-24B8-4D1E-80DA-3A588D2AD3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503236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Symbol" panose="05050102010706020507" pitchFamily="18" charset="2"/>
            </a:endParaRPr>
          </a:p>
        </p:txBody>
      </p:sp>
      <p:sp>
        <p:nvSpPr>
          <p:cNvPr id="22535" name="Text Box 12">
            <a:extLst>
              <a:ext uri="{FF2B5EF4-FFF2-40B4-BE49-F238E27FC236}">
                <a16:creationId xmlns:a16="http://schemas.microsoft.com/office/drawing/2014/main" xmlns="" id="{D9106FC5-B0C8-4ED3-97CD-C14257F77A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4446588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FF0000"/>
                </a:solidFill>
              </a:rPr>
              <a:t>(а) – кинематическое рассеяние;</a:t>
            </a:r>
            <a:r>
              <a:rPr lang="ru-RU" altLang="ru-RU" sz="1800" b="1"/>
              <a:t> </a:t>
            </a:r>
          </a:p>
        </p:txBody>
      </p:sp>
      <p:pic>
        <p:nvPicPr>
          <p:cNvPr id="33799" name="Picture 11" descr="D:\Untitled-1.jpg">
            <a:extLst>
              <a:ext uri="{FF2B5EF4-FFF2-40B4-BE49-F238E27FC236}">
                <a16:creationId xmlns:a16="http://schemas.microsoft.com/office/drawing/2014/main" xmlns="" id="{F0CCD11D-C9DC-48A3-BBC0-D7B4EC956C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37923"/>
            <a:ext cx="4446588" cy="434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6" name="AutoShape 9">
            <a:extLst>
              <a:ext uri="{FF2B5EF4-FFF2-40B4-BE49-F238E27FC236}">
                <a16:creationId xmlns:a16="http://schemas.microsoft.com/office/drawing/2014/main" xmlns="" id="{04D6F61D-4098-41A6-B49F-23B785DCC8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3163" y="5559425"/>
            <a:ext cx="433388" cy="900113"/>
          </a:xfrm>
          <a:prstGeom prst="upArrow">
            <a:avLst>
              <a:gd name="adj1" fmla="val 50000"/>
              <a:gd name="adj2" fmla="val 103846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Symbol" panose="05050102010706020507" pitchFamily="18" charset="2"/>
            </a:endParaRPr>
          </a:p>
        </p:txBody>
      </p:sp>
      <p:pic>
        <p:nvPicPr>
          <p:cNvPr id="33801" name="Picture 12" descr="D:\Untitled-2.jpg">
            <a:extLst>
              <a:ext uri="{FF2B5EF4-FFF2-40B4-BE49-F238E27FC236}">
                <a16:creationId xmlns:a16="http://schemas.microsoft.com/office/drawing/2014/main" xmlns="" id="{EF4F95BC-AAAE-49B1-9585-6E744CDA07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063" y="1622048"/>
            <a:ext cx="4452937" cy="43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533BCC3-AF66-491B-9AD6-C1A20F0DA3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1063" y="6488113"/>
            <a:ext cx="4452937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3333FF"/>
                </a:solidFill>
              </a:rPr>
              <a:t>(б) – динамическое рассеяние</a:t>
            </a:r>
          </a:p>
        </p:txBody>
      </p:sp>
      <p:sp>
        <p:nvSpPr>
          <p:cNvPr id="22537" name="AutoShape 10">
            <a:extLst>
              <a:ext uri="{FF2B5EF4-FFF2-40B4-BE49-F238E27FC236}">
                <a16:creationId xmlns:a16="http://schemas.microsoft.com/office/drawing/2014/main" xmlns="" id="{0298BCDB-388E-4171-A14F-E4FBCE330B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81083" y="5559424"/>
            <a:ext cx="431800" cy="900113"/>
          </a:xfrm>
          <a:prstGeom prst="upArrow">
            <a:avLst>
              <a:gd name="adj1" fmla="val 50000"/>
              <a:gd name="adj2" fmla="val 104228"/>
            </a:avLst>
          </a:prstGeom>
          <a:solidFill>
            <a:srgbClr val="3333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527837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animBg="1"/>
      <p:bldP spid="22535" grpId="0" animBg="1"/>
      <p:bldP spid="22536" grpId="0" animBg="1"/>
      <p:bldP spid="3" grpId="0" animBg="1"/>
      <p:bldP spid="2253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4391">
            <a:extLst>
              <a:ext uri="{FF2B5EF4-FFF2-40B4-BE49-F238E27FC236}">
                <a16:creationId xmlns:a16="http://schemas.microsoft.com/office/drawing/2014/main" xmlns="" id="{06369974-D108-4400-A92C-2B84222C93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04" y="1278470"/>
            <a:ext cx="2788567" cy="3713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0647DDEF-9535-47ED-8348-F9ECCF6422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9354" y="1251814"/>
            <a:ext cx="3384376" cy="3740626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490094F3-A0A6-45B2-9AB2-0B9EF5A9FB86}"/>
              </a:ext>
            </a:extLst>
          </p:cNvPr>
          <p:cNvSpPr/>
          <p:nvPr/>
        </p:nvSpPr>
        <p:spPr>
          <a:xfrm>
            <a:off x="0" y="23570"/>
            <a:ext cx="9144000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altLang="ru-RU" sz="2400" b="1" dirty="0">
                <a:solidFill>
                  <a:srgbClr val="3333FF"/>
                </a:solidFill>
              </a:rPr>
              <a:t>Пол Питер </a:t>
            </a:r>
            <a:r>
              <a:rPr lang="ru-RU" altLang="ru-RU" sz="2400" b="1" dirty="0" err="1">
                <a:solidFill>
                  <a:srgbClr val="3333FF"/>
                </a:solidFill>
              </a:rPr>
              <a:t>Эвальд</a:t>
            </a:r>
            <a:r>
              <a:rPr lang="ru-RU" altLang="ru-RU" sz="2400" b="1" dirty="0">
                <a:solidFill>
                  <a:srgbClr val="3333FF"/>
                </a:solidFill>
              </a:rPr>
              <a:t> (1888-1985) и Макс Лауэ </a:t>
            </a:r>
            <a:r>
              <a:rPr lang="en-US" altLang="ru-RU" sz="2400" b="1" dirty="0">
                <a:solidFill>
                  <a:srgbClr val="3333FF"/>
                </a:solidFill>
              </a:rPr>
              <a:t>(</a:t>
            </a:r>
            <a:r>
              <a:rPr lang="ru-RU" altLang="ru-RU" sz="2400" b="1" dirty="0">
                <a:solidFill>
                  <a:srgbClr val="3333FF"/>
                </a:solidFill>
              </a:rPr>
              <a:t>1879 –1960</a:t>
            </a:r>
            <a:r>
              <a:rPr lang="en-US" altLang="ru-RU" sz="2400" b="1" dirty="0">
                <a:solidFill>
                  <a:srgbClr val="3333FF"/>
                </a:solidFill>
              </a:rPr>
              <a:t>)</a:t>
            </a:r>
            <a:r>
              <a:rPr lang="en-US" altLang="ru-RU" sz="2400" dirty="0">
                <a:solidFill>
                  <a:srgbClr val="3333FF"/>
                </a:solidFill>
              </a:rPr>
              <a:t> </a:t>
            </a:r>
            <a:r>
              <a:rPr lang="ru-RU" altLang="ru-RU" sz="2400" b="1" dirty="0">
                <a:solidFill>
                  <a:srgbClr val="3333FF"/>
                </a:solidFill>
              </a:rPr>
              <a:t>являются создателями современной кинематической и динамической теорий рассеяния рентгеновских лучей. </a:t>
            </a:r>
            <a:endParaRPr lang="en-US" altLang="ru-RU" sz="2400" b="1" dirty="0">
              <a:solidFill>
                <a:srgbClr val="3333FF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D8F2AF9-DB1E-4317-BBDE-36C0D7C960CD}"/>
              </a:ext>
            </a:extLst>
          </p:cNvPr>
          <p:cNvSpPr txBox="1"/>
          <p:nvPr/>
        </p:nvSpPr>
        <p:spPr>
          <a:xfrm>
            <a:off x="0" y="5242173"/>
            <a:ext cx="3885218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altLang="ru-RU" b="1" dirty="0">
                <a:solidFill>
                  <a:srgbClr val="FF0000"/>
                </a:solidFill>
                <a:ea typeface="Calibri" panose="020F0502020204030204" pitchFamily="34" charset="0"/>
              </a:rPr>
              <a:t>В 1914 г. фон Лауэ стал лауреатом Нобелевской премии по физике «за открытие дифракции рентгеновских лучей на кристаллах».</a:t>
            </a:r>
            <a:r>
              <a:rPr lang="ru-RU" altLang="ru-RU" dirty="0">
                <a:solidFill>
                  <a:srgbClr val="FF0000"/>
                </a:solidFill>
                <a:ea typeface="Calibri" panose="020F0502020204030204" pitchFamily="34" charset="0"/>
              </a:rPr>
              <a:t> </a:t>
            </a:r>
            <a:endParaRPr lang="ru-RU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DEC6123-E293-45A0-810C-F6A2B7B294B9}"/>
              </a:ext>
            </a:extLst>
          </p:cNvPr>
          <p:cNvSpPr txBox="1"/>
          <p:nvPr/>
        </p:nvSpPr>
        <p:spPr>
          <a:xfrm>
            <a:off x="4211960" y="5103674"/>
            <a:ext cx="4932040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altLang="ru-RU" b="1" dirty="0">
                <a:solidFill>
                  <a:srgbClr val="3333FF"/>
                </a:solidFill>
              </a:rPr>
              <a:t>В 1978 году за выдающиеся достижения в теоретической физике </a:t>
            </a:r>
            <a:r>
              <a:rPr lang="ru-RU" altLang="ru-RU" b="1" dirty="0" err="1">
                <a:solidFill>
                  <a:srgbClr val="3333FF"/>
                </a:solidFill>
              </a:rPr>
              <a:t>П.П.Эвальд</a:t>
            </a:r>
            <a:r>
              <a:rPr lang="ru-RU" altLang="ru-RU" b="1" dirty="0">
                <a:solidFill>
                  <a:srgbClr val="3333FF"/>
                </a:solidFill>
              </a:rPr>
              <a:t> получил </a:t>
            </a:r>
            <a:r>
              <a:rPr lang="ru-RU" altLang="ru-RU" b="1" dirty="0">
                <a:solidFill>
                  <a:srgbClr val="FF0000"/>
                </a:solidFill>
              </a:rPr>
              <a:t>медаль имени Макса Планка Немецкого физического общества </a:t>
            </a:r>
            <a:r>
              <a:rPr lang="ru-RU" altLang="ru-RU" b="1" dirty="0">
                <a:solidFill>
                  <a:srgbClr val="3333FF"/>
                </a:solidFill>
              </a:rPr>
              <a:t>старейшего физического общества </a:t>
            </a:r>
            <a:endParaRPr lang="en-US" altLang="ru-RU" b="1" dirty="0">
              <a:solidFill>
                <a:srgbClr val="3333FF"/>
              </a:solidFill>
            </a:endParaRPr>
          </a:p>
          <a:p>
            <a:pPr algn="ctr"/>
            <a:r>
              <a:rPr lang="ru-RU" altLang="ru-RU" b="1" dirty="0">
                <a:solidFill>
                  <a:srgbClr val="3333FF"/>
                </a:solidFill>
              </a:rPr>
              <a:t>в Европе и</a:t>
            </a:r>
            <a:r>
              <a:rPr lang="en-US" altLang="ru-RU" b="1" dirty="0">
                <a:solidFill>
                  <a:srgbClr val="3333FF"/>
                </a:solidFill>
              </a:rPr>
              <a:t> </a:t>
            </a:r>
            <a:r>
              <a:rPr lang="ru-RU" altLang="ru-RU" b="1" dirty="0">
                <a:solidFill>
                  <a:srgbClr val="3333FF"/>
                </a:solidFill>
              </a:rPr>
              <a:t>в мире.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7561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12362A1-2440-4F01-887E-EF979B6030A0}"/>
              </a:ext>
            </a:extLst>
          </p:cNvPr>
          <p:cNvSpPr txBox="1"/>
          <p:nvPr/>
        </p:nvSpPr>
        <p:spPr>
          <a:xfrm>
            <a:off x="0" y="980728"/>
            <a:ext cx="9154510" cy="452431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800" dirty="0"/>
              <a:t>Рассмотрим более подробно</a:t>
            </a:r>
          </a:p>
          <a:p>
            <a:pPr algn="ctr"/>
            <a:r>
              <a:rPr lang="ru-RU" sz="4800" dirty="0"/>
              <a:t>к чему приводит учет многократных актов взаимодействия. </a:t>
            </a:r>
          </a:p>
          <a:p>
            <a:pPr algn="ctr"/>
            <a:r>
              <a:rPr lang="ru-RU" sz="4800" dirty="0">
                <a:solidFill>
                  <a:srgbClr val="FF0000"/>
                </a:solidFill>
              </a:rPr>
              <a:t>Это следующее приближение </a:t>
            </a:r>
          </a:p>
          <a:p>
            <a:pPr algn="ctr"/>
            <a:r>
              <a:rPr lang="ru-RU" sz="4800" dirty="0">
                <a:solidFill>
                  <a:srgbClr val="FF0000"/>
                </a:solidFill>
              </a:rPr>
              <a:t>в физике рассеяния волн</a:t>
            </a:r>
            <a:r>
              <a:rPr lang="ru-RU" sz="4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550992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0" y="5532438"/>
            <a:ext cx="9144000" cy="12001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3333FF"/>
                </a:solidFill>
              </a:rPr>
              <a:t>В треугольнике рассеяния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3333FF"/>
                </a:solidFill>
              </a:rPr>
              <a:t>образуется самосогласованное электромагнитное поле.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3333FF"/>
                </a:solidFill>
              </a:rPr>
              <a:t>Это поле описывается уравнениями Максвелла</a:t>
            </a:r>
            <a:r>
              <a:rPr lang="ru-RU" altLang="ru-RU" sz="2400">
                <a:solidFill>
                  <a:srgbClr val="3333FF"/>
                </a:solidFill>
              </a:rPr>
              <a:t>. </a:t>
            </a:r>
          </a:p>
        </p:txBody>
      </p:sp>
      <p:pic>
        <p:nvPicPr>
          <p:cNvPr id="3" name="Picture 8" descr="Untitled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6975"/>
            <a:ext cx="4608513" cy="349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13"/>
          <p:cNvSpPr txBox="1">
            <a:spLocks noChangeArrowheads="1"/>
          </p:cNvSpPr>
          <p:nvPr/>
        </p:nvSpPr>
        <p:spPr bwMode="auto">
          <a:xfrm>
            <a:off x="4643438" y="908050"/>
            <a:ext cx="4500562" cy="40941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FF0000"/>
                </a:solidFill>
              </a:rPr>
              <a:t>Происходят многократные акты рассеяния. В рассеянии участвуют как первичная падающая волна, так и вторичные волны. В результате каждого акта рассеяния рожаются проходящая и дифрагированные волны. Все распространяющиеся волны когерентны и следовательно образуют два новых волновых поля – поле проходящей волны и поле дифрагированной волны</a:t>
            </a: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0" y="115888"/>
            <a:ext cx="9144000" cy="5794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>
                <a:solidFill>
                  <a:srgbClr val="3333FF"/>
                </a:solidFill>
              </a:rPr>
              <a:t>Динамическое рассеяние</a:t>
            </a:r>
            <a:r>
              <a:rPr lang="ru-RU" altLang="ru-RU">
                <a:solidFill>
                  <a:srgbClr val="3333FF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9ACD3B04-E4B5-4EC1-987F-44AE0AADCFE9}"/>
              </a:ext>
            </a:extLst>
          </p:cNvPr>
          <p:cNvSpPr/>
          <p:nvPr/>
        </p:nvSpPr>
        <p:spPr>
          <a:xfrm>
            <a:off x="1979613" y="3141663"/>
            <a:ext cx="4895850" cy="2519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A8CC9708-F962-4C5F-9725-DFBDA8B45884}"/>
              </a:ext>
            </a:extLst>
          </p:cNvPr>
          <p:cNvCxnSpPr/>
          <p:nvPr/>
        </p:nvCxnSpPr>
        <p:spPr>
          <a:xfrm>
            <a:off x="1979613" y="3500438"/>
            <a:ext cx="48958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xmlns="" id="{B0AFBC2E-3B2C-4E3A-A60E-65A12F220D19}"/>
              </a:ext>
            </a:extLst>
          </p:cNvPr>
          <p:cNvCxnSpPr/>
          <p:nvPr/>
        </p:nvCxnSpPr>
        <p:spPr>
          <a:xfrm>
            <a:off x="1979613" y="3860800"/>
            <a:ext cx="48958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xmlns="" id="{DB60E482-BB57-479B-B85C-65E523335244}"/>
              </a:ext>
            </a:extLst>
          </p:cNvPr>
          <p:cNvCxnSpPr/>
          <p:nvPr/>
        </p:nvCxnSpPr>
        <p:spPr>
          <a:xfrm>
            <a:off x="1979613" y="4221163"/>
            <a:ext cx="48958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xmlns="" id="{F582ABD2-0D20-4261-A004-A6E53F212D31}"/>
              </a:ext>
            </a:extLst>
          </p:cNvPr>
          <p:cNvCxnSpPr/>
          <p:nvPr/>
        </p:nvCxnSpPr>
        <p:spPr>
          <a:xfrm>
            <a:off x="1979613" y="4581525"/>
            <a:ext cx="48958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xmlns="" id="{FC193143-9F29-4726-B73B-47B8BFB86055}"/>
              </a:ext>
            </a:extLst>
          </p:cNvPr>
          <p:cNvCxnSpPr/>
          <p:nvPr/>
        </p:nvCxnSpPr>
        <p:spPr>
          <a:xfrm>
            <a:off x="1979613" y="4941888"/>
            <a:ext cx="48958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xmlns="" id="{39544232-6E5F-45E7-8EC8-4E5F99739BB9}"/>
              </a:ext>
            </a:extLst>
          </p:cNvPr>
          <p:cNvCxnSpPr/>
          <p:nvPr/>
        </p:nvCxnSpPr>
        <p:spPr>
          <a:xfrm>
            <a:off x="1979613" y="5300663"/>
            <a:ext cx="48958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xmlns="" id="{927719F0-6623-4218-AB98-676449D2D38C}"/>
              </a:ext>
            </a:extLst>
          </p:cNvPr>
          <p:cNvCxnSpPr/>
          <p:nvPr/>
        </p:nvCxnSpPr>
        <p:spPr>
          <a:xfrm>
            <a:off x="1979613" y="5661025"/>
            <a:ext cx="48958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xmlns="" id="{388E6AAD-293E-484E-B86F-46801A2FEE46}"/>
              </a:ext>
            </a:extLst>
          </p:cNvPr>
          <p:cNvCxnSpPr>
            <a:stCxn id="2" idx="0"/>
          </p:cNvCxnSpPr>
          <p:nvPr/>
        </p:nvCxnSpPr>
        <p:spPr>
          <a:xfrm>
            <a:off x="4427538" y="3141663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>
            <a:extLst>
              <a:ext uri="{FF2B5EF4-FFF2-40B4-BE49-F238E27FC236}">
                <a16:creationId xmlns:a16="http://schemas.microsoft.com/office/drawing/2014/main" xmlns="" id="{AAFD58EC-BFFA-4F2F-B6DE-F75204042D8F}"/>
              </a:ext>
            </a:extLst>
          </p:cNvPr>
          <p:cNvCxnSpPr>
            <a:stCxn id="2" idx="0"/>
          </p:cNvCxnSpPr>
          <p:nvPr/>
        </p:nvCxnSpPr>
        <p:spPr>
          <a:xfrm>
            <a:off x="4427538" y="3141663"/>
            <a:ext cx="215900" cy="3587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>
            <a:extLst>
              <a:ext uri="{FF2B5EF4-FFF2-40B4-BE49-F238E27FC236}">
                <a16:creationId xmlns:a16="http://schemas.microsoft.com/office/drawing/2014/main" xmlns="" id="{A8019D5E-8956-458A-9EEE-3B14FA75B863}"/>
              </a:ext>
            </a:extLst>
          </p:cNvPr>
          <p:cNvCxnSpPr>
            <a:stCxn id="2" idx="0"/>
          </p:cNvCxnSpPr>
          <p:nvPr/>
        </p:nvCxnSpPr>
        <p:spPr>
          <a:xfrm flipH="1">
            <a:off x="4211638" y="3141663"/>
            <a:ext cx="215900" cy="3587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>
            <a:extLst>
              <a:ext uri="{FF2B5EF4-FFF2-40B4-BE49-F238E27FC236}">
                <a16:creationId xmlns:a16="http://schemas.microsoft.com/office/drawing/2014/main" xmlns="" id="{9D6AB850-C7ED-4609-90D7-181EEB36C0DC}"/>
              </a:ext>
            </a:extLst>
          </p:cNvPr>
          <p:cNvCxnSpPr/>
          <p:nvPr/>
        </p:nvCxnSpPr>
        <p:spPr>
          <a:xfrm>
            <a:off x="4211638" y="3500438"/>
            <a:ext cx="215900" cy="36036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>
            <a:extLst>
              <a:ext uri="{FF2B5EF4-FFF2-40B4-BE49-F238E27FC236}">
                <a16:creationId xmlns:a16="http://schemas.microsoft.com/office/drawing/2014/main" xmlns="" id="{CFC6FF74-BC40-4463-83FD-A4D6BD70DB7C}"/>
              </a:ext>
            </a:extLst>
          </p:cNvPr>
          <p:cNvCxnSpPr/>
          <p:nvPr/>
        </p:nvCxnSpPr>
        <p:spPr>
          <a:xfrm flipH="1">
            <a:off x="4427538" y="3500438"/>
            <a:ext cx="215900" cy="36036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>
            <a:extLst>
              <a:ext uri="{FF2B5EF4-FFF2-40B4-BE49-F238E27FC236}">
                <a16:creationId xmlns:a16="http://schemas.microsoft.com/office/drawing/2014/main" xmlns="" id="{05D31107-1723-455B-AAC5-BCB881953958}"/>
              </a:ext>
            </a:extLst>
          </p:cNvPr>
          <p:cNvCxnSpPr/>
          <p:nvPr/>
        </p:nvCxnSpPr>
        <p:spPr>
          <a:xfrm flipH="1">
            <a:off x="3995738" y="3500438"/>
            <a:ext cx="215900" cy="36036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>
            <a:extLst>
              <a:ext uri="{FF2B5EF4-FFF2-40B4-BE49-F238E27FC236}">
                <a16:creationId xmlns:a16="http://schemas.microsoft.com/office/drawing/2014/main" xmlns="" id="{6EF93A4A-EA8A-45C0-AF56-DBBFC6C64B4E}"/>
              </a:ext>
            </a:extLst>
          </p:cNvPr>
          <p:cNvCxnSpPr/>
          <p:nvPr/>
        </p:nvCxnSpPr>
        <p:spPr>
          <a:xfrm>
            <a:off x="4643438" y="3500438"/>
            <a:ext cx="215900" cy="36036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>
            <a:extLst>
              <a:ext uri="{FF2B5EF4-FFF2-40B4-BE49-F238E27FC236}">
                <a16:creationId xmlns:a16="http://schemas.microsoft.com/office/drawing/2014/main" xmlns="" id="{01225E33-019E-421C-BC40-0F2FBC6F05F7}"/>
              </a:ext>
            </a:extLst>
          </p:cNvPr>
          <p:cNvCxnSpPr/>
          <p:nvPr/>
        </p:nvCxnSpPr>
        <p:spPr>
          <a:xfrm flipH="1">
            <a:off x="4211638" y="3860800"/>
            <a:ext cx="215900" cy="36036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>
            <a:extLst>
              <a:ext uri="{FF2B5EF4-FFF2-40B4-BE49-F238E27FC236}">
                <a16:creationId xmlns:a16="http://schemas.microsoft.com/office/drawing/2014/main" xmlns="" id="{5BCD0519-D88D-47EC-B1A5-F358976BAA1D}"/>
              </a:ext>
            </a:extLst>
          </p:cNvPr>
          <p:cNvCxnSpPr/>
          <p:nvPr/>
        </p:nvCxnSpPr>
        <p:spPr>
          <a:xfrm>
            <a:off x="4427538" y="3860800"/>
            <a:ext cx="215900" cy="36036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>
            <a:extLst>
              <a:ext uri="{FF2B5EF4-FFF2-40B4-BE49-F238E27FC236}">
                <a16:creationId xmlns:a16="http://schemas.microsoft.com/office/drawing/2014/main" xmlns="" id="{89D867CB-BF44-4ACD-BCB1-B63352B13C71}"/>
              </a:ext>
            </a:extLst>
          </p:cNvPr>
          <p:cNvCxnSpPr/>
          <p:nvPr/>
        </p:nvCxnSpPr>
        <p:spPr>
          <a:xfrm flipH="1">
            <a:off x="4643438" y="3860800"/>
            <a:ext cx="215900" cy="36036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>
            <a:extLst>
              <a:ext uri="{FF2B5EF4-FFF2-40B4-BE49-F238E27FC236}">
                <a16:creationId xmlns:a16="http://schemas.microsoft.com/office/drawing/2014/main" xmlns="" id="{71DFB1CF-3BC0-4554-B781-65EC73CFF8B1}"/>
              </a:ext>
            </a:extLst>
          </p:cNvPr>
          <p:cNvCxnSpPr/>
          <p:nvPr/>
        </p:nvCxnSpPr>
        <p:spPr>
          <a:xfrm>
            <a:off x="3995738" y="3860800"/>
            <a:ext cx="215900" cy="36036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>
            <a:extLst>
              <a:ext uri="{FF2B5EF4-FFF2-40B4-BE49-F238E27FC236}">
                <a16:creationId xmlns:a16="http://schemas.microsoft.com/office/drawing/2014/main" xmlns="" id="{53801D57-E73B-4DCA-909E-3F8C9458B730}"/>
              </a:ext>
            </a:extLst>
          </p:cNvPr>
          <p:cNvCxnSpPr/>
          <p:nvPr/>
        </p:nvCxnSpPr>
        <p:spPr>
          <a:xfrm flipH="1">
            <a:off x="3779838" y="3860800"/>
            <a:ext cx="215900" cy="36036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>
            <a:extLst>
              <a:ext uri="{FF2B5EF4-FFF2-40B4-BE49-F238E27FC236}">
                <a16:creationId xmlns:a16="http://schemas.microsoft.com/office/drawing/2014/main" xmlns="" id="{FF07206F-5B51-4A24-B07F-8D496EC4CDE1}"/>
              </a:ext>
            </a:extLst>
          </p:cNvPr>
          <p:cNvCxnSpPr/>
          <p:nvPr/>
        </p:nvCxnSpPr>
        <p:spPr>
          <a:xfrm>
            <a:off x="4859338" y="3860800"/>
            <a:ext cx="217487" cy="36036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 стрелкой 70">
            <a:extLst>
              <a:ext uri="{FF2B5EF4-FFF2-40B4-BE49-F238E27FC236}">
                <a16:creationId xmlns:a16="http://schemas.microsoft.com/office/drawing/2014/main" xmlns="" id="{52AD86CA-F320-4141-B0D4-631EC5D46394}"/>
              </a:ext>
            </a:extLst>
          </p:cNvPr>
          <p:cNvCxnSpPr/>
          <p:nvPr/>
        </p:nvCxnSpPr>
        <p:spPr>
          <a:xfrm flipH="1">
            <a:off x="3563938" y="4221163"/>
            <a:ext cx="215900" cy="36036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 стрелкой 76">
            <a:extLst>
              <a:ext uri="{FF2B5EF4-FFF2-40B4-BE49-F238E27FC236}">
                <a16:creationId xmlns:a16="http://schemas.microsoft.com/office/drawing/2014/main" xmlns="" id="{A7379DEA-EB57-4A5B-9D8F-0882DDDAF2DA}"/>
              </a:ext>
            </a:extLst>
          </p:cNvPr>
          <p:cNvCxnSpPr/>
          <p:nvPr/>
        </p:nvCxnSpPr>
        <p:spPr>
          <a:xfrm>
            <a:off x="3779838" y="4221163"/>
            <a:ext cx="215900" cy="36036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 стрелкой 78">
            <a:extLst>
              <a:ext uri="{FF2B5EF4-FFF2-40B4-BE49-F238E27FC236}">
                <a16:creationId xmlns:a16="http://schemas.microsoft.com/office/drawing/2014/main" xmlns="" id="{38C89A47-E75E-48D9-A479-69C24C1BEF36}"/>
              </a:ext>
            </a:extLst>
          </p:cNvPr>
          <p:cNvCxnSpPr/>
          <p:nvPr/>
        </p:nvCxnSpPr>
        <p:spPr>
          <a:xfrm flipH="1">
            <a:off x="3995738" y="4221163"/>
            <a:ext cx="215900" cy="36036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 стрелкой 80">
            <a:extLst>
              <a:ext uri="{FF2B5EF4-FFF2-40B4-BE49-F238E27FC236}">
                <a16:creationId xmlns:a16="http://schemas.microsoft.com/office/drawing/2014/main" xmlns="" id="{29318F45-232F-4C9B-B54C-0C0DF65E1E63}"/>
              </a:ext>
            </a:extLst>
          </p:cNvPr>
          <p:cNvCxnSpPr/>
          <p:nvPr/>
        </p:nvCxnSpPr>
        <p:spPr>
          <a:xfrm>
            <a:off x="4211638" y="4221163"/>
            <a:ext cx="215900" cy="36036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 стрелкой 82">
            <a:extLst>
              <a:ext uri="{FF2B5EF4-FFF2-40B4-BE49-F238E27FC236}">
                <a16:creationId xmlns:a16="http://schemas.microsoft.com/office/drawing/2014/main" xmlns="" id="{E0B939AD-11F5-4CD3-8123-2270A63D110A}"/>
              </a:ext>
            </a:extLst>
          </p:cNvPr>
          <p:cNvCxnSpPr/>
          <p:nvPr/>
        </p:nvCxnSpPr>
        <p:spPr>
          <a:xfrm flipH="1">
            <a:off x="4427538" y="4221163"/>
            <a:ext cx="215900" cy="36036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 стрелкой 84">
            <a:extLst>
              <a:ext uri="{FF2B5EF4-FFF2-40B4-BE49-F238E27FC236}">
                <a16:creationId xmlns:a16="http://schemas.microsoft.com/office/drawing/2014/main" xmlns="" id="{301F0B23-B651-4D32-98DC-34EEFA52E751}"/>
              </a:ext>
            </a:extLst>
          </p:cNvPr>
          <p:cNvCxnSpPr/>
          <p:nvPr/>
        </p:nvCxnSpPr>
        <p:spPr>
          <a:xfrm>
            <a:off x="4643438" y="4221163"/>
            <a:ext cx="215900" cy="36036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 стрелкой 86">
            <a:extLst>
              <a:ext uri="{FF2B5EF4-FFF2-40B4-BE49-F238E27FC236}">
                <a16:creationId xmlns:a16="http://schemas.microsoft.com/office/drawing/2014/main" xmlns="" id="{105184AB-B88A-4D18-9B42-E6637DFF3828}"/>
              </a:ext>
            </a:extLst>
          </p:cNvPr>
          <p:cNvCxnSpPr/>
          <p:nvPr/>
        </p:nvCxnSpPr>
        <p:spPr>
          <a:xfrm flipH="1">
            <a:off x="4859338" y="4221163"/>
            <a:ext cx="217487" cy="36036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 стрелкой 88">
            <a:extLst>
              <a:ext uri="{FF2B5EF4-FFF2-40B4-BE49-F238E27FC236}">
                <a16:creationId xmlns:a16="http://schemas.microsoft.com/office/drawing/2014/main" xmlns="" id="{BF8998AC-C4CF-4C48-9547-489430F70DEB}"/>
              </a:ext>
            </a:extLst>
          </p:cNvPr>
          <p:cNvCxnSpPr/>
          <p:nvPr/>
        </p:nvCxnSpPr>
        <p:spPr>
          <a:xfrm>
            <a:off x="5076825" y="4221163"/>
            <a:ext cx="215900" cy="36036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Прямая со стрелкой 95">
            <a:extLst>
              <a:ext uri="{FF2B5EF4-FFF2-40B4-BE49-F238E27FC236}">
                <a16:creationId xmlns:a16="http://schemas.microsoft.com/office/drawing/2014/main" xmlns="" id="{AFA4F669-076E-4716-87CF-05C58F4C06CC}"/>
              </a:ext>
            </a:extLst>
          </p:cNvPr>
          <p:cNvCxnSpPr/>
          <p:nvPr/>
        </p:nvCxnSpPr>
        <p:spPr>
          <a:xfrm flipH="1">
            <a:off x="3348038" y="4581525"/>
            <a:ext cx="215900" cy="36036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Прямая со стрелкой 98">
            <a:extLst>
              <a:ext uri="{FF2B5EF4-FFF2-40B4-BE49-F238E27FC236}">
                <a16:creationId xmlns:a16="http://schemas.microsoft.com/office/drawing/2014/main" xmlns="" id="{D599C24A-8E6C-4BB4-A4F7-9C2A375CEA88}"/>
              </a:ext>
            </a:extLst>
          </p:cNvPr>
          <p:cNvCxnSpPr/>
          <p:nvPr/>
        </p:nvCxnSpPr>
        <p:spPr>
          <a:xfrm>
            <a:off x="3563938" y="4581525"/>
            <a:ext cx="215900" cy="36036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Прямая со стрелкой 100">
            <a:extLst>
              <a:ext uri="{FF2B5EF4-FFF2-40B4-BE49-F238E27FC236}">
                <a16:creationId xmlns:a16="http://schemas.microsoft.com/office/drawing/2014/main" xmlns="" id="{E3FD1C1B-9D8E-4099-9EC7-BC5CF5C92B27}"/>
              </a:ext>
            </a:extLst>
          </p:cNvPr>
          <p:cNvCxnSpPr/>
          <p:nvPr/>
        </p:nvCxnSpPr>
        <p:spPr>
          <a:xfrm flipH="1">
            <a:off x="3779838" y="4581525"/>
            <a:ext cx="215900" cy="36036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Прямая со стрелкой 102">
            <a:extLst>
              <a:ext uri="{FF2B5EF4-FFF2-40B4-BE49-F238E27FC236}">
                <a16:creationId xmlns:a16="http://schemas.microsoft.com/office/drawing/2014/main" xmlns="" id="{02DB3807-7C1B-4350-A1C8-CB336EE27E52}"/>
              </a:ext>
            </a:extLst>
          </p:cNvPr>
          <p:cNvCxnSpPr/>
          <p:nvPr/>
        </p:nvCxnSpPr>
        <p:spPr>
          <a:xfrm>
            <a:off x="3995738" y="4581525"/>
            <a:ext cx="215900" cy="36036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Прямая со стрелкой 104">
            <a:extLst>
              <a:ext uri="{FF2B5EF4-FFF2-40B4-BE49-F238E27FC236}">
                <a16:creationId xmlns:a16="http://schemas.microsoft.com/office/drawing/2014/main" xmlns="" id="{68A9E802-1E4F-416D-A01B-96C8D694BB9D}"/>
              </a:ext>
            </a:extLst>
          </p:cNvPr>
          <p:cNvCxnSpPr/>
          <p:nvPr/>
        </p:nvCxnSpPr>
        <p:spPr>
          <a:xfrm flipH="1">
            <a:off x="4211638" y="4581525"/>
            <a:ext cx="215900" cy="36036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 стрелкой 106">
            <a:extLst>
              <a:ext uri="{FF2B5EF4-FFF2-40B4-BE49-F238E27FC236}">
                <a16:creationId xmlns:a16="http://schemas.microsoft.com/office/drawing/2014/main" xmlns="" id="{4FABA2A4-13CA-4067-B7C7-AC21DE598EEB}"/>
              </a:ext>
            </a:extLst>
          </p:cNvPr>
          <p:cNvCxnSpPr/>
          <p:nvPr/>
        </p:nvCxnSpPr>
        <p:spPr>
          <a:xfrm>
            <a:off x="4427538" y="4581525"/>
            <a:ext cx="215900" cy="36036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я со стрелкой 108">
            <a:extLst>
              <a:ext uri="{FF2B5EF4-FFF2-40B4-BE49-F238E27FC236}">
                <a16:creationId xmlns:a16="http://schemas.microsoft.com/office/drawing/2014/main" xmlns="" id="{9BD65B21-7321-4A6B-89D7-F4E647D8FBC7}"/>
              </a:ext>
            </a:extLst>
          </p:cNvPr>
          <p:cNvCxnSpPr/>
          <p:nvPr/>
        </p:nvCxnSpPr>
        <p:spPr>
          <a:xfrm flipH="1">
            <a:off x="4643438" y="4581525"/>
            <a:ext cx="215900" cy="36036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 стрелкой 110">
            <a:extLst>
              <a:ext uri="{FF2B5EF4-FFF2-40B4-BE49-F238E27FC236}">
                <a16:creationId xmlns:a16="http://schemas.microsoft.com/office/drawing/2014/main" xmlns="" id="{E3A48972-1723-4D93-A8E5-19B41CE61420}"/>
              </a:ext>
            </a:extLst>
          </p:cNvPr>
          <p:cNvCxnSpPr/>
          <p:nvPr/>
        </p:nvCxnSpPr>
        <p:spPr>
          <a:xfrm>
            <a:off x="4859338" y="4581525"/>
            <a:ext cx="217487" cy="36036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 стрелкой 112">
            <a:extLst>
              <a:ext uri="{FF2B5EF4-FFF2-40B4-BE49-F238E27FC236}">
                <a16:creationId xmlns:a16="http://schemas.microsoft.com/office/drawing/2014/main" xmlns="" id="{C45960CD-E87C-4D98-A99F-89EF8E519C8D}"/>
              </a:ext>
            </a:extLst>
          </p:cNvPr>
          <p:cNvCxnSpPr/>
          <p:nvPr/>
        </p:nvCxnSpPr>
        <p:spPr>
          <a:xfrm flipH="1">
            <a:off x="5076825" y="4581525"/>
            <a:ext cx="215900" cy="36036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Прямая со стрелкой 114">
            <a:extLst>
              <a:ext uri="{FF2B5EF4-FFF2-40B4-BE49-F238E27FC236}">
                <a16:creationId xmlns:a16="http://schemas.microsoft.com/office/drawing/2014/main" xmlns="" id="{8CA94E06-3039-4BA9-97FB-35EA7D2EABE0}"/>
              </a:ext>
            </a:extLst>
          </p:cNvPr>
          <p:cNvCxnSpPr/>
          <p:nvPr/>
        </p:nvCxnSpPr>
        <p:spPr>
          <a:xfrm>
            <a:off x="5292725" y="4581525"/>
            <a:ext cx="215900" cy="36036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Прямая со стрелкой 116">
            <a:extLst>
              <a:ext uri="{FF2B5EF4-FFF2-40B4-BE49-F238E27FC236}">
                <a16:creationId xmlns:a16="http://schemas.microsoft.com/office/drawing/2014/main" xmlns="" id="{DD2AB5FC-4A48-4C46-9779-A17BC895FD94}"/>
              </a:ext>
            </a:extLst>
          </p:cNvPr>
          <p:cNvCxnSpPr/>
          <p:nvPr/>
        </p:nvCxnSpPr>
        <p:spPr>
          <a:xfrm>
            <a:off x="3348038" y="4941888"/>
            <a:ext cx="215900" cy="3587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Прямая со стрелкой 118">
            <a:extLst>
              <a:ext uri="{FF2B5EF4-FFF2-40B4-BE49-F238E27FC236}">
                <a16:creationId xmlns:a16="http://schemas.microsoft.com/office/drawing/2014/main" xmlns="" id="{6A9CFFD7-4040-4352-AE84-68279476C0E0}"/>
              </a:ext>
            </a:extLst>
          </p:cNvPr>
          <p:cNvCxnSpPr/>
          <p:nvPr/>
        </p:nvCxnSpPr>
        <p:spPr>
          <a:xfrm flipH="1">
            <a:off x="3563938" y="4941888"/>
            <a:ext cx="215900" cy="3587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Прямая со стрелкой 120">
            <a:extLst>
              <a:ext uri="{FF2B5EF4-FFF2-40B4-BE49-F238E27FC236}">
                <a16:creationId xmlns:a16="http://schemas.microsoft.com/office/drawing/2014/main" xmlns="" id="{7309C0AE-3449-49B7-8801-63CBFE37A870}"/>
              </a:ext>
            </a:extLst>
          </p:cNvPr>
          <p:cNvCxnSpPr/>
          <p:nvPr/>
        </p:nvCxnSpPr>
        <p:spPr>
          <a:xfrm>
            <a:off x="3779838" y="4941888"/>
            <a:ext cx="215900" cy="3587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Прямая со стрелкой 122">
            <a:extLst>
              <a:ext uri="{FF2B5EF4-FFF2-40B4-BE49-F238E27FC236}">
                <a16:creationId xmlns:a16="http://schemas.microsoft.com/office/drawing/2014/main" xmlns="" id="{B95682A7-311E-40CD-A133-05FDF63BBB78}"/>
              </a:ext>
            </a:extLst>
          </p:cNvPr>
          <p:cNvCxnSpPr/>
          <p:nvPr/>
        </p:nvCxnSpPr>
        <p:spPr>
          <a:xfrm flipH="1">
            <a:off x="3995738" y="4941888"/>
            <a:ext cx="215900" cy="3587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Прямая со стрелкой 124">
            <a:extLst>
              <a:ext uri="{FF2B5EF4-FFF2-40B4-BE49-F238E27FC236}">
                <a16:creationId xmlns:a16="http://schemas.microsoft.com/office/drawing/2014/main" xmlns="" id="{29A04D10-79DF-4C50-BC95-6ED72D259E9F}"/>
              </a:ext>
            </a:extLst>
          </p:cNvPr>
          <p:cNvCxnSpPr/>
          <p:nvPr/>
        </p:nvCxnSpPr>
        <p:spPr>
          <a:xfrm>
            <a:off x="4211638" y="4941888"/>
            <a:ext cx="215900" cy="3587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Прямая со стрелкой 126">
            <a:extLst>
              <a:ext uri="{FF2B5EF4-FFF2-40B4-BE49-F238E27FC236}">
                <a16:creationId xmlns:a16="http://schemas.microsoft.com/office/drawing/2014/main" xmlns="" id="{AC66F23C-01CF-4095-A1CC-4E2AED64D40B}"/>
              </a:ext>
            </a:extLst>
          </p:cNvPr>
          <p:cNvCxnSpPr/>
          <p:nvPr/>
        </p:nvCxnSpPr>
        <p:spPr>
          <a:xfrm flipH="1">
            <a:off x="4427538" y="4941888"/>
            <a:ext cx="215900" cy="3587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Прямая со стрелкой 130">
            <a:extLst>
              <a:ext uri="{FF2B5EF4-FFF2-40B4-BE49-F238E27FC236}">
                <a16:creationId xmlns:a16="http://schemas.microsoft.com/office/drawing/2014/main" xmlns="" id="{9AF50E85-1DF0-470E-A9E0-5A76697C2F0A}"/>
              </a:ext>
            </a:extLst>
          </p:cNvPr>
          <p:cNvCxnSpPr/>
          <p:nvPr/>
        </p:nvCxnSpPr>
        <p:spPr>
          <a:xfrm>
            <a:off x="4643438" y="4941888"/>
            <a:ext cx="215900" cy="3587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Прямая со стрелкой 132">
            <a:extLst>
              <a:ext uri="{FF2B5EF4-FFF2-40B4-BE49-F238E27FC236}">
                <a16:creationId xmlns:a16="http://schemas.microsoft.com/office/drawing/2014/main" xmlns="" id="{0CFDD535-945F-443C-83BF-5B1D8117B7AB}"/>
              </a:ext>
            </a:extLst>
          </p:cNvPr>
          <p:cNvCxnSpPr/>
          <p:nvPr/>
        </p:nvCxnSpPr>
        <p:spPr>
          <a:xfrm flipH="1">
            <a:off x="4859338" y="4941888"/>
            <a:ext cx="217487" cy="3587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Прямая со стрелкой 134">
            <a:extLst>
              <a:ext uri="{FF2B5EF4-FFF2-40B4-BE49-F238E27FC236}">
                <a16:creationId xmlns:a16="http://schemas.microsoft.com/office/drawing/2014/main" xmlns="" id="{F0D8D1A1-D508-483F-BACB-0AC3CBFFF842}"/>
              </a:ext>
            </a:extLst>
          </p:cNvPr>
          <p:cNvCxnSpPr/>
          <p:nvPr/>
        </p:nvCxnSpPr>
        <p:spPr>
          <a:xfrm>
            <a:off x="5076825" y="4941888"/>
            <a:ext cx="215900" cy="3587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Прямая со стрелкой 136">
            <a:extLst>
              <a:ext uri="{FF2B5EF4-FFF2-40B4-BE49-F238E27FC236}">
                <a16:creationId xmlns:a16="http://schemas.microsoft.com/office/drawing/2014/main" xmlns="" id="{DE547569-5175-4363-B3B3-8C00520F5AA3}"/>
              </a:ext>
            </a:extLst>
          </p:cNvPr>
          <p:cNvCxnSpPr/>
          <p:nvPr/>
        </p:nvCxnSpPr>
        <p:spPr>
          <a:xfrm flipH="1">
            <a:off x="5292725" y="4941888"/>
            <a:ext cx="215900" cy="3587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Прямая со стрелкой 144">
            <a:extLst>
              <a:ext uri="{FF2B5EF4-FFF2-40B4-BE49-F238E27FC236}">
                <a16:creationId xmlns:a16="http://schemas.microsoft.com/office/drawing/2014/main" xmlns="" id="{903D363D-534D-4D50-97A7-D7960B3F4869}"/>
              </a:ext>
            </a:extLst>
          </p:cNvPr>
          <p:cNvCxnSpPr/>
          <p:nvPr/>
        </p:nvCxnSpPr>
        <p:spPr>
          <a:xfrm>
            <a:off x="5508625" y="4941888"/>
            <a:ext cx="215900" cy="3587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Прямая со стрелкой 146">
            <a:extLst>
              <a:ext uri="{FF2B5EF4-FFF2-40B4-BE49-F238E27FC236}">
                <a16:creationId xmlns:a16="http://schemas.microsoft.com/office/drawing/2014/main" xmlns="" id="{89AE5CFA-A5B6-49DB-978B-38D883B936F1}"/>
              </a:ext>
            </a:extLst>
          </p:cNvPr>
          <p:cNvCxnSpPr/>
          <p:nvPr/>
        </p:nvCxnSpPr>
        <p:spPr>
          <a:xfrm flipH="1">
            <a:off x="3132138" y="4941888"/>
            <a:ext cx="215900" cy="3587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Прямая со стрелкой 148">
            <a:extLst>
              <a:ext uri="{FF2B5EF4-FFF2-40B4-BE49-F238E27FC236}">
                <a16:creationId xmlns:a16="http://schemas.microsoft.com/office/drawing/2014/main" xmlns="" id="{68CAA40B-0DF3-430D-A483-FE72F68765F8}"/>
              </a:ext>
            </a:extLst>
          </p:cNvPr>
          <p:cNvCxnSpPr/>
          <p:nvPr/>
        </p:nvCxnSpPr>
        <p:spPr>
          <a:xfrm>
            <a:off x="3132138" y="5300663"/>
            <a:ext cx="215900" cy="36036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1" name="Прямая со стрелкой 150">
            <a:extLst>
              <a:ext uri="{FF2B5EF4-FFF2-40B4-BE49-F238E27FC236}">
                <a16:creationId xmlns:a16="http://schemas.microsoft.com/office/drawing/2014/main" xmlns="" id="{7346B3E4-DA56-4D0B-B097-62193893E37F}"/>
              </a:ext>
            </a:extLst>
          </p:cNvPr>
          <p:cNvCxnSpPr/>
          <p:nvPr/>
        </p:nvCxnSpPr>
        <p:spPr>
          <a:xfrm flipH="1">
            <a:off x="3348038" y="5300663"/>
            <a:ext cx="215900" cy="36036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3" name="Прямая со стрелкой 152">
            <a:extLst>
              <a:ext uri="{FF2B5EF4-FFF2-40B4-BE49-F238E27FC236}">
                <a16:creationId xmlns:a16="http://schemas.microsoft.com/office/drawing/2014/main" xmlns="" id="{B4F841F2-0A6D-4B2E-A7E4-294CC600B8D3}"/>
              </a:ext>
            </a:extLst>
          </p:cNvPr>
          <p:cNvCxnSpPr/>
          <p:nvPr/>
        </p:nvCxnSpPr>
        <p:spPr>
          <a:xfrm>
            <a:off x="3563938" y="5300663"/>
            <a:ext cx="215900" cy="36036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Прямая со стрелкой 154">
            <a:extLst>
              <a:ext uri="{FF2B5EF4-FFF2-40B4-BE49-F238E27FC236}">
                <a16:creationId xmlns:a16="http://schemas.microsoft.com/office/drawing/2014/main" xmlns="" id="{8B9D479C-F6EE-4CC3-9289-B14C61F45F56}"/>
              </a:ext>
            </a:extLst>
          </p:cNvPr>
          <p:cNvCxnSpPr/>
          <p:nvPr/>
        </p:nvCxnSpPr>
        <p:spPr>
          <a:xfrm flipH="1">
            <a:off x="3779838" y="5300663"/>
            <a:ext cx="215900" cy="36036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Прямая со стрелкой 156">
            <a:extLst>
              <a:ext uri="{FF2B5EF4-FFF2-40B4-BE49-F238E27FC236}">
                <a16:creationId xmlns:a16="http://schemas.microsoft.com/office/drawing/2014/main" xmlns="" id="{62E65973-20E7-411B-803B-707DA281CD04}"/>
              </a:ext>
            </a:extLst>
          </p:cNvPr>
          <p:cNvCxnSpPr/>
          <p:nvPr/>
        </p:nvCxnSpPr>
        <p:spPr>
          <a:xfrm>
            <a:off x="3995738" y="5300663"/>
            <a:ext cx="215900" cy="36036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Прямая со стрелкой 158">
            <a:extLst>
              <a:ext uri="{FF2B5EF4-FFF2-40B4-BE49-F238E27FC236}">
                <a16:creationId xmlns:a16="http://schemas.microsoft.com/office/drawing/2014/main" xmlns="" id="{BA474557-8278-420C-A1BC-1B640D2184BD}"/>
              </a:ext>
            </a:extLst>
          </p:cNvPr>
          <p:cNvCxnSpPr/>
          <p:nvPr/>
        </p:nvCxnSpPr>
        <p:spPr>
          <a:xfrm flipH="1">
            <a:off x="4211638" y="5300663"/>
            <a:ext cx="215900" cy="36036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1" name="Прямая со стрелкой 160">
            <a:extLst>
              <a:ext uri="{FF2B5EF4-FFF2-40B4-BE49-F238E27FC236}">
                <a16:creationId xmlns:a16="http://schemas.microsoft.com/office/drawing/2014/main" xmlns="" id="{98FA9439-31AD-4469-97CF-085FC902B81B}"/>
              </a:ext>
            </a:extLst>
          </p:cNvPr>
          <p:cNvCxnSpPr/>
          <p:nvPr/>
        </p:nvCxnSpPr>
        <p:spPr>
          <a:xfrm>
            <a:off x="4427538" y="5300663"/>
            <a:ext cx="215900" cy="36036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Прямая со стрелкой 162">
            <a:extLst>
              <a:ext uri="{FF2B5EF4-FFF2-40B4-BE49-F238E27FC236}">
                <a16:creationId xmlns:a16="http://schemas.microsoft.com/office/drawing/2014/main" xmlns="" id="{1A5195D2-5119-4BB4-8BD8-90DFAC110C19}"/>
              </a:ext>
            </a:extLst>
          </p:cNvPr>
          <p:cNvCxnSpPr/>
          <p:nvPr/>
        </p:nvCxnSpPr>
        <p:spPr>
          <a:xfrm flipH="1">
            <a:off x="4643438" y="5300663"/>
            <a:ext cx="215900" cy="36036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Прямая со стрелкой 164">
            <a:extLst>
              <a:ext uri="{FF2B5EF4-FFF2-40B4-BE49-F238E27FC236}">
                <a16:creationId xmlns:a16="http://schemas.microsoft.com/office/drawing/2014/main" xmlns="" id="{6C737CC3-5127-4318-8D6A-273836943D46}"/>
              </a:ext>
            </a:extLst>
          </p:cNvPr>
          <p:cNvCxnSpPr/>
          <p:nvPr/>
        </p:nvCxnSpPr>
        <p:spPr>
          <a:xfrm>
            <a:off x="4859338" y="5300663"/>
            <a:ext cx="217487" cy="36036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Прямая со стрелкой 166">
            <a:extLst>
              <a:ext uri="{FF2B5EF4-FFF2-40B4-BE49-F238E27FC236}">
                <a16:creationId xmlns:a16="http://schemas.microsoft.com/office/drawing/2014/main" xmlns="" id="{C5B1E372-7F0A-4AE8-91D5-DC090933E399}"/>
              </a:ext>
            </a:extLst>
          </p:cNvPr>
          <p:cNvCxnSpPr/>
          <p:nvPr/>
        </p:nvCxnSpPr>
        <p:spPr>
          <a:xfrm flipH="1">
            <a:off x="5076825" y="5300663"/>
            <a:ext cx="215900" cy="36036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Прямая со стрелкой 168">
            <a:extLst>
              <a:ext uri="{FF2B5EF4-FFF2-40B4-BE49-F238E27FC236}">
                <a16:creationId xmlns:a16="http://schemas.microsoft.com/office/drawing/2014/main" xmlns="" id="{5A7D417B-729F-4B25-8867-FCE5E120D609}"/>
              </a:ext>
            </a:extLst>
          </p:cNvPr>
          <p:cNvCxnSpPr/>
          <p:nvPr/>
        </p:nvCxnSpPr>
        <p:spPr>
          <a:xfrm>
            <a:off x="5292725" y="5300663"/>
            <a:ext cx="215900" cy="36036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Прямая со стрелкой 171">
            <a:extLst>
              <a:ext uri="{FF2B5EF4-FFF2-40B4-BE49-F238E27FC236}">
                <a16:creationId xmlns:a16="http://schemas.microsoft.com/office/drawing/2014/main" xmlns="" id="{8F6E4A70-DA76-4D5B-94CE-F955BE0A05FA}"/>
              </a:ext>
            </a:extLst>
          </p:cNvPr>
          <p:cNvCxnSpPr/>
          <p:nvPr/>
        </p:nvCxnSpPr>
        <p:spPr>
          <a:xfrm flipH="1">
            <a:off x="5508625" y="5300663"/>
            <a:ext cx="215900" cy="36036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Прямая со стрелкой 173">
            <a:extLst>
              <a:ext uri="{FF2B5EF4-FFF2-40B4-BE49-F238E27FC236}">
                <a16:creationId xmlns:a16="http://schemas.microsoft.com/office/drawing/2014/main" xmlns="" id="{FF287C1A-C363-47C3-97CB-C8B205F96A4A}"/>
              </a:ext>
            </a:extLst>
          </p:cNvPr>
          <p:cNvCxnSpPr/>
          <p:nvPr/>
        </p:nvCxnSpPr>
        <p:spPr>
          <a:xfrm>
            <a:off x="5724525" y="5300663"/>
            <a:ext cx="215900" cy="36036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6" name="Прямая со стрелкой 175">
            <a:extLst>
              <a:ext uri="{FF2B5EF4-FFF2-40B4-BE49-F238E27FC236}">
                <a16:creationId xmlns:a16="http://schemas.microsoft.com/office/drawing/2014/main" xmlns="" id="{9262101C-7B00-44D0-B7BD-9A523081C009}"/>
              </a:ext>
            </a:extLst>
          </p:cNvPr>
          <p:cNvCxnSpPr/>
          <p:nvPr/>
        </p:nvCxnSpPr>
        <p:spPr>
          <a:xfrm flipH="1">
            <a:off x="2916238" y="5300663"/>
            <a:ext cx="215900" cy="36036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Прямая со стрелкой 177">
            <a:extLst>
              <a:ext uri="{FF2B5EF4-FFF2-40B4-BE49-F238E27FC236}">
                <a16:creationId xmlns:a16="http://schemas.microsoft.com/office/drawing/2014/main" xmlns="" id="{CD89FB4E-6C2A-41C1-932B-F44FC1AA7508}"/>
              </a:ext>
            </a:extLst>
          </p:cNvPr>
          <p:cNvCxnSpPr>
            <a:endCxn id="2" idx="0"/>
          </p:cNvCxnSpPr>
          <p:nvPr/>
        </p:nvCxnSpPr>
        <p:spPr>
          <a:xfrm>
            <a:off x="3563938" y="1773238"/>
            <a:ext cx="863600" cy="13684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2" name="TextBox 191">
            <a:extLst>
              <a:ext uri="{FF2B5EF4-FFF2-40B4-BE49-F238E27FC236}">
                <a16:creationId xmlns:a16="http://schemas.microsoft.com/office/drawing/2014/main" xmlns="" id="{654D0066-C018-4384-A555-2047B73AC3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8488" y="2924175"/>
            <a:ext cx="312737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/>
              <a:t>1</a:t>
            </a:r>
            <a:endParaRPr lang="ru-RU" altLang="ru-RU" sz="1800"/>
          </a:p>
        </p:txBody>
      </p:sp>
      <p:sp>
        <p:nvSpPr>
          <p:cNvPr id="193" name="TextBox 192">
            <a:extLst>
              <a:ext uri="{FF2B5EF4-FFF2-40B4-BE49-F238E27FC236}">
                <a16:creationId xmlns:a16="http://schemas.microsoft.com/office/drawing/2014/main" xmlns="" id="{7C70FD26-B73B-4989-9A80-ADACDDBDF6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0288" y="3357563"/>
            <a:ext cx="312737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/>
              <a:t>2</a:t>
            </a:r>
            <a:endParaRPr lang="ru-RU" altLang="ru-RU" sz="1800"/>
          </a:p>
        </p:txBody>
      </p:sp>
      <p:sp>
        <p:nvSpPr>
          <p:cNvPr id="194" name="TextBox 193">
            <a:extLst>
              <a:ext uri="{FF2B5EF4-FFF2-40B4-BE49-F238E27FC236}">
                <a16:creationId xmlns:a16="http://schemas.microsoft.com/office/drawing/2014/main" xmlns="" id="{EADC359A-FED6-466D-871D-471A22CE2E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8488" y="3716338"/>
            <a:ext cx="312737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/>
              <a:t>3</a:t>
            </a:r>
            <a:endParaRPr lang="ru-RU" altLang="ru-RU" sz="1800"/>
          </a:p>
        </p:txBody>
      </p:sp>
      <p:sp>
        <p:nvSpPr>
          <p:cNvPr id="195" name="TextBox 194">
            <a:extLst>
              <a:ext uri="{FF2B5EF4-FFF2-40B4-BE49-F238E27FC236}">
                <a16:creationId xmlns:a16="http://schemas.microsoft.com/office/drawing/2014/main" xmlns="" id="{E2791AEC-D5C3-4F8F-BB6A-7BE650A96B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0288" y="4076700"/>
            <a:ext cx="312737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/>
              <a:t>4</a:t>
            </a:r>
            <a:endParaRPr lang="ru-RU" altLang="ru-RU" sz="1800"/>
          </a:p>
        </p:txBody>
      </p:sp>
      <p:sp>
        <p:nvSpPr>
          <p:cNvPr id="196" name="TextBox 195">
            <a:extLst>
              <a:ext uri="{FF2B5EF4-FFF2-40B4-BE49-F238E27FC236}">
                <a16:creationId xmlns:a16="http://schemas.microsoft.com/office/drawing/2014/main" xmlns="" id="{4829986D-831B-41A3-A74D-EBDF7CF301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8488" y="4437063"/>
            <a:ext cx="312737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/>
              <a:t>5</a:t>
            </a:r>
            <a:endParaRPr lang="ru-RU" altLang="ru-RU" sz="1800"/>
          </a:p>
        </p:txBody>
      </p:sp>
      <p:sp>
        <p:nvSpPr>
          <p:cNvPr id="197" name="TextBox 196">
            <a:extLst>
              <a:ext uri="{FF2B5EF4-FFF2-40B4-BE49-F238E27FC236}">
                <a16:creationId xmlns:a16="http://schemas.microsoft.com/office/drawing/2014/main" xmlns="" id="{F32677A2-BEAE-4A09-80AA-4D92FB557B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80288" y="4797425"/>
            <a:ext cx="312737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/>
              <a:t>6</a:t>
            </a:r>
            <a:endParaRPr lang="ru-RU" altLang="ru-RU" sz="1800"/>
          </a:p>
        </p:txBody>
      </p:sp>
      <p:sp>
        <p:nvSpPr>
          <p:cNvPr id="198" name="TextBox 197">
            <a:extLst>
              <a:ext uri="{FF2B5EF4-FFF2-40B4-BE49-F238E27FC236}">
                <a16:creationId xmlns:a16="http://schemas.microsoft.com/office/drawing/2014/main" xmlns="" id="{82C33625-0558-4EB3-BC8E-920A9CACB7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48488" y="5157788"/>
            <a:ext cx="312737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/>
              <a:t>7</a:t>
            </a:r>
            <a:endParaRPr lang="ru-RU" altLang="ru-RU" sz="1800"/>
          </a:p>
        </p:txBody>
      </p:sp>
      <p:sp>
        <p:nvSpPr>
          <p:cNvPr id="200" name="TextBox 199">
            <a:extLst>
              <a:ext uri="{FF2B5EF4-FFF2-40B4-BE49-F238E27FC236}">
                <a16:creationId xmlns:a16="http://schemas.microsoft.com/office/drawing/2014/main" xmlns="" id="{139BCD2B-738A-4135-8F3A-AE89060A2A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7175" y="2276475"/>
            <a:ext cx="827088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/>
              <a:t>X-Ray</a:t>
            </a:r>
            <a:endParaRPr lang="ru-RU" altLang="ru-RU" sz="1800"/>
          </a:p>
        </p:txBody>
      </p:sp>
      <p:cxnSp>
        <p:nvCxnSpPr>
          <p:cNvPr id="202" name="Прямая со стрелкой 201">
            <a:extLst>
              <a:ext uri="{FF2B5EF4-FFF2-40B4-BE49-F238E27FC236}">
                <a16:creationId xmlns:a16="http://schemas.microsoft.com/office/drawing/2014/main" xmlns="" id="{6BB1641A-4F51-439E-9CDC-03599B8AD3BE}"/>
              </a:ext>
            </a:extLst>
          </p:cNvPr>
          <p:cNvCxnSpPr/>
          <p:nvPr/>
        </p:nvCxnSpPr>
        <p:spPr>
          <a:xfrm>
            <a:off x="4427538" y="5732463"/>
            <a:ext cx="431800" cy="649287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3" name="Прямая со стрелкой 202">
            <a:extLst>
              <a:ext uri="{FF2B5EF4-FFF2-40B4-BE49-F238E27FC236}">
                <a16:creationId xmlns:a16="http://schemas.microsoft.com/office/drawing/2014/main" xmlns="" id="{C1696E7A-EFE4-4FD9-8592-34C41D99A6B0}"/>
              </a:ext>
            </a:extLst>
          </p:cNvPr>
          <p:cNvCxnSpPr/>
          <p:nvPr/>
        </p:nvCxnSpPr>
        <p:spPr>
          <a:xfrm flipH="1">
            <a:off x="3995738" y="5732463"/>
            <a:ext cx="431800" cy="649287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" name="TextBox 204">
            <a:extLst>
              <a:ext uri="{FF2B5EF4-FFF2-40B4-BE49-F238E27FC236}">
                <a16:creationId xmlns:a16="http://schemas.microsoft.com/office/drawing/2014/main" xmlns="" id="{6BBA68D3-F95E-4F55-BC5C-321F8E3EE4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2363" y="6092825"/>
            <a:ext cx="423862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 b="1"/>
              <a:t>E</a:t>
            </a:r>
            <a:r>
              <a:rPr lang="en-US" altLang="ru-RU" sz="1800" b="1" baseline="-25000"/>
              <a:t>0</a:t>
            </a:r>
            <a:endParaRPr lang="ru-RU" altLang="ru-RU" sz="1800" b="1" baseline="-25000"/>
          </a:p>
        </p:txBody>
      </p:sp>
      <p:sp>
        <p:nvSpPr>
          <p:cNvPr id="206" name="TextBox 205">
            <a:extLst>
              <a:ext uri="{FF2B5EF4-FFF2-40B4-BE49-F238E27FC236}">
                <a16:creationId xmlns:a16="http://schemas.microsoft.com/office/drawing/2014/main" xmlns="" id="{F4091585-F3B0-4A62-BB76-A5C8B1533A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0" y="6092825"/>
            <a:ext cx="422275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 b="1"/>
              <a:t>E</a:t>
            </a:r>
            <a:r>
              <a:rPr lang="en-US" altLang="ru-RU" sz="1800" b="1" baseline="-25000"/>
              <a:t>1</a:t>
            </a:r>
            <a:endParaRPr lang="ru-RU" altLang="ru-RU" sz="1800" b="1" baseline="-25000"/>
          </a:p>
        </p:txBody>
      </p:sp>
      <p:sp>
        <p:nvSpPr>
          <p:cNvPr id="59472" name="TextBox 206">
            <a:extLst>
              <a:ext uri="{FF2B5EF4-FFF2-40B4-BE49-F238E27FC236}">
                <a16:creationId xmlns:a16="http://schemas.microsoft.com/office/drawing/2014/main" xmlns="" id="{44436911-3CEA-4732-8EDF-BE81F41AE8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7938"/>
            <a:ext cx="9144000" cy="15700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/>
              <a:t>Иллюстрация многократного динамического рассеяния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/>
              <a:t>на плоскостях кристаллической решетки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 nodeType="clickPar">
                      <p:stCondLst>
                        <p:cond delay="indefinite"/>
                      </p:stCondLst>
                      <p:childTnLst>
                        <p:par>
                          <p:cTn id="1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 nodeType="clickPar">
                      <p:stCondLst>
                        <p:cond delay="indefinite"/>
                      </p:stCondLst>
                      <p:childTnLst>
                        <p:par>
                          <p:cTn id="1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 nodeType="clickPar">
                      <p:stCondLst>
                        <p:cond delay="indefinite"/>
                      </p:stCondLst>
                      <p:childTnLst>
                        <p:par>
                          <p:cTn id="1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 nodeType="clickPar">
                      <p:stCondLst>
                        <p:cond delay="indefinite"/>
                      </p:stCondLst>
                      <p:childTnLst>
                        <p:par>
                          <p:cTn id="1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92" grpId="0" animBg="1"/>
      <p:bldP spid="193" grpId="0" animBg="1"/>
      <p:bldP spid="194" grpId="0" animBg="1"/>
      <p:bldP spid="195" grpId="0" animBg="1"/>
      <p:bldP spid="196" grpId="0" animBg="1"/>
      <p:bldP spid="197" grpId="0" animBg="1"/>
      <p:bldP spid="198" grpId="0" animBg="1"/>
      <p:bldP spid="200" grpId="0" animBg="1"/>
      <p:bldP spid="205" grpId="0" animBg="1"/>
      <p:bldP spid="20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6" name="Rectangle 60"/>
          <p:cNvSpPr>
            <a:spLocks noChangeArrowheads="1"/>
          </p:cNvSpPr>
          <p:nvPr/>
        </p:nvSpPr>
        <p:spPr bwMode="auto">
          <a:xfrm>
            <a:off x="1295400" y="1414388"/>
            <a:ext cx="6553200" cy="2806700"/>
          </a:xfrm>
          <a:prstGeom prst="rect">
            <a:avLst/>
          </a:prstGeom>
          <a:solidFill>
            <a:schemeClr val="accent1"/>
          </a:solidFill>
          <a:ln w="57150">
            <a:solidFill>
              <a:srgbClr val="3333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1200329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ru-RU" altLang="ru-RU" sz="2400" b="1" cap="all" dirty="0">
                <a:solidFill>
                  <a:srgbClr val="3333FF"/>
                </a:solidFill>
                <a:cs typeface="+mn-cs"/>
              </a:rPr>
              <a:t>РАСПРОСТРАНЕНИЕ электромагнитного</a:t>
            </a:r>
            <a:r>
              <a:rPr lang="ru-RU" altLang="ru-RU" sz="2400" b="1" dirty="0">
                <a:solidFill>
                  <a:srgbClr val="3333FF"/>
                </a:solidFill>
                <a:cs typeface="+mn-cs"/>
              </a:rPr>
              <a:t> </a:t>
            </a:r>
            <a:r>
              <a:rPr lang="ru-RU" altLang="ru-RU" sz="2400" b="1" dirty="0" err="1">
                <a:solidFill>
                  <a:srgbClr val="3333FF"/>
                </a:solidFill>
                <a:cs typeface="+mn-cs"/>
              </a:rPr>
              <a:t>ПОЛя</a:t>
            </a:r>
            <a:r>
              <a:rPr lang="ru-RU" altLang="ru-RU" sz="2400" b="1" dirty="0">
                <a:solidFill>
                  <a:srgbClr val="3333FF"/>
                </a:solidFill>
                <a:cs typeface="+mn-cs"/>
              </a:rPr>
              <a:t> </a:t>
            </a:r>
          </a:p>
          <a:p>
            <a:pPr algn="ctr" eaLnBrk="1" hangingPunct="1">
              <a:defRPr/>
            </a:pPr>
            <a:r>
              <a:rPr lang="ru-RU" altLang="ru-RU" sz="2400" b="1" dirty="0">
                <a:solidFill>
                  <a:srgbClr val="3333FF"/>
                </a:solidFill>
                <a:cs typeface="+mn-cs"/>
              </a:rPr>
              <a:t>В СОВЕРШЕННОМ КРИСТАЛЛЕ ОПИСЫВАЕТСЯ УРАВНЕНИЯМИ МАКСВЕЛЛА</a:t>
            </a:r>
            <a:r>
              <a:rPr lang="ru-RU" altLang="ru-RU" sz="2400" b="1" dirty="0">
                <a:cs typeface="+mn-cs"/>
              </a:rPr>
              <a:t> </a:t>
            </a:r>
          </a:p>
        </p:txBody>
      </p:sp>
      <p:sp>
        <p:nvSpPr>
          <p:cNvPr id="7173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7182" name="Rectangle 31"/>
          <p:cNvSpPr>
            <a:spLocks noChangeArrowheads="1"/>
          </p:cNvSpPr>
          <p:nvPr/>
        </p:nvSpPr>
        <p:spPr bwMode="auto">
          <a:xfrm>
            <a:off x="0" y="3430736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4152" name="Text Box 56"/>
          <p:cNvSpPr txBox="1">
            <a:spLocks noChangeArrowheads="1"/>
          </p:cNvSpPr>
          <p:nvPr/>
        </p:nvSpPr>
        <p:spPr bwMode="auto">
          <a:xfrm>
            <a:off x="4038600" y="1627113"/>
            <a:ext cx="3240087" cy="11906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3333FF"/>
                </a:solidFill>
              </a:rPr>
              <a:t>Уравнения Максвелла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3333FF"/>
                </a:solidFill>
              </a:rPr>
              <a:t>описывающие поведение электромагнитного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3333FF"/>
                </a:solidFill>
              </a:rPr>
              <a:t>волнового поля в среде</a:t>
            </a:r>
          </a:p>
        </p:txBody>
      </p:sp>
      <p:graphicFrame>
        <p:nvGraphicFramePr>
          <p:cNvPr id="4153" name="Object 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7048407"/>
              </p:ext>
            </p:extLst>
          </p:nvPr>
        </p:nvGraphicFramePr>
        <p:xfrm>
          <a:off x="1352550" y="1484238"/>
          <a:ext cx="2384425" cy="1457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95" name="Equation" r:id="rId3" imgW="1371600" imgH="838200" progId="Equation.DSMT4">
                  <p:embed/>
                </p:oleObj>
              </mc:Choice>
              <mc:Fallback>
                <p:oleObj name="Equation" r:id="rId3" imgW="1371600" imgH="838200" progId="Equation.DSMT4">
                  <p:embed/>
                  <p:pic>
                    <p:nvPicPr>
                      <p:cNvPr id="0" name="Object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2550" y="1484238"/>
                        <a:ext cx="2384425" cy="14573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54" name="Object 5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0127512"/>
              </p:ext>
            </p:extLst>
          </p:nvPr>
        </p:nvGraphicFramePr>
        <p:xfrm>
          <a:off x="1439862" y="3068563"/>
          <a:ext cx="2305050" cy="1095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96" name="Equation" r:id="rId5" imgW="1016000" imgH="482600" progId="Equation.DSMT4">
                  <p:embed/>
                </p:oleObj>
              </mc:Choice>
              <mc:Fallback>
                <p:oleObj name="Equation" r:id="rId5" imgW="1016000" imgH="482600" progId="Equation.DSMT4">
                  <p:embed/>
                  <p:pic>
                    <p:nvPicPr>
                      <p:cNvPr id="0" name="Object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9862" y="3068563"/>
                        <a:ext cx="2305050" cy="10953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55" name="Text Box 59"/>
          <p:cNvSpPr txBox="1">
            <a:spLocks noChangeArrowheads="1"/>
          </p:cNvSpPr>
          <p:nvPr/>
        </p:nvSpPr>
        <p:spPr bwMode="auto">
          <a:xfrm>
            <a:off x="4032250" y="3357488"/>
            <a:ext cx="3529012" cy="641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3333FF"/>
                </a:solidFill>
              </a:rPr>
              <a:t>Свойства электромагнитных полей в среде</a:t>
            </a:r>
          </a:p>
        </p:txBody>
      </p:sp>
      <p:graphicFrame>
        <p:nvGraphicFramePr>
          <p:cNvPr id="4159" name="Object 6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8571017"/>
              </p:ext>
            </p:extLst>
          </p:nvPr>
        </p:nvGraphicFramePr>
        <p:xfrm>
          <a:off x="457200" y="4462020"/>
          <a:ext cx="3933825" cy="2403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97" name="Equation" r:id="rId7" imgW="1371600" imgH="838200" progId="Equation.DSMT4">
                  <p:embed/>
                </p:oleObj>
              </mc:Choice>
              <mc:Fallback>
                <p:oleObj name="Equation" r:id="rId7" imgW="1371600" imgH="838200" progId="Equation.DSMT4">
                  <p:embed/>
                  <p:pic>
                    <p:nvPicPr>
                      <p:cNvPr id="0" name="Object 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4462020"/>
                        <a:ext cx="3933825" cy="24034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60" name="Object 6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0423866"/>
              </p:ext>
            </p:extLst>
          </p:nvPr>
        </p:nvGraphicFramePr>
        <p:xfrm>
          <a:off x="5302250" y="5048249"/>
          <a:ext cx="2333625" cy="1095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98" name="Equation" r:id="rId9" imgW="1028254" imgH="482391" progId="Equation.DSMT4">
                  <p:embed/>
                </p:oleObj>
              </mc:Choice>
              <mc:Fallback>
                <p:oleObj name="Equation" r:id="rId9" imgW="1028254" imgH="482391" progId="Equation.DSMT4">
                  <p:embed/>
                  <p:pic>
                    <p:nvPicPr>
                      <p:cNvPr id="0" name="Object 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2250" y="5048249"/>
                        <a:ext cx="2333625" cy="10953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56" grpId="0" animBg="1"/>
      <p:bldP spid="4100" grpId="0" animBg="1"/>
      <p:bldP spid="4152" grpId="0" animBg="1"/>
      <p:bldP spid="415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9" name="Rectangle 49"/>
          <p:cNvSpPr>
            <a:spLocks noChangeArrowheads="1"/>
          </p:cNvSpPr>
          <p:nvPr/>
        </p:nvSpPr>
        <p:spPr bwMode="auto">
          <a:xfrm>
            <a:off x="394028" y="405371"/>
            <a:ext cx="5905500" cy="1800225"/>
          </a:xfrm>
          <a:prstGeom prst="rect">
            <a:avLst/>
          </a:prstGeom>
          <a:solidFill>
            <a:schemeClr val="accent1"/>
          </a:solidFill>
          <a:ln w="76200" cmpd="tri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5167" name="Rectangle 47"/>
          <p:cNvSpPr>
            <a:spLocks noChangeArrowheads="1"/>
          </p:cNvSpPr>
          <p:nvPr/>
        </p:nvSpPr>
        <p:spPr bwMode="auto">
          <a:xfrm>
            <a:off x="333703" y="5661248"/>
            <a:ext cx="8497887" cy="1079500"/>
          </a:xfrm>
          <a:prstGeom prst="rect">
            <a:avLst/>
          </a:prstGeom>
          <a:solidFill>
            <a:schemeClr val="accent1"/>
          </a:solidFill>
          <a:ln w="57150">
            <a:solidFill>
              <a:srgbClr val="3333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8196" name="Rectangle 5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8197" name="Rectangle 7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8198" name="Rectangle 1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8200" name="Rectangle 21"/>
          <p:cNvSpPr>
            <a:spLocks noChangeArrowheads="1"/>
          </p:cNvSpPr>
          <p:nvPr/>
        </p:nvSpPr>
        <p:spPr bwMode="auto">
          <a:xfrm>
            <a:off x="-107950" y="37163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5161" name="Text Box 41"/>
          <p:cNvSpPr txBox="1">
            <a:spLocks noChangeArrowheads="1"/>
          </p:cNvSpPr>
          <p:nvPr/>
        </p:nvSpPr>
        <p:spPr bwMode="auto">
          <a:xfrm>
            <a:off x="0" y="4190916"/>
            <a:ext cx="9144000" cy="95410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>
                <a:solidFill>
                  <a:srgbClr val="3333FF"/>
                </a:solidFill>
              </a:rPr>
              <a:t>неоднородное волновое уравнение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>
                <a:solidFill>
                  <a:srgbClr val="3333FF"/>
                </a:solidFill>
              </a:rPr>
              <a:t>электромагнитного поля в непрерывной среде</a:t>
            </a:r>
          </a:p>
        </p:txBody>
      </p:sp>
      <p:graphicFrame>
        <p:nvGraphicFramePr>
          <p:cNvPr id="5166" name="Object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3387021"/>
              </p:ext>
            </p:extLst>
          </p:nvPr>
        </p:nvGraphicFramePr>
        <p:xfrm>
          <a:off x="3764290" y="838759"/>
          <a:ext cx="2333625" cy="1095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89" name="Equation" r:id="rId3" imgW="1028254" imgH="482391" progId="Equation.DSMT4">
                  <p:embed/>
                </p:oleObj>
              </mc:Choice>
              <mc:Fallback>
                <p:oleObj name="Equation" r:id="rId3" imgW="1028254" imgH="482391" progId="Equation.DSMT4">
                  <p:embed/>
                  <p:pic>
                    <p:nvPicPr>
                      <p:cNvPr id="0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4290" y="838759"/>
                        <a:ext cx="2333625" cy="10953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68" name="Objec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8647750"/>
              </p:ext>
            </p:extLst>
          </p:nvPr>
        </p:nvGraphicFramePr>
        <p:xfrm>
          <a:off x="511503" y="549834"/>
          <a:ext cx="2408237" cy="1457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90" name="Equation" r:id="rId5" imgW="1384300" imgH="838200" progId="Equation.DSMT4">
                  <p:embed/>
                </p:oleObj>
              </mc:Choice>
              <mc:Fallback>
                <p:oleObj name="Equation" r:id="rId5" imgW="1384300" imgH="838200" progId="Equation.DSMT4">
                  <p:embed/>
                  <p:pic>
                    <p:nvPicPr>
                      <p:cNvPr id="0" name="Object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503" y="549834"/>
                        <a:ext cx="2408237" cy="14573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70" name="Text Box 50"/>
          <p:cNvSpPr txBox="1">
            <a:spLocks noChangeArrowheads="1"/>
          </p:cNvSpPr>
          <p:nvPr/>
        </p:nvSpPr>
        <p:spPr bwMode="auto">
          <a:xfrm>
            <a:off x="7091690" y="910196"/>
            <a:ext cx="1476375" cy="641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3333FF"/>
                </a:solidFill>
              </a:rPr>
              <a:t>Уравнения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3333FF"/>
                </a:solidFill>
              </a:rPr>
              <a:t>Максвелла</a:t>
            </a:r>
          </a:p>
        </p:txBody>
      </p:sp>
      <p:sp>
        <p:nvSpPr>
          <p:cNvPr id="5171" name="Line 51"/>
          <p:cNvSpPr>
            <a:spLocks noChangeShapeType="1"/>
          </p:cNvSpPr>
          <p:nvPr/>
        </p:nvSpPr>
        <p:spPr bwMode="auto">
          <a:xfrm flipH="1">
            <a:off x="6442403" y="1270559"/>
            <a:ext cx="576262" cy="0"/>
          </a:xfrm>
          <a:prstGeom prst="line">
            <a:avLst/>
          </a:prstGeom>
          <a:noFill/>
          <a:ln w="57150">
            <a:solidFill>
              <a:srgbClr val="3333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aphicFrame>
        <p:nvGraphicFramePr>
          <p:cNvPr id="5172" name="Object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4533350"/>
              </p:ext>
            </p:extLst>
          </p:nvPr>
        </p:nvGraphicFramePr>
        <p:xfrm>
          <a:off x="1781175" y="2708275"/>
          <a:ext cx="5934075" cy="1187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91" name="Equation" r:id="rId7" imgW="2095200" imgH="419040" progId="Equation.DSMT4">
                  <p:embed/>
                </p:oleObj>
              </mc:Choice>
              <mc:Fallback>
                <p:oleObj name="Equation" r:id="rId7" imgW="2095200" imgH="419040" progId="Equation.DSMT4">
                  <p:embed/>
                  <p:pic>
                    <p:nvPicPr>
                      <p:cNvPr id="0" name="Object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1175" y="2708275"/>
                        <a:ext cx="5934075" cy="11874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73" name="Object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7047767"/>
              </p:ext>
            </p:extLst>
          </p:nvPr>
        </p:nvGraphicFramePr>
        <p:xfrm>
          <a:off x="394028" y="5732686"/>
          <a:ext cx="4560887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92" name="Equation" r:id="rId9" imgW="2247900" imgH="419100" progId="Equation.DSMT4">
                  <p:embed/>
                </p:oleObj>
              </mc:Choice>
              <mc:Fallback>
                <p:oleObj name="Equation" r:id="rId9" imgW="2247900" imgH="419100" progId="Equation.DSMT4">
                  <p:embed/>
                  <p:pic>
                    <p:nvPicPr>
                      <p:cNvPr id="0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028" y="5732686"/>
                        <a:ext cx="4560887" cy="9366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74" name="Object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783569"/>
              </p:ext>
            </p:extLst>
          </p:nvPr>
        </p:nvGraphicFramePr>
        <p:xfrm>
          <a:off x="5302578" y="5805711"/>
          <a:ext cx="3311525" cy="72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93" name="Equation" r:id="rId11" imgW="1676400" imgH="368300" progId="Equation.DSMT4">
                  <p:embed/>
                </p:oleObj>
              </mc:Choice>
              <mc:Fallback>
                <p:oleObj name="Equation" r:id="rId11" imgW="1676400" imgH="368300" progId="Equation.DSMT4">
                  <p:embed/>
                  <p:pic>
                    <p:nvPicPr>
                      <p:cNvPr id="0" name="Object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2578" y="5805711"/>
                        <a:ext cx="3311525" cy="7270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69" grpId="0" animBg="1"/>
      <p:bldP spid="5167" grpId="0" animBg="1"/>
      <p:bldP spid="5161" grpId="0" animBg="1"/>
      <p:bldP spid="517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37133811-00B9-4079-86C9-1885AAB37A47}"/>
              </a:ext>
            </a:extLst>
          </p:cNvPr>
          <p:cNvSpPr/>
          <p:nvPr/>
        </p:nvSpPr>
        <p:spPr>
          <a:xfrm>
            <a:off x="1979613" y="3141663"/>
            <a:ext cx="4895850" cy="2519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xmlns="" id="{78B0E86E-21BD-440C-86A4-59869287F727}"/>
              </a:ext>
            </a:extLst>
          </p:cNvPr>
          <p:cNvCxnSpPr/>
          <p:nvPr/>
        </p:nvCxnSpPr>
        <p:spPr>
          <a:xfrm>
            <a:off x="1979613" y="3500438"/>
            <a:ext cx="48958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xmlns="" id="{AE6AEE9B-F487-499C-ACA7-06DD39109B61}"/>
              </a:ext>
            </a:extLst>
          </p:cNvPr>
          <p:cNvCxnSpPr/>
          <p:nvPr/>
        </p:nvCxnSpPr>
        <p:spPr>
          <a:xfrm>
            <a:off x="1979613" y="3860800"/>
            <a:ext cx="48958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xmlns="" id="{4CE613BD-3666-4DF6-876E-D7F5041E0F1A}"/>
              </a:ext>
            </a:extLst>
          </p:cNvPr>
          <p:cNvCxnSpPr/>
          <p:nvPr/>
        </p:nvCxnSpPr>
        <p:spPr>
          <a:xfrm>
            <a:off x="1979613" y="4221163"/>
            <a:ext cx="48958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xmlns="" id="{42845FC9-6347-4105-A17B-AEEB192E3F8A}"/>
              </a:ext>
            </a:extLst>
          </p:cNvPr>
          <p:cNvCxnSpPr/>
          <p:nvPr/>
        </p:nvCxnSpPr>
        <p:spPr>
          <a:xfrm>
            <a:off x="1979613" y="4581525"/>
            <a:ext cx="48958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xmlns="" id="{2C9622FE-EC36-4879-A724-4F3E8B7A3E9A}"/>
              </a:ext>
            </a:extLst>
          </p:cNvPr>
          <p:cNvCxnSpPr/>
          <p:nvPr/>
        </p:nvCxnSpPr>
        <p:spPr>
          <a:xfrm>
            <a:off x="1979613" y="4941888"/>
            <a:ext cx="48958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xmlns="" id="{E207C5D8-3B53-4081-BE3D-F5DE31D97665}"/>
              </a:ext>
            </a:extLst>
          </p:cNvPr>
          <p:cNvCxnSpPr/>
          <p:nvPr/>
        </p:nvCxnSpPr>
        <p:spPr>
          <a:xfrm>
            <a:off x="1979613" y="5300663"/>
            <a:ext cx="48958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3D224262-A434-4E5F-8BB3-C357098B35EA}"/>
              </a:ext>
            </a:extLst>
          </p:cNvPr>
          <p:cNvCxnSpPr/>
          <p:nvPr/>
        </p:nvCxnSpPr>
        <p:spPr>
          <a:xfrm>
            <a:off x="1979613" y="5661025"/>
            <a:ext cx="48958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xmlns="" id="{75E92E7F-97E7-46F1-81DF-EF0E27ED7299}"/>
              </a:ext>
            </a:extLst>
          </p:cNvPr>
          <p:cNvCxnSpPr>
            <a:stCxn id="2" idx="0"/>
          </p:cNvCxnSpPr>
          <p:nvPr/>
        </p:nvCxnSpPr>
        <p:spPr>
          <a:xfrm>
            <a:off x="4427538" y="3141663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xmlns="" id="{262897CC-ECB3-49D0-B767-10D25AFA0302}"/>
              </a:ext>
            </a:extLst>
          </p:cNvPr>
          <p:cNvCxnSpPr>
            <a:stCxn id="2" idx="0"/>
          </p:cNvCxnSpPr>
          <p:nvPr/>
        </p:nvCxnSpPr>
        <p:spPr>
          <a:xfrm>
            <a:off x="4427538" y="3141663"/>
            <a:ext cx="215900" cy="3587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xmlns="" id="{72EC2939-0455-4D54-9B5A-9A8F00D8D63E}"/>
              </a:ext>
            </a:extLst>
          </p:cNvPr>
          <p:cNvCxnSpPr/>
          <p:nvPr/>
        </p:nvCxnSpPr>
        <p:spPr>
          <a:xfrm>
            <a:off x="4643438" y="3500438"/>
            <a:ext cx="215900" cy="36036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xmlns="" id="{C377E57F-6092-4541-AF90-78BFAB62ECDE}"/>
              </a:ext>
            </a:extLst>
          </p:cNvPr>
          <p:cNvCxnSpPr/>
          <p:nvPr/>
        </p:nvCxnSpPr>
        <p:spPr>
          <a:xfrm>
            <a:off x="4859338" y="3860800"/>
            <a:ext cx="217487" cy="36036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>
            <a:extLst>
              <a:ext uri="{FF2B5EF4-FFF2-40B4-BE49-F238E27FC236}">
                <a16:creationId xmlns:a16="http://schemas.microsoft.com/office/drawing/2014/main" xmlns="" id="{879CF26B-C35D-422F-A716-F79218ED3676}"/>
              </a:ext>
            </a:extLst>
          </p:cNvPr>
          <p:cNvCxnSpPr/>
          <p:nvPr/>
        </p:nvCxnSpPr>
        <p:spPr>
          <a:xfrm>
            <a:off x="5076825" y="4221163"/>
            <a:ext cx="215900" cy="36036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>
            <a:extLst>
              <a:ext uri="{FF2B5EF4-FFF2-40B4-BE49-F238E27FC236}">
                <a16:creationId xmlns:a16="http://schemas.microsoft.com/office/drawing/2014/main" xmlns="" id="{E491B89F-A2ED-4A17-9182-EA9FFAA9A67D}"/>
              </a:ext>
            </a:extLst>
          </p:cNvPr>
          <p:cNvCxnSpPr/>
          <p:nvPr/>
        </p:nvCxnSpPr>
        <p:spPr>
          <a:xfrm>
            <a:off x="5292725" y="4581525"/>
            <a:ext cx="215900" cy="36036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>
            <a:extLst>
              <a:ext uri="{FF2B5EF4-FFF2-40B4-BE49-F238E27FC236}">
                <a16:creationId xmlns:a16="http://schemas.microsoft.com/office/drawing/2014/main" xmlns="" id="{3BECCF19-78A5-419C-9E8E-A8FBFD13EA50}"/>
              </a:ext>
            </a:extLst>
          </p:cNvPr>
          <p:cNvCxnSpPr/>
          <p:nvPr/>
        </p:nvCxnSpPr>
        <p:spPr>
          <a:xfrm>
            <a:off x="5508625" y="4941888"/>
            <a:ext cx="215900" cy="35877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Прямая со стрелкой 64">
            <a:extLst>
              <a:ext uri="{FF2B5EF4-FFF2-40B4-BE49-F238E27FC236}">
                <a16:creationId xmlns:a16="http://schemas.microsoft.com/office/drawing/2014/main" xmlns="" id="{494E1D3A-6BEC-422D-BD83-E368A2A7541D}"/>
              </a:ext>
            </a:extLst>
          </p:cNvPr>
          <p:cNvCxnSpPr/>
          <p:nvPr/>
        </p:nvCxnSpPr>
        <p:spPr>
          <a:xfrm>
            <a:off x="5724525" y="5300663"/>
            <a:ext cx="215900" cy="36036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 стрелкой 66">
            <a:extLst>
              <a:ext uri="{FF2B5EF4-FFF2-40B4-BE49-F238E27FC236}">
                <a16:creationId xmlns:a16="http://schemas.microsoft.com/office/drawing/2014/main" xmlns="" id="{B1B2A492-5B19-48C5-8C6F-EB17E463BA87}"/>
              </a:ext>
            </a:extLst>
          </p:cNvPr>
          <p:cNvCxnSpPr>
            <a:endCxn id="2" idx="0"/>
          </p:cNvCxnSpPr>
          <p:nvPr/>
        </p:nvCxnSpPr>
        <p:spPr>
          <a:xfrm>
            <a:off x="3563938" y="1773238"/>
            <a:ext cx="863600" cy="136842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>
            <a:extLst>
              <a:ext uri="{FF2B5EF4-FFF2-40B4-BE49-F238E27FC236}">
                <a16:creationId xmlns:a16="http://schemas.microsoft.com/office/drawing/2014/main" xmlns="" id="{B7E53A7F-537B-488F-A7A1-BD6AB0A90B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7175" y="2276475"/>
            <a:ext cx="827088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/>
              <a:t>X-Ray</a:t>
            </a:r>
            <a:endParaRPr lang="ru-RU" altLang="ru-RU" sz="1800"/>
          </a:p>
        </p:txBody>
      </p:sp>
      <p:cxnSp>
        <p:nvCxnSpPr>
          <p:cNvPr id="76" name="Прямая со стрелкой 75">
            <a:extLst>
              <a:ext uri="{FF2B5EF4-FFF2-40B4-BE49-F238E27FC236}">
                <a16:creationId xmlns:a16="http://schemas.microsoft.com/office/drawing/2014/main" xmlns="" id="{90535B93-07B5-4398-91C4-D3722FF9CCB2}"/>
              </a:ext>
            </a:extLst>
          </p:cNvPr>
          <p:cNvCxnSpPr/>
          <p:nvPr/>
        </p:nvCxnSpPr>
        <p:spPr>
          <a:xfrm>
            <a:off x="4427538" y="5732463"/>
            <a:ext cx="431800" cy="649287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 стрелкой 76">
            <a:extLst>
              <a:ext uri="{FF2B5EF4-FFF2-40B4-BE49-F238E27FC236}">
                <a16:creationId xmlns:a16="http://schemas.microsoft.com/office/drawing/2014/main" xmlns="" id="{5C60619C-36B9-45A0-A45F-5FCC0A1BCCE0}"/>
              </a:ext>
            </a:extLst>
          </p:cNvPr>
          <p:cNvCxnSpPr/>
          <p:nvPr/>
        </p:nvCxnSpPr>
        <p:spPr>
          <a:xfrm flipH="1">
            <a:off x="3995738" y="5732463"/>
            <a:ext cx="431800" cy="649287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xmlns="" id="{96824FC6-B320-453E-9736-FEE4E14CBB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2363" y="6092825"/>
            <a:ext cx="423862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 b="1"/>
              <a:t>E</a:t>
            </a:r>
            <a:r>
              <a:rPr lang="en-US" altLang="ru-RU" sz="1800" b="1" baseline="-25000"/>
              <a:t>0</a:t>
            </a:r>
            <a:endParaRPr lang="ru-RU" altLang="ru-RU" sz="1800" b="1" baseline="-25000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xmlns="" id="{4B7561BA-942B-407E-8928-9DDDFD332E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2500" y="6092825"/>
            <a:ext cx="422275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 b="1"/>
              <a:t>E</a:t>
            </a:r>
            <a:r>
              <a:rPr lang="en-US" altLang="ru-RU" sz="1800" b="1" baseline="-25000"/>
              <a:t>1</a:t>
            </a:r>
            <a:endParaRPr lang="ru-RU" altLang="ru-RU" sz="1800" b="1" baseline="-25000"/>
          </a:p>
        </p:txBody>
      </p:sp>
      <p:cxnSp>
        <p:nvCxnSpPr>
          <p:cNvPr id="81" name="Прямая со стрелкой 80">
            <a:extLst>
              <a:ext uri="{FF2B5EF4-FFF2-40B4-BE49-F238E27FC236}">
                <a16:creationId xmlns:a16="http://schemas.microsoft.com/office/drawing/2014/main" xmlns="" id="{ACE35D54-156D-41AF-AAFC-DCD5690E2ADE}"/>
              </a:ext>
            </a:extLst>
          </p:cNvPr>
          <p:cNvCxnSpPr>
            <a:stCxn id="2" idx="0"/>
          </p:cNvCxnSpPr>
          <p:nvPr/>
        </p:nvCxnSpPr>
        <p:spPr>
          <a:xfrm flipH="1">
            <a:off x="3203575" y="3141663"/>
            <a:ext cx="1223963" cy="2519362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 стрелкой 83">
            <a:extLst>
              <a:ext uri="{FF2B5EF4-FFF2-40B4-BE49-F238E27FC236}">
                <a16:creationId xmlns:a16="http://schemas.microsoft.com/office/drawing/2014/main" xmlns="" id="{C94C1381-84B7-4542-B6C4-6CA79FA1D499}"/>
              </a:ext>
            </a:extLst>
          </p:cNvPr>
          <p:cNvCxnSpPr/>
          <p:nvPr/>
        </p:nvCxnSpPr>
        <p:spPr>
          <a:xfrm flipH="1">
            <a:off x="3627438" y="3429000"/>
            <a:ext cx="1016000" cy="22320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 стрелкой 88">
            <a:extLst>
              <a:ext uri="{FF2B5EF4-FFF2-40B4-BE49-F238E27FC236}">
                <a16:creationId xmlns:a16="http://schemas.microsoft.com/office/drawing/2014/main" xmlns="" id="{A3371FC8-A160-41C3-908D-46633DE6364E}"/>
              </a:ext>
            </a:extLst>
          </p:cNvPr>
          <p:cNvCxnSpPr/>
          <p:nvPr/>
        </p:nvCxnSpPr>
        <p:spPr>
          <a:xfrm flipH="1">
            <a:off x="4032250" y="3860800"/>
            <a:ext cx="827088" cy="180022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 стрелкой 91">
            <a:extLst>
              <a:ext uri="{FF2B5EF4-FFF2-40B4-BE49-F238E27FC236}">
                <a16:creationId xmlns:a16="http://schemas.microsoft.com/office/drawing/2014/main" xmlns="" id="{E449AB09-E297-4055-A9AB-0068DA388910}"/>
              </a:ext>
            </a:extLst>
          </p:cNvPr>
          <p:cNvCxnSpPr>
            <a:endCxn id="2" idx="2"/>
          </p:cNvCxnSpPr>
          <p:nvPr/>
        </p:nvCxnSpPr>
        <p:spPr>
          <a:xfrm flipH="1">
            <a:off x="4427538" y="4221163"/>
            <a:ext cx="649287" cy="143986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Прямая со стрелкой 93">
            <a:extLst>
              <a:ext uri="{FF2B5EF4-FFF2-40B4-BE49-F238E27FC236}">
                <a16:creationId xmlns:a16="http://schemas.microsoft.com/office/drawing/2014/main" xmlns="" id="{9A93C76A-4251-48C4-B7C8-C68CB37FF3B8}"/>
              </a:ext>
            </a:extLst>
          </p:cNvPr>
          <p:cNvCxnSpPr/>
          <p:nvPr/>
        </p:nvCxnSpPr>
        <p:spPr>
          <a:xfrm flipH="1">
            <a:off x="4808538" y="4621213"/>
            <a:ext cx="460375" cy="103981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я со стрелкой 96">
            <a:extLst>
              <a:ext uri="{FF2B5EF4-FFF2-40B4-BE49-F238E27FC236}">
                <a16:creationId xmlns:a16="http://schemas.microsoft.com/office/drawing/2014/main" xmlns="" id="{54310622-A814-4E53-8D6D-44DCA1B8D164}"/>
              </a:ext>
            </a:extLst>
          </p:cNvPr>
          <p:cNvCxnSpPr/>
          <p:nvPr/>
        </p:nvCxnSpPr>
        <p:spPr>
          <a:xfrm flipH="1">
            <a:off x="5184775" y="4941888"/>
            <a:ext cx="323850" cy="71913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Прямая со стрелкой 98">
            <a:extLst>
              <a:ext uri="{FF2B5EF4-FFF2-40B4-BE49-F238E27FC236}">
                <a16:creationId xmlns:a16="http://schemas.microsoft.com/office/drawing/2014/main" xmlns="" id="{51ADF4F2-6E95-4090-A040-61C3870FB6D2}"/>
              </a:ext>
            </a:extLst>
          </p:cNvPr>
          <p:cNvCxnSpPr/>
          <p:nvPr/>
        </p:nvCxnSpPr>
        <p:spPr>
          <a:xfrm flipH="1">
            <a:off x="5562600" y="5300663"/>
            <a:ext cx="161925" cy="3587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101">
            <a:extLst>
              <a:ext uri="{FF2B5EF4-FFF2-40B4-BE49-F238E27FC236}">
                <a16:creationId xmlns:a16="http://schemas.microsoft.com/office/drawing/2014/main" xmlns="" id="{39A1982D-1654-4ED5-8773-B8240376E6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15700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b="1"/>
              <a:t>Иллюстрация однократного кинематического рассеяния на плоскостях кристаллической решетки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5" grpId="0" animBg="1"/>
      <p:bldP spid="78" grpId="0" animBg="1"/>
      <p:bldP spid="79" grpId="0" animBg="1"/>
      <p:bldP spid="10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5" name="Rectangle 27"/>
          <p:cNvSpPr>
            <a:spLocks noChangeArrowheads="1"/>
          </p:cNvSpPr>
          <p:nvPr/>
        </p:nvSpPr>
        <p:spPr bwMode="auto">
          <a:xfrm>
            <a:off x="2699792" y="1816321"/>
            <a:ext cx="3527425" cy="1584325"/>
          </a:xfrm>
          <a:prstGeom prst="rect">
            <a:avLst/>
          </a:prstGeom>
          <a:solidFill>
            <a:schemeClr val="accent1"/>
          </a:solidFill>
          <a:ln w="57150">
            <a:solidFill>
              <a:srgbClr val="3333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4426992" y="5391371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922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2771229" y="1887758"/>
            <a:ext cx="3384550" cy="14398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922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3203029" y="2032221"/>
            <a:ext cx="25892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3333FF"/>
                </a:solidFill>
              </a:rPr>
              <a:t>Волновое уравнение</a:t>
            </a:r>
          </a:p>
        </p:txBody>
      </p:sp>
      <p:sp>
        <p:nvSpPr>
          <p:cNvPr id="7179" name="Rectangle 11"/>
          <p:cNvSpPr>
            <a:spLocks noChangeArrowheads="1"/>
          </p:cNvSpPr>
          <p:nvPr/>
        </p:nvSpPr>
        <p:spPr bwMode="auto">
          <a:xfrm>
            <a:off x="323304" y="4911946"/>
            <a:ext cx="4032250" cy="1943100"/>
          </a:xfrm>
          <a:prstGeom prst="rect">
            <a:avLst/>
          </a:prstGeom>
          <a:solidFill>
            <a:schemeClr val="bg1"/>
          </a:solidFill>
          <a:ln w="57150">
            <a:solidFill>
              <a:srgbClr val="3333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7180" name="Rectangle 12"/>
          <p:cNvSpPr>
            <a:spLocks noChangeArrowheads="1"/>
          </p:cNvSpPr>
          <p:nvPr/>
        </p:nvSpPr>
        <p:spPr bwMode="auto">
          <a:xfrm>
            <a:off x="394742" y="5056408"/>
            <a:ext cx="3887787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3333FF"/>
                </a:solidFill>
              </a:rPr>
              <a:t>Система дисперсионных уравнений</a:t>
            </a:r>
            <a:r>
              <a:rPr lang="en-US" altLang="ru-RU" sz="1800" b="1">
                <a:solidFill>
                  <a:srgbClr val="3333FF"/>
                </a:solidFill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3333FF"/>
                </a:solidFill>
              </a:rPr>
              <a:t>П.Эвальд, М. Лауэ (1926-1931)</a:t>
            </a:r>
          </a:p>
        </p:txBody>
      </p:sp>
      <p:sp>
        <p:nvSpPr>
          <p:cNvPr id="7181" name="Text Box 13"/>
          <p:cNvSpPr txBox="1">
            <a:spLocks noChangeArrowheads="1"/>
          </p:cNvSpPr>
          <p:nvPr/>
        </p:nvSpPr>
        <p:spPr bwMode="auto">
          <a:xfrm>
            <a:off x="2390229" y="6227983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9228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7183" name="Rectangle 15"/>
          <p:cNvSpPr>
            <a:spLocks noChangeArrowheads="1"/>
          </p:cNvSpPr>
          <p:nvPr/>
        </p:nvSpPr>
        <p:spPr bwMode="auto">
          <a:xfrm>
            <a:off x="4715917" y="4911946"/>
            <a:ext cx="4103687" cy="1944687"/>
          </a:xfrm>
          <a:prstGeom prst="rect">
            <a:avLst/>
          </a:prstGeom>
          <a:solidFill>
            <a:schemeClr val="bg1"/>
          </a:solidFill>
          <a:ln w="57150">
            <a:solidFill>
              <a:srgbClr val="3333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7184" name="Rectangle 16"/>
          <p:cNvSpPr>
            <a:spLocks noChangeArrowheads="1"/>
          </p:cNvSpPr>
          <p:nvPr/>
        </p:nvSpPr>
        <p:spPr bwMode="auto">
          <a:xfrm>
            <a:off x="5292179" y="4911946"/>
            <a:ext cx="32369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3333FF"/>
                </a:solidFill>
              </a:rPr>
              <a:t>Уравнения С. Такаги (1969)</a:t>
            </a:r>
          </a:p>
        </p:txBody>
      </p:sp>
      <p:sp>
        <p:nvSpPr>
          <p:cNvPr id="9231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7186" name="Line 18"/>
          <p:cNvSpPr>
            <a:spLocks noChangeShapeType="1"/>
          </p:cNvSpPr>
          <p:nvPr/>
        </p:nvSpPr>
        <p:spPr bwMode="auto">
          <a:xfrm flipH="1">
            <a:off x="2123529" y="3399058"/>
            <a:ext cx="2303463" cy="1512888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187" name="Line 19"/>
          <p:cNvSpPr>
            <a:spLocks noChangeShapeType="1"/>
          </p:cNvSpPr>
          <p:nvPr/>
        </p:nvSpPr>
        <p:spPr bwMode="auto">
          <a:xfrm>
            <a:off x="4426992" y="3399058"/>
            <a:ext cx="2376487" cy="1512888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aphicFrame>
        <p:nvGraphicFramePr>
          <p:cNvPr id="7196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5725653"/>
              </p:ext>
            </p:extLst>
          </p:nvPr>
        </p:nvGraphicFramePr>
        <p:xfrm>
          <a:off x="2842667" y="2535458"/>
          <a:ext cx="32639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68" name="Equation" r:id="rId3" imgW="1993900" imgH="419100" progId="Equation.DSMT4">
                  <p:embed/>
                </p:oleObj>
              </mc:Choice>
              <mc:Fallback>
                <p:oleObj name="Equation" r:id="rId3" imgW="1993900" imgH="419100" progId="Equation.DSMT4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2667" y="2535458"/>
                        <a:ext cx="32639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97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922314"/>
              </p:ext>
            </p:extLst>
          </p:nvPr>
        </p:nvGraphicFramePr>
        <p:xfrm>
          <a:off x="682079" y="5991446"/>
          <a:ext cx="3335338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69" name="Equation" r:id="rId5" imgW="1879600" imgH="457200" progId="Equation.DSMT4">
                  <p:embed/>
                </p:oleObj>
              </mc:Choice>
              <mc:Fallback>
                <p:oleObj name="Equation" r:id="rId5" imgW="1879600" imgH="457200" progId="Equation.DSMT4">
                  <p:embed/>
                  <p:pic>
                    <p:nvPicPr>
                      <p:cNvPr id="0" name="Object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2079" y="5991446"/>
                        <a:ext cx="3335338" cy="81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98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4146663"/>
              </p:ext>
            </p:extLst>
          </p:nvPr>
        </p:nvGraphicFramePr>
        <p:xfrm>
          <a:off x="5076279" y="5272308"/>
          <a:ext cx="3455988" cy="158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70" name="Equation" r:id="rId7" imgW="2540000" imgH="1346200" progId="Equation.DSMT4">
                  <p:embed/>
                </p:oleObj>
              </mc:Choice>
              <mc:Fallback>
                <p:oleObj name="Equation" r:id="rId7" imgW="2540000" imgH="1346200" progId="Equation.DSMT4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279" y="5272308"/>
                        <a:ext cx="3455988" cy="158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15AA7909-3D6C-421D-88DE-2E254505E546}"/>
              </a:ext>
            </a:extLst>
          </p:cNvPr>
          <p:cNvSpPr txBox="1"/>
          <p:nvPr/>
        </p:nvSpPr>
        <p:spPr>
          <a:xfrm>
            <a:off x="0" y="19051"/>
            <a:ext cx="9144000" cy="14465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rgbClr val="3333FF"/>
                </a:solidFill>
              </a:rPr>
              <a:t>Существуют два подхода </a:t>
            </a:r>
          </a:p>
          <a:p>
            <a:pPr algn="ctr"/>
            <a:r>
              <a:rPr lang="ru-RU" sz="4400" b="1" dirty="0">
                <a:solidFill>
                  <a:srgbClr val="3333FF"/>
                </a:solidFill>
              </a:rPr>
              <a:t>в решении такой задачи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95" grpId="0" animBg="1"/>
      <p:bldP spid="7174" grpId="0"/>
      <p:bldP spid="7176" grpId="0" animBg="1"/>
      <p:bldP spid="7178" grpId="0"/>
      <p:bldP spid="7179" grpId="0" animBg="1"/>
      <p:bldP spid="7180" grpId="0"/>
      <p:bldP spid="7181" grpId="0"/>
      <p:bldP spid="7183" grpId="0" animBg="1"/>
      <p:bldP spid="7184" grpId="0"/>
      <p:bldP spid="7186" grpId="0" animBg="1"/>
      <p:bldP spid="7187" grpId="0" animBg="1"/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6CFA07C-78A8-41AC-A9AC-0234B0954664}"/>
              </a:ext>
            </a:extLst>
          </p:cNvPr>
          <p:cNvSpPr txBox="1"/>
          <p:nvPr/>
        </p:nvSpPr>
        <p:spPr>
          <a:xfrm>
            <a:off x="0" y="1196752"/>
            <a:ext cx="9144000" cy="17543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/>
              <a:t>Рассмотрим два гипотетических случая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4E5BA74-8DFA-477A-9479-033A7BEA7508}"/>
              </a:ext>
            </a:extLst>
          </p:cNvPr>
          <p:cNvSpPr txBox="1"/>
          <p:nvPr/>
        </p:nvSpPr>
        <p:spPr>
          <a:xfrm>
            <a:off x="0" y="3717032"/>
            <a:ext cx="9144000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3333FF"/>
                </a:solidFill>
              </a:rPr>
              <a:t>1. </a:t>
            </a:r>
            <a:r>
              <a:rPr lang="ru-RU" sz="2800" b="1" dirty="0">
                <a:solidFill>
                  <a:srgbClr val="3333FF"/>
                </a:solidFill>
              </a:rPr>
              <a:t>На сферу </a:t>
            </a:r>
            <a:r>
              <a:rPr lang="ru-RU" sz="2800" b="1" dirty="0" err="1">
                <a:solidFill>
                  <a:srgbClr val="3333FF"/>
                </a:solidFill>
              </a:rPr>
              <a:t>Эвальда</a:t>
            </a:r>
            <a:r>
              <a:rPr lang="ru-RU" sz="2800" b="1" dirty="0">
                <a:solidFill>
                  <a:srgbClr val="3333FF"/>
                </a:solidFill>
              </a:rPr>
              <a:t> попадает один узел обратной решетки </a:t>
            </a:r>
            <a:r>
              <a:rPr lang="ru-RU" sz="2800" b="1" dirty="0"/>
              <a:t>О(</a:t>
            </a:r>
            <a:r>
              <a:rPr lang="en-US" sz="2800" b="1" dirty="0"/>
              <a:t>000) </a:t>
            </a:r>
            <a:r>
              <a:rPr lang="ru-RU" sz="2800" b="1" dirty="0">
                <a:solidFill>
                  <a:srgbClr val="3333FF"/>
                </a:solidFill>
              </a:rPr>
              <a:t>– дифракции нет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6C7525F-12D7-4B63-9400-99BF5E4A36FE}"/>
              </a:ext>
            </a:extLst>
          </p:cNvPr>
          <p:cNvSpPr txBox="1"/>
          <p:nvPr/>
        </p:nvSpPr>
        <p:spPr>
          <a:xfrm>
            <a:off x="1" y="4913873"/>
            <a:ext cx="9144000" cy="18158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3333FF"/>
                </a:solidFill>
              </a:rPr>
              <a:t>2. На сферу </a:t>
            </a:r>
            <a:r>
              <a:rPr lang="ru-RU" sz="2800" b="1" dirty="0" err="1">
                <a:solidFill>
                  <a:srgbClr val="3333FF"/>
                </a:solidFill>
              </a:rPr>
              <a:t>Эвальда</a:t>
            </a:r>
            <a:r>
              <a:rPr lang="ru-RU" sz="2800" b="1" dirty="0">
                <a:solidFill>
                  <a:srgbClr val="3333FF"/>
                </a:solidFill>
              </a:rPr>
              <a:t> попадает </a:t>
            </a:r>
          </a:p>
          <a:p>
            <a:r>
              <a:rPr lang="ru-RU" sz="2800" b="1" dirty="0">
                <a:solidFill>
                  <a:srgbClr val="3333FF"/>
                </a:solidFill>
              </a:rPr>
              <a:t>два узла обратной решетки </a:t>
            </a:r>
            <a:r>
              <a:rPr lang="en-US" sz="2800" b="1" dirty="0"/>
              <a:t>O(000)</a:t>
            </a:r>
            <a:r>
              <a:rPr lang="en-US" sz="2800" b="1" dirty="0">
                <a:solidFill>
                  <a:srgbClr val="3333FF"/>
                </a:solidFill>
              </a:rPr>
              <a:t> </a:t>
            </a:r>
            <a:r>
              <a:rPr lang="ru-RU" sz="2800" b="1" dirty="0">
                <a:solidFill>
                  <a:srgbClr val="3333FF"/>
                </a:solidFill>
              </a:rPr>
              <a:t>и </a:t>
            </a:r>
            <a:r>
              <a:rPr lang="en-US" sz="2800" b="1" dirty="0">
                <a:solidFill>
                  <a:srgbClr val="3333FF"/>
                </a:solidFill>
              </a:rPr>
              <a:t>Q(</a:t>
            </a:r>
            <a:r>
              <a:rPr lang="en-US" sz="2800" b="1" dirty="0" err="1">
                <a:solidFill>
                  <a:srgbClr val="3333FF"/>
                </a:solidFill>
              </a:rPr>
              <a:t>hkl</a:t>
            </a:r>
            <a:r>
              <a:rPr lang="en-US" sz="2800" b="1" dirty="0">
                <a:solidFill>
                  <a:srgbClr val="3333FF"/>
                </a:solidFill>
              </a:rPr>
              <a:t>)</a:t>
            </a:r>
            <a:r>
              <a:rPr lang="ru-RU" sz="2800" b="1" dirty="0">
                <a:solidFill>
                  <a:srgbClr val="3333FF"/>
                </a:solidFill>
              </a:rPr>
              <a:t>. </a:t>
            </a:r>
          </a:p>
          <a:p>
            <a:r>
              <a:rPr lang="ru-RU" sz="2800" b="1" dirty="0">
                <a:solidFill>
                  <a:srgbClr val="FF0000"/>
                </a:solidFill>
              </a:rPr>
              <a:t>Следовательно возникает дифракция </a:t>
            </a:r>
          </a:p>
          <a:p>
            <a:r>
              <a:rPr lang="ru-RU" sz="2800" b="1" dirty="0">
                <a:solidFill>
                  <a:srgbClr val="FF0000"/>
                </a:solidFill>
              </a:rPr>
              <a:t>с волновым </a:t>
            </a:r>
            <a:r>
              <a:rPr lang="ru-RU" sz="2800" b="1" dirty="0" err="1">
                <a:solidFill>
                  <a:srgbClr val="FF0000"/>
                </a:solidFill>
              </a:rPr>
              <a:t>ветором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>
                <a:solidFill>
                  <a:srgbClr val="FF0000"/>
                </a:solidFill>
              </a:rPr>
              <a:t>H(</a:t>
            </a:r>
            <a:r>
              <a:rPr lang="en-US" sz="2800" b="1" dirty="0" err="1">
                <a:solidFill>
                  <a:srgbClr val="FF0000"/>
                </a:solidFill>
              </a:rPr>
              <a:t>hkl</a:t>
            </a:r>
            <a:r>
              <a:rPr lang="en-US" sz="2800" b="1" dirty="0">
                <a:solidFill>
                  <a:srgbClr val="FF0000"/>
                </a:solidFill>
              </a:rPr>
              <a:t>)</a:t>
            </a:r>
            <a:r>
              <a:rPr lang="ru-RU" sz="2800" dirty="0">
                <a:solidFill>
                  <a:srgbClr val="FF0000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3"/>
          <p:cNvSpPr txBox="1">
            <a:spLocks noChangeArrowheads="1"/>
          </p:cNvSpPr>
          <p:nvPr/>
        </p:nvSpPr>
        <p:spPr bwMode="auto">
          <a:xfrm>
            <a:off x="0" y="44624"/>
            <a:ext cx="9144000" cy="708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000" b="1" dirty="0">
                <a:solidFill>
                  <a:srgbClr val="3333FF"/>
                </a:solidFill>
              </a:rPr>
              <a:t>Дисперсионная поверхность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0" y="720538"/>
            <a:ext cx="4067944" cy="61469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1657350" y="3159125"/>
            <a:ext cx="142875" cy="14446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396875" y="1900238"/>
            <a:ext cx="2663825" cy="2663825"/>
          </a:xfrm>
          <a:prstGeom prst="ellipse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2413000" y="4275138"/>
            <a:ext cx="144463" cy="14446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451238" y="778063"/>
            <a:ext cx="121892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ru-RU" altLang="ru-RU" sz="2000" dirty="0">
                <a:solidFill>
                  <a:srgbClr val="3333FF"/>
                </a:solidFill>
              </a:rPr>
              <a:t>Сфера </a:t>
            </a:r>
          </a:p>
          <a:p>
            <a:pPr algn="ctr" eaLnBrk="1" hangingPunct="1"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ru-RU" altLang="ru-RU" sz="2000" dirty="0" err="1">
                <a:solidFill>
                  <a:srgbClr val="3333FF"/>
                </a:solidFill>
              </a:rPr>
              <a:t>Эвальда</a:t>
            </a:r>
            <a:endParaRPr lang="ru-RU" altLang="ru-RU" sz="2000" dirty="0">
              <a:solidFill>
                <a:srgbClr val="3333FF"/>
              </a:solidFill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2693988" y="1301283"/>
            <a:ext cx="77812" cy="1103879"/>
          </a:xfrm>
          <a:prstGeom prst="straightConnector1">
            <a:avLst/>
          </a:prstGeom>
          <a:ln>
            <a:solidFill>
              <a:srgbClr val="3333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2690813" y="1301283"/>
            <a:ext cx="729059" cy="0"/>
          </a:xfrm>
          <a:prstGeom prst="line">
            <a:avLst/>
          </a:prstGeom>
          <a:ln w="1270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вал 9"/>
          <p:cNvSpPr/>
          <p:nvPr/>
        </p:nvSpPr>
        <p:spPr>
          <a:xfrm>
            <a:off x="1116013" y="3028950"/>
            <a:ext cx="2665412" cy="2665413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6055" y="2573337"/>
            <a:ext cx="52546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dirty="0"/>
              <a:t>M</a:t>
            </a:r>
            <a:endParaRPr lang="ru-RU" altLang="ru-RU" dirty="0"/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278063" y="4360863"/>
            <a:ext cx="50366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dirty="0"/>
              <a:t>O</a:t>
            </a:r>
            <a:endParaRPr lang="ru-RU" altLang="ru-RU" dirty="0"/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80219" y="6086475"/>
            <a:ext cx="3252787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ru-RU" altLang="ru-RU" dirty="0">
                <a:solidFill>
                  <a:srgbClr val="FF0000"/>
                </a:solidFill>
              </a:rPr>
              <a:t>Дисперсионная </a:t>
            </a:r>
          </a:p>
          <a:p>
            <a:pPr algn="ctr" eaLnBrk="1" hangingPunct="1"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ru-RU" altLang="ru-RU" dirty="0">
                <a:solidFill>
                  <a:srgbClr val="FF0000"/>
                </a:solidFill>
              </a:rPr>
              <a:t>поверхность</a:t>
            </a:r>
          </a:p>
        </p:txBody>
      </p:sp>
      <p:cxnSp>
        <p:nvCxnSpPr>
          <p:cNvPr id="16" name="Прямая со стрелкой 15"/>
          <p:cNvCxnSpPr>
            <a:stCxn id="15" idx="0"/>
          </p:cNvCxnSpPr>
          <p:nvPr/>
        </p:nvCxnSpPr>
        <p:spPr>
          <a:xfrm flipH="1" flipV="1">
            <a:off x="1728787" y="5517232"/>
            <a:ext cx="377826" cy="56924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1779588" y="3282950"/>
            <a:ext cx="654050" cy="1014413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2060575" y="3273425"/>
            <a:ext cx="633413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b="1" dirty="0"/>
              <a:t>K</a:t>
            </a:r>
            <a:r>
              <a:rPr lang="en-US" altLang="ru-RU" baseline="-25000" dirty="0"/>
              <a:t>0</a:t>
            </a:r>
            <a:endParaRPr lang="ru-RU" altLang="ru-RU" baseline="-25000" dirty="0"/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4206875" y="769928"/>
            <a:ext cx="4930775" cy="193899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ru-RU" altLang="ru-RU" sz="2400" b="1" dirty="0">
                <a:solidFill>
                  <a:srgbClr val="3333FF"/>
                </a:solidFill>
              </a:rPr>
              <a:t>1. Пусть на сферу </a:t>
            </a:r>
            <a:r>
              <a:rPr lang="ru-RU" altLang="ru-RU" sz="2400" b="1" dirty="0" err="1">
                <a:solidFill>
                  <a:srgbClr val="3333FF"/>
                </a:solidFill>
              </a:rPr>
              <a:t>Эвальда</a:t>
            </a:r>
            <a:r>
              <a:rPr lang="ru-RU" altLang="ru-RU" sz="2400" b="1" dirty="0">
                <a:solidFill>
                  <a:srgbClr val="3333FF"/>
                </a:solidFill>
              </a:rPr>
              <a:t> попадает только один узел обратной решетки, например узел  </a:t>
            </a:r>
            <a:r>
              <a:rPr lang="en-US" altLang="ru-RU" sz="2400" b="1" dirty="0"/>
              <a:t>O</a:t>
            </a:r>
            <a:r>
              <a:rPr lang="ru-RU" altLang="ru-RU" sz="2400" dirty="0"/>
              <a:t>(000</a:t>
            </a:r>
            <a:r>
              <a:rPr lang="en-US" altLang="ru-RU" sz="2400" dirty="0"/>
              <a:t>)</a:t>
            </a:r>
            <a:r>
              <a:rPr lang="en-US" altLang="ru-RU" sz="2400" dirty="0">
                <a:solidFill>
                  <a:srgbClr val="3333FF"/>
                </a:solidFill>
              </a:rPr>
              <a:t> 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ru-RU" altLang="ru-RU" sz="2400" b="1" dirty="0">
                <a:solidFill>
                  <a:srgbClr val="3333FF"/>
                </a:solidFill>
              </a:rPr>
              <a:t>(</a:t>
            </a:r>
            <a:r>
              <a:rPr lang="ru-RU" altLang="ru-RU" sz="2400" b="1" dirty="0">
                <a:solidFill>
                  <a:srgbClr val="FF0000"/>
                </a:solidFill>
              </a:rPr>
              <a:t>т.е. дифракции нет</a:t>
            </a:r>
            <a:r>
              <a:rPr lang="en-US" altLang="ru-RU" sz="2400" b="1" dirty="0">
                <a:solidFill>
                  <a:srgbClr val="FF0000"/>
                </a:solidFill>
              </a:rPr>
              <a:t>!!!</a:t>
            </a:r>
            <a:r>
              <a:rPr lang="ru-RU" altLang="ru-RU" sz="2400" b="1" dirty="0">
                <a:solidFill>
                  <a:srgbClr val="3333FF"/>
                </a:solidFill>
              </a:rPr>
              <a:t>)</a:t>
            </a:r>
            <a:endParaRPr lang="ru-RU" altLang="ru-RU" sz="2400" dirty="0"/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4192551" y="2786152"/>
            <a:ext cx="4930775" cy="193899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3333FF"/>
                </a:solidFill>
              </a:rPr>
              <a:t>следовательно конец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3333FF"/>
                </a:solidFill>
              </a:rPr>
              <a:t>вектора </a:t>
            </a:r>
            <a:r>
              <a:rPr lang="en-US" altLang="ru-RU" sz="2400" b="1" dirty="0"/>
              <a:t>K</a:t>
            </a:r>
            <a:r>
              <a:rPr lang="en-US" altLang="ru-RU" sz="2400" b="1" baseline="-25000" dirty="0"/>
              <a:t>0</a:t>
            </a:r>
            <a:r>
              <a:rPr lang="en-US" altLang="ru-RU" sz="2400" b="1" dirty="0">
                <a:solidFill>
                  <a:srgbClr val="3333FF"/>
                </a:solidFill>
              </a:rPr>
              <a:t> </a:t>
            </a:r>
            <a:r>
              <a:rPr lang="ru-RU" altLang="ru-RU" sz="2400" b="1" dirty="0">
                <a:solidFill>
                  <a:srgbClr val="3333FF"/>
                </a:solidFill>
              </a:rPr>
              <a:t>(точка </a:t>
            </a:r>
            <a:r>
              <a:rPr lang="ru-RU" altLang="ru-RU" sz="2400" b="1" dirty="0"/>
              <a:t>М,</a:t>
            </a:r>
            <a:r>
              <a:rPr lang="ru-RU" altLang="ru-RU" sz="2400" b="1" dirty="0">
                <a:solidFill>
                  <a:srgbClr val="3333FF"/>
                </a:solidFill>
              </a:rPr>
              <a:t>) может перемещаться по </a:t>
            </a:r>
            <a:r>
              <a:rPr lang="ru-RU" altLang="ru-RU" sz="2400" b="1" dirty="0">
                <a:solidFill>
                  <a:srgbClr val="C00000"/>
                </a:solidFill>
              </a:rPr>
              <a:t>красной сфере </a:t>
            </a:r>
            <a:r>
              <a:rPr lang="ru-RU" altLang="ru-RU" sz="2400" b="1" dirty="0">
                <a:solidFill>
                  <a:srgbClr val="3333FF"/>
                </a:solidFill>
              </a:rPr>
              <a:t>радиуса </a:t>
            </a:r>
            <a:r>
              <a:rPr lang="en-US" altLang="ru-RU" sz="2400" b="1" dirty="0"/>
              <a:t>K</a:t>
            </a:r>
            <a:r>
              <a:rPr lang="en-US" altLang="ru-RU" sz="2400" b="1" baseline="-25000" dirty="0"/>
              <a:t>0</a:t>
            </a:r>
            <a:r>
              <a:rPr lang="en-US" altLang="ru-RU" sz="2400" b="1" dirty="0">
                <a:solidFill>
                  <a:srgbClr val="3333FF"/>
                </a:solidFill>
              </a:rPr>
              <a:t> </a:t>
            </a:r>
            <a:endParaRPr lang="ru-RU" altLang="ru-RU" sz="2400" b="1" dirty="0">
              <a:solidFill>
                <a:srgbClr val="3333FF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3333FF"/>
                </a:solidFill>
              </a:rPr>
              <a:t>вокруг точки </a:t>
            </a:r>
            <a:r>
              <a:rPr lang="ru-RU" altLang="ru-RU" sz="2400" b="1" dirty="0"/>
              <a:t>О(</a:t>
            </a:r>
            <a:r>
              <a:rPr lang="ru-RU" altLang="ru-RU" sz="2400" dirty="0"/>
              <a:t>000</a:t>
            </a:r>
            <a:r>
              <a:rPr lang="ru-RU" altLang="ru-RU" sz="2400" b="1" dirty="0"/>
              <a:t>)</a:t>
            </a:r>
            <a:endParaRPr lang="ru-RU" altLang="ru-RU" sz="1800" dirty="0"/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4215942" y="4805423"/>
            <a:ext cx="4937125" cy="206210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altLang="ru-RU" sz="4000" b="1" dirty="0"/>
              <a:t>Эта сфера носит название </a:t>
            </a:r>
            <a:r>
              <a:rPr lang="ru-RU" altLang="ru-RU" sz="4000" b="1" dirty="0">
                <a:solidFill>
                  <a:srgbClr val="C00000"/>
                </a:solidFill>
              </a:rPr>
              <a:t>«</a:t>
            </a:r>
            <a:r>
              <a:rPr lang="ru-RU" altLang="ru-RU" sz="4000" b="1" dirty="0">
                <a:solidFill>
                  <a:srgbClr val="FF0000"/>
                </a:solidFill>
              </a:rPr>
              <a:t>дисперсионная поверхность</a:t>
            </a:r>
            <a:r>
              <a:rPr lang="ru-RU" altLang="ru-RU" sz="4000" b="1" dirty="0">
                <a:solidFill>
                  <a:srgbClr val="C00000"/>
                </a:solidFill>
              </a:rPr>
              <a:t>»</a:t>
            </a:r>
            <a:endParaRPr lang="ru-RU" altLang="ru-RU" sz="4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364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/>
      <p:bldP spid="10" grpId="0" animBg="1"/>
      <p:bldP spid="13" grpId="0"/>
      <p:bldP spid="14" grpId="0"/>
      <p:bldP spid="15" grpId="0"/>
      <p:bldP spid="18" grpId="0"/>
      <p:bldP spid="19" grpId="0" animBg="1"/>
      <p:bldP spid="20" grpId="0" animBg="1"/>
      <p:bldP spid="2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5347599-CB90-4489-A7ED-17FB34317F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844824"/>
            <a:ext cx="9144000" cy="20621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b="1" dirty="0">
                <a:solidFill>
                  <a:srgbClr val="3333FF"/>
                </a:solidFill>
              </a:rPr>
              <a:t>2</a:t>
            </a:r>
            <a:r>
              <a:rPr lang="ru-RU" altLang="ru-RU" b="1" dirty="0">
                <a:solidFill>
                  <a:srgbClr val="3333FF"/>
                </a:solidFill>
              </a:rPr>
              <a:t>.</a:t>
            </a:r>
            <a:r>
              <a:rPr lang="en-US" altLang="ru-RU" b="1" dirty="0">
                <a:solidFill>
                  <a:srgbClr val="3333FF"/>
                </a:solidFill>
              </a:rPr>
              <a:t> </a:t>
            </a:r>
            <a:r>
              <a:rPr lang="ru-RU" altLang="ru-RU" b="1" dirty="0" err="1">
                <a:solidFill>
                  <a:srgbClr val="3333FF"/>
                </a:solidFill>
              </a:rPr>
              <a:t>Двухволновая</a:t>
            </a:r>
            <a:r>
              <a:rPr lang="ru-RU" altLang="ru-RU" b="1" dirty="0">
                <a:solidFill>
                  <a:srgbClr val="3333FF"/>
                </a:solidFill>
              </a:rPr>
              <a:t> дифракция.</a:t>
            </a:r>
            <a:r>
              <a:rPr lang="ru-RU" altLang="ru-RU" dirty="0">
                <a:solidFill>
                  <a:srgbClr val="3333FF"/>
                </a:solidFill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dirty="0">
                <a:solidFill>
                  <a:srgbClr val="3333FF"/>
                </a:solidFill>
              </a:rPr>
              <a:t>На поверхность сферы </a:t>
            </a:r>
            <a:r>
              <a:rPr lang="ru-RU" altLang="ru-RU" dirty="0" err="1">
                <a:solidFill>
                  <a:srgbClr val="3333FF"/>
                </a:solidFill>
              </a:rPr>
              <a:t>Эвальда</a:t>
            </a:r>
            <a:r>
              <a:rPr lang="ru-RU" altLang="ru-RU" dirty="0">
                <a:solidFill>
                  <a:srgbClr val="3333FF"/>
                </a:solidFill>
              </a:rPr>
              <a:t> попадают только два узла обратной решетки </a:t>
            </a:r>
            <a:r>
              <a:rPr lang="en-US" altLang="ru-RU" dirty="0">
                <a:solidFill>
                  <a:srgbClr val="3333FF"/>
                </a:solidFill>
              </a:rPr>
              <a:t>- </a:t>
            </a:r>
            <a:r>
              <a:rPr lang="ru-RU" altLang="ru-RU" dirty="0">
                <a:solidFill>
                  <a:srgbClr val="3333FF"/>
                </a:solidFill>
              </a:rPr>
              <a:t>нулевой узел и узел </a:t>
            </a:r>
            <a:r>
              <a:rPr lang="en-US" altLang="ru-RU" b="1" dirty="0">
                <a:solidFill>
                  <a:srgbClr val="3333FF"/>
                </a:solidFill>
              </a:rPr>
              <a:t>H</a:t>
            </a:r>
            <a:r>
              <a:rPr lang="en-US" altLang="ru-RU" dirty="0">
                <a:solidFill>
                  <a:srgbClr val="3333FF"/>
                </a:solidFill>
              </a:rPr>
              <a:t>(</a:t>
            </a:r>
            <a:r>
              <a:rPr lang="en-US" altLang="ru-RU" dirty="0" err="1">
                <a:solidFill>
                  <a:srgbClr val="3333FF"/>
                </a:solidFill>
              </a:rPr>
              <a:t>hkl</a:t>
            </a:r>
            <a:r>
              <a:rPr lang="en-US" altLang="ru-RU" dirty="0">
                <a:solidFill>
                  <a:srgbClr val="3333FF"/>
                </a:solidFill>
              </a:rPr>
              <a:t>)</a:t>
            </a:r>
            <a:endParaRPr lang="ru-RU" altLang="ru-RU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1693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Box 17"/>
          <p:cNvSpPr txBox="1">
            <a:spLocks noChangeArrowheads="1"/>
          </p:cNvSpPr>
          <p:nvPr/>
        </p:nvSpPr>
        <p:spPr bwMode="auto">
          <a:xfrm>
            <a:off x="0" y="0"/>
            <a:ext cx="9144000" cy="120032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3333FF"/>
                </a:solidFill>
              </a:rPr>
              <a:t>В случае возникновения дифракции на сферу </a:t>
            </a:r>
            <a:r>
              <a:rPr lang="ru-RU" altLang="ru-RU" sz="2400" b="1" dirty="0" err="1">
                <a:solidFill>
                  <a:srgbClr val="3333FF"/>
                </a:solidFill>
              </a:rPr>
              <a:t>Эвальда</a:t>
            </a:r>
            <a:r>
              <a:rPr lang="ru-RU" altLang="ru-RU" sz="2400" b="1" dirty="0">
                <a:solidFill>
                  <a:srgbClr val="3333FF"/>
                </a:solidFill>
              </a:rPr>
              <a:t> попадают </a:t>
            </a:r>
            <a:r>
              <a:rPr lang="ru-RU" altLang="ru-RU" sz="2400" b="1" dirty="0">
                <a:solidFill>
                  <a:srgbClr val="FF0000"/>
                </a:solidFill>
              </a:rPr>
              <a:t>два уза</a:t>
            </a:r>
            <a:r>
              <a:rPr lang="en-US" altLang="ru-RU" sz="2400" b="1" dirty="0">
                <a:solidFill>
                  <a:srgbClr val="FF0000"/>
                </a:solidFill>
              </a:rPr>
              <a:t>!!!</a:t>
            </a:r>
            <a:r>
              <a:rPr lang="ru-RU" altLang="ru-RU" sz="2400" b="1" dirty="0">
                <a:solidFill>
                  <a:srgbClr val="FF0000"/>
                </a:solidFill>
              </a:rPr>
              <a:t> (узел </a:t>
            </a:r>
            <a:r>
              <a:rPr lang="en-US" altLang="ru-RU" sz="2400" b="1" dirty="0">
                <a:solidFill>
                  <a:srgbClr val="FF0000"/>
                </a:solidFill>
              </a:rPr>
              <a:t>O</a:t>
            </a:r>
            <a:r>
              <a:rPr lang="ru-RU" altLang="ru-RU" sz="2400" b="1" dirty="0">
                <a:solidFill>
                  <a:srgbClr val="FF0000"/>
                </a:solidFill>
              </a:rPr>
              <a:t> и </a:t>
            </a:r>
            <a:r>
              <a:rPr lang="en-US" altLang="ru-RU" sz="2400" b="1" dirty="0">
                <a:solidFill>
                  <a:srgbClr val="FF0000"/>
                </a:solidFill>
              </a:rPr>
              <a:t>Q</a:t>
            </a:r>
            <a:r>
              <a:rPr lang="ru-RU" altLang="ru-RU" sz="2400" b="1" dirty="0">
                <a:solidFill>
                  <a:srgbClr val="FF0000"/>
                </a:solidFill>
              </a:rPr>
              <a:t>, например,</a:t>
            </a:r>
            <a:r>
              <a:rPr lang="ru-RU" altLang="ru-RU" sz="2400" b="1" dirty="0">
                <a:solidFill>
                  <a:srgbClr val="3333FF"/>
                </a:solidFill>
              </a:rPr>
              <a:t> </a:t>
            </a:r>
            <a:r>
              <a:rPr lang="ru-RU" altLang="ru-RU" sz="2400" b="1" dirty="0">
                <a:solidFill>
                  <a:srgbClr val="FF0000"/>
                </a:solidFill>
              </a:rPr>
              <a:t>в случае </a:t>
            </a:r>
            <a:r>
              <a:rPr lang="ru-RU" altLang="ru-RU" sz="2400" b="1" dirty="0" err="1">
                <a:solidFill>
                  <a:srgbClr val="FF0000"/>
                </a:solidFill>
              </a:rPr>
              <a:t>двухволновой</a:t>
            </a:r>
            <a:r>
              <a:rPr lang="ru-RU" altLang="ru-RU" sz="2400" b="1" dirty="0">
                <a:solidFill>
                  <a:srgbClr val="FF0000"/>
                </a:solidFill>
              </a:rPr>
              <a:t> дифракции)</a:t>
            </a:r>
            <a:r>
              <a:rPr lang="ru-RU" altLang="ru-RU" sz="2400" b="1" dirty="0">
                <a:solidFill>
                  <a:srgbClr val="3333FF"/>
                </a:solidFill>
              </a:rPr>
              <a:t> </a:t>
            </a:r>
            <a:endParaRPr lang="ru-RU" altLang="ru-RU" sz="2400" dirty="0"/>
          </a:p>
        </p:txBody>
      </p:sp>
      <p:graphicFrame>
        <p:nvGraphicFramePr>
          <p:cNvPr id="57" name="Объект 56"/>
          <p:cNvGraphicFramePr>
            <a:graphicFrameLocks noChangeAspect="1"/>
          </p:cNvGraphicFramePr>
          <p:nvPr/>
        </p:nvGraphicFramePr>
        <p:xfrm>
          <a:off x="800100" y="1382713"/>
          <a:ext cx="3024188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71" name="Equation" r:id="rId3" imgW="736600" imgH="228600" progId="Equation.DSMT4">
                  <p:embed/>
                </p:oleObj>
              </mc:Choice>
              <mc:Fallback>
                <p:oleObj name="Equation" r:id="rId3" imgW="736600" imgH="228600" progId="Equation.DSMT4">
                  <p:embed/>
                  <p:pic>
                    <p:nvPicPr>
                      <p:cNvPr id="0" name="Объект 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0100" y="1382713"/>
                        <a:ext cx="3024188" cy="9366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" name="Прямоугольник 57"/>
          <p:cNvSpPr/>
          <p:nvPr/>
        </p:nvSpPr>
        <p:spPr>
          <a:xfrm>
            <a:off x="0" y="2614613"/>
            <a:ext cx="4537075" cy="40322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0" name="Овал 59"/>
          <p:cNvSpPr/>
          <p:nvPr/>
        </p:nvSpPr>
        <p:spPr>
          <a:xfrm>
            <a:off x="2230438" y="4016375"/>
            <a:ext cx="71437" cy="71438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61" name="Прямая со стрелкой 60"/>
          <p:cNvCxnSpPr>
            <a:stCxn id="60" idx="3"/>
          </p:cNvCxnSpPr>
          <p:nvPr/>
        </p:nvCxnSpPr>
        <p:spPr>
          <a:xfrm flipH="1">
            <a:off x="1509713" y="4076700"/>
            <a:ext cx="730250" cy="98266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/>
          <p:nvPr/>
        </p:nvCxnSpPr>
        <p:spPr>
          <a:xfrm>
            <a:off x="2265363" y="4051300"/>
            <a:ext cx="757237" cy="9906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Овал 62"/>
          <p:cNvSpPr/>
          <p:nvPr/>
        </p:nvSpPr>
        <p:spPr>
          <a:xfrm>
            <a:off x="285750" y="3798888"/>
            <a:ext cx="2519363" cy="25209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4" name="Овал 63"/>
          <p:cNvSpPr/>
          <p:nvPr/>
        </p:nvSpPr>
        <p:spPr>
          <a:xfrm>
            <a:off x="1762125" y="3781425"/>
            <a:ext cx="2519363" cy="25209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5" name="Овал 64"/>
          <p:cNvSpPr/>
          <p:nvPr/>
        </p:nvSpPr>
        <p:spPr>
          <a:xfrm>
            <a:off x="2986088" y="5005388"/>
            <a:ext cx="71437" cy="730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6" name="Овал 65"/>
          <p:cNvSpPr/>
          <p:nvPr/>
        </p:nvSpPr>
        <p:spPr>
          <a:xfrm>
            <a:off x="1474788" y="5022850"/>
            <a:ext cx="71437" cy="7302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7" name="TextBox 66"/>
          <p:cNvSpPr txBox="1">
            <a:spLocks noChangeArrowheads="1"/>
          </p:cNvSpPr>
          <p:nvPr/>
        </p:nvSpPr>
        <p:spPr bwMode="auto">
          <a:xfrm>
            <a:off x="1416050" y="4383088"/>
            <a:ext cx="4365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 b="1"/>
              <a:t>K</a:t>
            </a:r>
            <a:r>
              <a:rPr lang="en-US" altLang="ru-RU" sz="1800" b="1" baseline="-25000"/>
              <a:t>0</a:t>
            </a:r>
            <a:endParaRPr lang="ru-RU" altLang="ru-RU" sz="1800" b="1" baseline="-25000"/>
          </a:p>
        </p:txBody>
      </p:sp>
      <p:sp>
        <p:nvSpPr>
          <p:cNvPr id="68" name="TextBox 67"/>
          <p:cNvSpPr txBox="1">
            <a:spLocks noChangeArrowheads="1"/>
          </p:cNvSpPr>
          <p:nvPr/>
        </p:nvSpPr>
        <p:spPr bwMode="auto">
          <a:xfrm>
            <a:off x="2754313" y="4383088"/>
            <a:ext cx="4619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 b="1"/>
              <a:t>K</a:t>
            </a:r>
            <a:r>
              <a:rPr lang="en-US" altLang="ru-RU" sz="1800" b="1" baseline="-25000"/>
              <a:t>H</a:t>
            </a:r>
            <a:endParaRPr lang="ru-RU" altLang="ru-RU" sz="1800" b="1" baseline="-25000"/>
          </a:p>
        </p:txBody>
      </p:sp>
      <p:sp>
        <p:nvSpPr>
          <p:cNvPr id="69" name="TextBox 68"/>
          <p:cNvSpPr txBox="1">
            <a:spLocks noChangeArrowheads="1"/>
          </p:cNvSpPr>
          <p:nvPr/>
        </p:nvSpPr>
        <p:spPr bwMode="auto">
          <a:xfrm>
            <a:off x="1227138" y="4964113"/>
            <a:ext cx="36420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 dirty="0"/>
              <a:t>O</a:t>
            </a:r>
            <a:endParaRPr lang="ru-RU" altLang="ru-RU" sz="1800" dirty="0"/>
          </a:p>
        </p:txBody>
      </p:sp>
      <p:sp>
        <p:nvSpPr>
          <p:cNvPr id="70" name="TextBox 69"/>
          <p:cNvSpPr txBox="1">
            <a:spLocks noChangeArrowheads="1"/>
          </p:cNvSpPr>
          <p:nvPr/>
        </p:nvSpPr>
        <p:spPr bwMode="auto">
          <a:xfrm>
            <a:off x="2986088" y="4964113"/>
            <a:ext cx="36420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 dirty="0"/>
              <a:t>Q</a:t>
            </a:r>
            <a:endParaRPr lang="ru-RU" altLang="ru-RU" sz="1800" dirty="0"/>
          </a:p>
        </p:txBody>
      </p:sp>
      <p:sp>
        <p:nvSpPr>
          <p:cNvPr id="71" name="TextBox 70"/>
          <p:cNvSpPr txBox="1">
            <a:spLocks noChangeArrowheads="1"/>
          </p:cNvSpPr>
          <p:nvPr/>
        </p:nvSpPr>
        <p:spPr bwMode="auto">
          <a:xfrm>
            <a:off x="2078038" y="3646488"/>
            <a:ext cx="37623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/>
              <a:t>M</a:t>
            </a:r>
            <a:endParaRPr lang="ru-RU" altLang="ru-RU" sz="1800"/>
          </a:p>
        </p:txBody>
      </p:sp>
      <p:sp>
        <p:nvSpPr>
          <p:cNvPr id="72" name="TextBox 71"/>
          <p:cNvSpPr txBox="1">
            <a:spLocks noChangeArrowheads="1"/>
          </p:cNvSpPr>
          <p:nvPr/>
        </p:nvSpPr>
        <p:spPr bwMode="auto">
          <a:xfrm>
            <a:off x="595313" y="5672138"/>
            <a:ext cx="4095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/>
              <a:t>T</a:t>
            </a:r>
            <a:r>
              <a:rPr lang="en-US" altLang="ru-RU" sz="1800" baseline="-25000"/>
              <a:t>0</a:t>
            </a:r>
            <a:endParaRPr lang="ru-RU" altLang="ru-RU" sz="1800" baseline="-25000"/>
          </a:p>
        </p:txBody>
      </p:sp>
      <p:sp>
        <p:nvSpPr>
          <p:cNvPr id="73" name="TextBox 72"/>
          <p:cNvSpPr txBox="1">
            <a:spLocks noChangeArrowheads="1"/>
          </p:cNvSpPr>
          <p:nvPr/>
        </p:nvSpPr>
        <p:spPr bwMode="auto">
          <a:xfrm>
            <a:off x="3454400" y="5672138"/>
            <a:ext cx="4459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 dirty="0"/>
              <a:t>T</a:t>
            </a:r>
            <a:r>
              <a:rPr lang="en-US" altLang="ru-RU" sz="1800" baseline="-25000" dirty="0"/>
              <a:t>Q</a:t>
            </a:r>
            <a:endParaRPr lang="ru-RU" altLang="ru-RU" sz="1800" baseline="-25000" dirty="0"/>
          </a:p>
        </p:txBody>
      </p:sp>
      <p:cxnSp>
        <p:nvCxnSpPr>
          <p:cNvPr id="3" name="Прямая со стрелкой 2"/>
          <p:cNvCxnSpPr>
            <a:stCxn id="66" idx="5"/>
          </p:cNvCxnSpPr>
          <p:nvPr/>
        </p:nvCxnSpPr>
        <p:spPr>
          <a:xfrm flipV="1">
            <a:off x="1535113" y="5041900"/>
            <a:ext cx="1522412" cy="4445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Овал 22"/>
          <p:cNvSpPr/>
          <p:nvPr/>
        </p:nvSpPr>
        <p:spPr>
          <a:xfrm>
            <a:off x="969963" y="2790825"/>
            <a:ext cx="2520950" cy="2520950"/>
          </a:xfrm>
          <a:prstGeom prst="ellipse">
            <a:avLst/>
          </a:prstGeom>
          <a:noFill/>
          <a:ln>
            <a:solidFill>
              <a:srgbClr val="3333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4983162" y="1998994"/>
            <a:ext cx="4156075" cy="30469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dirty="0"/>
              <a:t>Следовательно точка М, чтобы сформировать отраженный пучок, должна </a:t>
            </a:r>
            <a:r>
              <a:rPr lang="en-US" altLang="ru-RU" sz="2400" dirty="0"/>
              <a:t> </a:t>
            </a:r>
            <a:r>
              <a:rPr lang="ru-RU" altLang="ru-RU" sz="2400" dirty="0"/>
              <a:t>одновременно перемещаться по двум сферическим поверхностям </a:t>
            </a:r>
            <a:r>
              <a:rPr lang="en-US" altLang="ru-RU" sz="2400" dirty="0"/>
              <a:t>T</a:t>
            </a:r>
            <a:r>
              <a:rPr lang="en-US" altLang="ru-RU" sz="2400" baseline="-25000" dirty="0"/>
              <a:t>0</a:t>
            </a:r>
            <a:r>
              <a:rPr lang="en-US" altLang="ru-RU" sz="2400" dirty="0"/>
              <a:t> </a:t>
            </a:r>
            <a:r>
              <a:rPr lang="ru-RU" altLang="ru-RU" sz="2400" dirty="0"/>
              <a:t>и </a:t>
            </a:r>
            <a:r>
              <a:rPr lang="en-US" altLang="ru-RU" sz="2400" dirty="0"/>
              <a:t>T</a:t>
            </a:r>
            <a:r>
              <a:rPr lang="en-US" altLang="ru-RU" sz="2400" baseline="-25000" dirty="0"/>
              <a:t>Q</a:t>
            </a:r>
            <a:r>
              <a:rPr lang="ru-RU" altLang="ru-RU" sz="2400" dirty="0"/>
              <a:t>, </a:t>
            </a:r>
            <a:endParaRPr lang="en-US" altLang="ru-RU" sz="240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dirty="0"/>
              <a:t>что невозможно</a:t>
            </a:r>
            <a:r>
              <a:rPr lang="en-US" altLang="ru-RU" sz="2400" dirty="0"/>
              <a:t>!!!</a:t>
            </a:r>
            <a:r>
              <a:rPr lang="ru-RU" altLang="ru-RU" sz="2400" dirty="0"/>
              <a:t> </a:t>
            </a:r>
            <a:endParaRPr lang="ru-RU" altLang="ru-RU" sz="24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8156065"/>
              </p:ext>
            </p:extLst>
          </p:nvPr>
        </p:nvGraphicFramePr>
        <p:xfrm>
          <a:off x="5868988" y="5879926"/>
          <a:ext cx="2393950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72" name="Equation" r:id="rId5" imgW="3025140" imgH="937260" progId="Equation.DSMT4">
                  <p:embed/>
                </p:oleObj>
              </mc:Choice>
              <mc:Fallback>
                <p:oleObj name="Equation" r:id="rId5" imgW="3025140" imgH="937260" progId="Equation.DSMT4">
                  <p:embed/>
                  <p:pic>
                    <p:nvPicPr>
                      <p:cNvPr id="0" name="Объект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8988" y="5879926"/>
                        <a:ext cx="2393950" cy="933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>
          <a:xfrm>
            <a:off x="5842000" y="5903738"/>
            <a:ext cx="2447925" cy="90963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V="1">
            <a:off x="5868988" y="5897388"/>
            <a:ext cx="2447925" cy="8985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749CF05-57DF-4799-894E-A006621D7DF2}"/>
              </a:ext>
            </a:extLst>
          </p:cNvPr>
          <p:cNvSpPr txBox="1"/>
          <p:nvPr/>
        </p:nvSpPr>
        <p:spPr>
          <a:xfrm>
            <a:off x="4978399" y="5039235"/>
            <a:ext cx="416083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altLang="ru-RU" b="1" dirty="0">
                <a:solidFill>
                  <a:srgbClr val="FF0000"/>
                </a:solidFill>
              </a:rPr>
              <a:t>Следовательно</a:t>
            </a:r>
            <a:r>
              <a:rPr lang="en-US" altLang="ru-RU" b="1" dirty="0">
                <a:solidFill>
                  <a:srgbClr val="FF0000"/>
                </a:solidFill>
              </a:rPr>
              <a:t> </a:t>
            </a:r>
            <a:r>
              <a:rPr lang="ru-RU" altLang="ru-RU" b="1" dirty="0">
                <a:solidFill>
                  <a:srgbClr val="FF0000"/>
                </a:solidFill>
              </a:rPr>
              <a:t>должно нарушаться условие дифракции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8" grpId="0" animBg="1"/>
      <p:bldP spid="60" grpId="0" animBg="1"/>
      <p:bldP spid="63" grpId="0" animBg="1"/>
      <p:bldP spid="64" grpId="0" animBg="1"/>
      <p:bldP spid="65" grpId="0" animBg="1"/>
      <p:bldP spid="66" grpId="0" animBg="1"/>
      <p:bldP spid="67" grpId="0"/>
      <p:bldP spid="68" grpId="0"/>
      <p:bldP spid="69" grpId="0"/>
      <p:bldP spid="70" grpId="0"/>
      <p:bldP spid="71" grpId="0"/>
      <p:bldP spid="72" grpId="0"/>
      <p:bldP spid="73" grpId="0"/>
      <p:bldP spid="23" grpId="0" animBg="1"/>
      <p:bldP spid="2" grpId="0" animBg="1"/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K:\ЮРАЙТ 2\Корректура\Глава 4\Рис.. к глае 4\Рис. 4.04б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44252"/>
            <a:ext cx="4201934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0" y="0"/>
            <a:ext cx="9144000" cy="107721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 dirty="0">
                <a:solidFill>
                  <a:srgbClr val="0033CC"/>
                </a:solidFill>
              </a:rPr>
              <a:t>Особенности распространения волн в периодической структуре кристалла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CB5DD74-0146-463E-8E91-D3EAC415E4E6}"/>
              </a:ext>
            </a:extLst>
          </p:cNvPr>
          <p:cNvSpPr txBox="1"/>
          <p:nvPr/>
        </p:nvSpPr>
        <p:spPr>
          <a:xfrm>
            <a:off x="4283968" y="3633181"/>
            <a:ext cx="4860032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</a:rPr>
              <a:t>Это означает, что в точном положении Брэгга бегущей волны в кристалле нет. Есть только стоячая волна!!!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A33B090-FC39-4886-B56B-D660FF591E54}"/>
              </a:ext>
            </a:extLst>
          </p:cNvPr>
          <p:cNvSpPr txBox="1"/>
          <p:nvPr/>
        </p:nvSpPr>
        <p:spPr>
          <a:xfrm>
            <a:off x="0" y="5260104"/>
            <a:ext cx="9137981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FF0000"/>
                </a:solidFill>
              </a:rPr>
              <a:t>Где-то мы уже встречались с такой ситуацией. Например электронные волны де-Бройля в кристалле (в периодической структуре)!!!!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9F452AF2-B014-4FE4-89B2-E570440F1059}"/>
              </a:ext>
            </a:extLst>
          </p:cNvPr>
          <p:cNvSpPr txBox="1"/>
          <p:nvPr/>
        </p:nvSpPr>
        <p:spPr>
          <a:xfrm>
            <a:off x="4283968" y="1644252"/>
            <a:ext cx="4860032" cy="16312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3333FF"/>
                </a:solidFill>
              </a:rPr>
              <a:t>Нормальные к отражающим плоскостям составляющие волновых векторов падающей и дифрагированной волн направлены в противоположные стороны.</a:t>
            </a:r>
            <a:r>
              <a:rPr lang="ru-RU" b="1" dirty="0">
                <a:solidFill>
                  <a:srgbClr val="3333FF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6" name="Rectangle 12"/>
          <p:cNvSpPr>
            <a:spLocks noChangeArrowheads="1"/>
          </p:cNvSpPr>
          <p:nvPr/>
        </p:nvSpPr>
        <p:spPr bwMode="auto">
          <a:xfrm>
            <a:off x="3779838" y="3035300"/>
            <a:ext cx="1152525" cy="6477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pic>
        <p:nvPicPr>
          <p:cNvPr id="6148" name="Picture 4" descr="Fig1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747963"/>
            <a:ext cx="3240088" cy="301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 descr="1-14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288" y="2819400"/>
            <a:ext cx="3167062" cy="277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0" y="0"/>
            <a:ext cx="9144000" cy="831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0000CC"/>
                </a:solidFill>
              </a:rPr>
              <a:t>Геометрическая интерпретация двухволнового приближения в динамической теории дифракции</a:t>
            </a:r>
          </a:p>
        </p:txBody>
      </p:sp>
      <p:sp>
        <p:nvSpPr>
          <p:cNvPr id="6151" name="Line 7"/>
          <p:cNvSpPr>
            <a:spLocks noChangeShapeType="1"/>
          </p:cNvSpPr>
          <p:nvPr/>
        </p:nvSpPr>
        <p:spPr bwMode="auto">
          <a:xfrm>
            <a:off x="2268538" y="3756025"/>
            <a:ext cx="3384550" cy="142875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aphicFrame>
        <p:nvGraphicFramePr>
          <p:cNvPr id="6152" name="Object 8"/>
          <p:cNvGraphicFramePr>
            <a:graphicFrameLocks noChangeAspect="1"/>
          </p:cNvGraphicFramePr>
          <p:nvPr/>
        </p:nvGraphicFramePr>
        <p:xfrm>
          <a:off x="3922713" y="3251200"/>
          <a:ext cx="823912" cy="506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83" name="Equation" r:id="rId5" imgW="330057" imgH="203112" progId="Equation.DSMT4">
                  <p:embed/>
                </p:oleObj>
              </mc:Choice>
              <mc:Fallback>
                <p:oleObj name="Equation" r:id="rId5" imgW="330057" imgH="203112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2713" y="3251200"/>
                        <a:ext cx="823912" cy="506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3779838" y="3035300"/>
            <a:ext cx="1230312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solidFill>
                  <a:srgbClr val="3333FF"/>
                </a:solidFill>
              </a:rPr>
              <a:t>увеличение</a:t>
            </a:r>
          </a:p>
        </p:txBody>
      </p:sp>
      <p:sp>
        <p:nvSpPr>
          <p:cNvPr id="6157" name="Oval 13"/>
          <p:cNvSpPr>
            <a:spLocks noChangeArrowheads="1"/>
          </p:cNvSpPr>
          <p:nvPr/>
        </p:nvSpPr>
        <p:spPr bwMode="auto">
          <a:xfrm>
            <a:off x="1547813" y="3538538"/>
            <a:ext cx="720725" cy="433387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9229" name="TextBox 13"/>
          <p:cNvSpPr txBox="1">
            <a:spLocks noChangeArrowheads="1"/>
          </p:cNvSpPr>
          <p:nvPr/>
        </p:nvSpPr>
        <p:spPr bwMode="auto">
          <a:xfrm>
            <a:off x="4860925" y="5627688"/>
            <a:ext cx="3694113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3333FF"/>
                </a:solidFill>
              </a:rPr>
              <a:t>Это дисперсионная поверхность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3924300" y="4187825"/>
            <a:ext cx="798513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 b="1"/>
              <a:t>R=1/</a:t>
            </a:r>
            <a:r>
              <a:rPr lang="en-US" altLang="ru-RU" sz="1800" b="1">
                <a:latin typeface="Symbol" panose="05050102010706020507" pitchFamily="18" charset="2"/>
              </a:rPr>
              <a:t>l</a:t>
            </a:r>
            <a:endParaRPr lang="ru-RU" altLang="ru-RU" sz="1800" b="1"/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3852863" y="4906963"/>
            <a:ext cx="1085850" cy="3667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 b="1">
                <a:latin typeface="Symbol" panose="05050102010706020507" pitchFamily="18" charset="2"/>
              </a:rPr>
              <a:t>l</a:t>
            </a:r>
            <a:r>
              <a:rPr lang="en-US" altLang="ru-RU" sz="1800" b="1"/>
              <a:t>~10</a:t>
            </a:r>
            <a:r>
              <a:rPr lang="en-US" altLang="ru-RU" sz="1800" b="1" baseline="30000"/>
              <a:t>-10</a:t>
            </a:r>
            <a:r>
              <a:rPr lang="ru-RU" altLang="ru-RU" sz="1800" b="1"/>
              <a:t>м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95288" y="5976938"/>
            <a:ext cx="3168650" cy="863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aphicFrame>
        <p:nvGraphicFramePr>
          <p:cNvPr id="17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5090829"/>
              </p:ext>
            </p:extLst>
          </p:nvPr>
        </p:nvGraphicFramePr>
        <p:xfrm>
          <a:off x="454025" y="5994400"/>
          <a:ext cx="3121025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84" name="Equation" r:id="rId7" imgW="825480" imgH="228600" progId="Equation.DSMT4">
                  <p:embed/>
                </p:oleObj>
              </mc:Choice>
              <mc:Fallback>
                <p:oleObj name="Equation" r:id="rId7" imgW="825480" imgH="2286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025" y="5994400"/>
                        <a:ext cx="3121025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51" name="TextBox 17"/>
          <p:cNvSpPr txBox="1">
            <a:spLocks noChangeArrowheads="1"/>
          </p:cNvSpPr>
          <p:nvPr/>
        </p:nvSpPr>
        <p:spPr bwMode="auto">
          <a:xfrm>
            <a:off x="684213" y="4906963"/>
            <a:ext cx="4111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 dirty="0"/>
              <a:t>T</a:t>
            </a:r>
            <a:r>
              <a:rPr lang="en-US" altLang="ru-RU" sz="1800" baseline="-25000" dirty="0"/>
              <a:t>0</a:t>
            </a:r>
            <a:endParaRPr lang="ru-RU" altLang="ru-RU" sz="1800" baseline="-25000" dirty="0"/>
          </a:p>
        </p:txBody>
      </p:sp>
      <p:sp>
        <p:nvSpPr>
          <p:cNvPr id="14352" name="TextBox 18"/>
          <p:cNvSpPr txBox="1">
            <a:spLocks noChangeArrowheads="1"/>
          </p:cNvSpPr>
          <p:nvPr/>
        </p:nvSpPr>
        <p:spPr bwMode="auto">
          <a:xfrm>
            <a:off x="2844800" y="4906963"/>
            <a:ext cx="43656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 dirty="0"/>
              <a:t>T</a:t>
            </a:r>
            <a:r>
              <a:rPr lang="en-US" altLang="ru-RU" sz="1800" baseline="-25000" dirty="0"/>
              <a:t>H</a:t>
            </a:r>
            <a:endParaRPr lang="ru-RU" altLang="ru-RU" sz="1800" baseline="-25000" dirty="0"/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/>
        </p:nvGraphicFramePr>
        <p:xfrm>
          <a:off x="4465638" y="6162675"/>
          <a:ext cx="4032250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85" name="Equation" r:id="rId9" imgW="2349500" imgH="279400" progId="Equation.DSMT4">
                  <p:embed/>
                </p:oleObj>
              </mc:Choice>
              <mc:Fallback>
                <p:oleObj name="Equation" r:id="rId9" imgW="2349500" imgH="279400" progId="Equation.DSMT4">
                  <p:embed/>
                  <p:pic>
                    <p:nvPicPr>
                      <p:cNvPr id="0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5638" y="6162675"/>
                        <a:ext cx="4032250" cy="4921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3"/>
          <p:cNvSpPr txBox="1">
            <a:spLocks noChangeArrowheads="1"/>
          </p:cNvSpPr>
          <p:nvPr/>
        </p:nvSpPr>
        <p:spPr bwMode="auto">
          <a:xfrm>
            <a:off x="0" y="908050"/>
            <a:ext cx="9144000" cy="15700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buFontTx/>
              <a:buNone/>
            </a:pPr>
            <a:r>
              <a:rPr lang="ru-RU" altLang="ru-RU" sz="1600">
                <a:solidFill>
                  <a:srgbClr val="3333FF"/>
                </a:solidFill>
              </a:rPr>
              <a:t>Связь волновых полей проходящей и дифрагированной волн приводит к изменению величин волновых векторов </a:t>
            </a:r>
            <a:r>
              <a:rPr lang="en-US" altLang="ru-RU" sz="1600" b="1">
                <a:solidFill>
                  <a:srgbClr val="3333FF"/>
                </a:solidFill>
              </a:rPr>
              <a:t>K</a:t>
            </a:r>
            <a:r>
              <a:rPr lang="en-US" altLang="ru-RU" sz="1600" b="1" baseline="-25000">
                <a:solidFill>
                  <a:srgbClr val="3333FF"/>
                </a:solidFill>
              </a:rPr>
              <a:t>0</a:t>
            </a:r>
            <a:r>
              <a:rPr lang="en-US" altLang="ru-RU" sz="1600">
                <a:solidFill>
                  <a:srgbClr val="3333FF"/>
                </a:solidFill>
              </a:rPr>
              <a:t> </a:t>
            </a:r>
            <a:r>
              <a:rPr lang="ru-RU" altLang="ru-RU" sz="1600">
                <a:solidFill>
                  <a:srgbClr val="3333FF"/>
                </a:solidFill>
              </a:rPr>
              <a:t>и </a:t>
            </a:r>
            <a:r>
              <a:rPr lang="en-US" altLang="ru-RU" sz="1600" b="1">
                <a:solidFill>
                  <a:srgbClr val="3333FF"/>
                </a:solidFill>
              </a:rPr>
              <a:t>K</a:t>
            </a:r>
            <a:r>
              <a:rPr lang="en-US" altLang="ru-RU" sz="1600" b="1" baseline="-25000">
                <a:solidFill>
                  <a:srgbClr val="3333FF"/>
                </a:solidFill>
              </a:rPr>
              <a:t>H</a:t>
            </a:r>
            <a:r>
              <a:rPr lang="en-US" altLang="ru-RU" sz="1600">
                <a:solidFill>
                  <a:srgbClr val="3333FF"/>
                </a:solidFill>
              </a:rPr>
              <a:t>. </a:t>
            </a:r>
            <a:r>
              <a:rPr lang="ru-RU" altLang="ru-RU" sz="1600">
                <a:solidFill>
                  <a:srgbClr val="3333FF"/>
                </a:solidFill>
              </a:rPr>
              <a:t>Эти изменения невелики и составляют величину порядка 10</a:t>
            </a:r>
            <a:r>
              <a:rPr lang="ru-RU" altLang="ru-RU" sz="1600" baseline="30000">
                <a:solidFill>
                  <a:srgbClr val="3333FF"/>
                </a:solidFill>
              </a:rPr>
              <a:t>-6</a:t>
            </a:r>
            <a:r>
              <a:rPr lang="ru-RU" altLang="ru-RU" sz="1600">
                <a:solidFill>
                  <a:srgbClr val="3333FF"/>
                </a:solidFill>
              </a:rPr>
              <a:t>. Однако даже такие небольшие изменения волновых векторов приводят к очень серьезным последствиям. Дисперсионная поверхность в области Береговского отражения расщепляется и становится двулистной. В результате в кристалле распространяются две проходящие и две дифрагированные волны.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6" grpId="0" animBg="1"/>
      <p:bldP spid="6150" grpId="0" animBg="1"/>
      <p:bldP spid="6155" grpId="0"/>
      <p:bldP spid="6157" grpId="0" animBg="1"/>
      <p:bldP spid="9229" grpId="0" animBg="1"/>
      <p:bldP spid="14" grpId="0" animBg="1"/>
      <p:bldP spid="15" grpId="0" animBg="1"/>
      <p:bldP spid="16" grpId="0" animBg="1"/>
      <p:bldP spid="1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61E22915-76D1-451F-B5C0-2108DEE273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9792" y="1052736"/>
            <a:ext cx="3419475" cy="22479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BF0B669C-BE5F-45D8-A6C2-84EA418874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6475" y="4377871"/>
            <a:ext cx="4591050" cy="24765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7EFDF5D-9D4F-42BC-93A0-C12662CC78A3}"/>
              </a:ext>
            </a:extLst>
          </p:cNvPr>
          <p:cNvSpPr txBox="1"/>
          <p:nvPr/>
        </p:nvSpPr>
        <p:spPr>
          <a:xfrm>
            <a:off x="0" y="0"/>
            <a:ext cx="9144000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3333FF"/>
                </a:solidFill>
              </a:rPr>
              <a:t>Энергия электронов в параболической потенциальной яме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4BB555C-C22C-4196-A2DA-DD344514617F}"/>
              </a:ext>
            </a:extLst>
          </p:cNvPr>
          <p:cNvSpPr txBox="1"/>
          <p:nvPr/>
        </p:nvSpPr>
        <p:spPr>
          <a:xfrm>
            <a:off x="-10164" y="3362200"/>
            <a:ext cx="9154164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3333FF"/>
                </a:solidFill>
              </a:rPr>
              <a:t>Энергия электронов в периодическом поле кристаллической решетки</a:t>
            </a:r>
          </a:p>
        </p:txBody>
      </p:sp>
    </p:spTree>
    <p:extLst>
      <p:ext uri="{BB962C8B-B14F-4D97-AF65-F5344CB8AC3E}">
        <p14:creationId xmlns:p14="http://schemas.microsoft.com/office/powerpoint/2010/main" val="3055810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7">
            <a:extLst>
              <a:ext uri="{FF2B5EF4-FFF2-40B4-BE49-F238E27FC236}">
                <a16:creationId xmlns:a16="http://schemas.microsoft.com/office/drawing/2014/main" xmlns="" id="{CCA069C1-548F-493D-9BFE-9C91329DF0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9144000" cy="9540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>
                <a:solidFill>
                  <a:srgbClr val="3333FF"/>
                </a:solidFill>
              </a:rPr>
              <a:t>Зависимость энергии электронов от волнового вектора в параболической потенциальной яме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8C479DA4-72B5-4E25-8C1C-B6F41A399F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" y="1196661"/>
            <a:ext cx="3343275" cy="1924050"/>
          </a:xfrm>
          <a:prstGeom prst="rect">
            <a:avLst/>
          </a:prstGeom>
        </p:spPr>
      </p:pic>
      <p:sp>
        <p:nvSpPr>
          <p:cNvPr id="10" name="Text Box 6">
            <a:extLst>
              <a:ext uri="{FF2B5EF4-FFF2-40B4-BE49-F238E27FC236}">
                <a16:creationId xmlns:a16="http://schemas.microsoft.com/office/drawing/2014/main" xmlns="" id="{99B8E54B-3131-4644-8CBE-2722A15F72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1880" y="1496966"/>
            <a:ext cx="5652120" cy="132343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3333FF"/>
                </a:solidFill>
              </a:rPr>
              <a:t>энергия электронов в одномерной периодической среде, с периодом </a:t>
            </a:r>
            <a:r>
              <a:rPr lang="en-US" altLang="ru-RU" sz="2000" b="1" i="1" dirty="0">
                <a:solidFill>
                  <a:srgbClr val="3333FF"/>
                </a:solidFill>
              </a:rPr>
              <a:t>d</a:t>
            </a:r>
            <a:r>
              <a:rPr lang="ru-RU" altLang="ru-RU" sz="2000" b="1" dirty="0">
                <a:solidFill>
                  <a:srgbClr val="3333FF"/>
                </a:solidFill>
              </a:rPr>
              <a:t> и бесконечно малым потенциалом</a:t>
            </a:r>
            <a:r>
              <a:rPr lang="en-US" altLang="ru-RU" sz="2000" b="1" dirty="0">
                <a:solidFill>
                  <a:srgbClr val="3333FF"/>
                </a:solidFill>
              </a:rPr>
              <a:t> </a:t>
            </a:r>
            <a:r>
              <a:rPr lang="ru-RU" altLang="ru-RU" sz="2000" b="1" dirty="0">
                <a:solidFill>
                  <a:srgbClr val="3333FF"/>
                </a:solidFill>
              </a:rPr>
              <a:t>взаимодействия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547AB158-90D8-411A-8641-F6EB8C2D3A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9170" y="3737290"/>
            <a:ext cx="3377598" cy="2095500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343C8A2D-C1DB-404B-8530-5BD102D530CD}"/>
              </a:ext>
            </a:extLst>
          </p:cNvPr>
          <p:cNvSpPr/>
          <p:nvPr/>
        </p:nvSpPr>
        <p:spPr>
          <a:xfrm>
            <a:off x="3444170" y="4169487"/>
            <a:ext cx="5688630" cy="123110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altLang="ru-RU" b="1" dirty="0">
                <a:solidFill>
                  <a:srgbClr val="3333FF"/>
                </a:solidFill>
              </a:rPr>
              <a:t>энергия электронов в случае потенциала взаимодействия отличного от нуля, для электронов появляются запрещенные зоны энергии</a:t>
            </a:r>
            <a:endParaRPr lang="ru-RU" dirty="0"/>
          </a:p>
        </p:txBody>
      </p:sp>
      <p:graphicFrame>
        <p:nvGraphicFramePr>
          <p:cNvPr id="14" name="Объект 13">
            <a:extLst>
              <a:ext uri="{FF2B5EF4-FFF2-40B4-BE49-F238E27FC236}">
                <a16:creationId xmlns:a16="http://schemas.microsoft.com/office/drawing/2014/main" xmlns="" id="{D112B1DF-0711-4561-8157-9AC5E38A57C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7217952"/>
              </p:ext>
            </p:extLst>
          </p:nvPr>
        </p:nvGraphicFramePr>
        <p:xfrm>
          <a:off x="5508104" y="3192900"/>
          <a:ext cx="1285875" cy="742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09" name="Equation" r:id="rId5" imgW="1285997" imgH="743023" progId="Equation.DSMT4">
                  <p:embed/>
                </p:oleObj>
              </mc:Choice>
              <mc:Fallback>
                <p:oleObj name="Equation" r:id="rId5" imgW="1285997" imgH="743023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508104" y="3192900"/>
                        <a:ext cx="1285875" cy="742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44877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074A3E1-F1BC-45C2-A89A-997695C7A7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9785" y="1700808"/>
            <a:ext cx="5324430" cy="5051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0376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Text Box 5">
            <a:extLst>
              <a:ext uri="{FF2B5EF4-FFF2-40B4-BE49-F238E27FC236}">
                <a16:creationId xmlns:a16="http://schemas.microsoft.com/office/drawing/2014/main" xmlns="" id="{BE000FF5-1A4E-4CE9-A648-219FCB9F20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3813"/>
            <a:ext cx="9144000" cy="10779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>
                <a:solidFill>
                  <a:srgbClr val="3333FF"/>
                </a:solidFill>
              </a:rPr>
              <a:t>Два приближения в теории рассеяния – кинематическое и динамическое</a:t>
            </a:r>
            <a:endParaRPr lang="ru-RU" altLang="ru-RU"/>
          </a:p>
        </p:txBody>
      </p:sp>
      <p:sp>
        <p:nvSpPr>
          <p:cNvPr id="57347" name="Rectangle 6">
            <a:extLst>
              <a:ext uri="{FF2B5EF4-FFF2-40B4-BE49-F238E27FC236}">
                <a16:creationId xmlns:a16="http://schemas.microsoft.com/office/drawing/2014/main" xmlns="" id="{03B406B0-A912-4BE8-A85C-9350412EAE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186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Symbol" panose="05050102010706020507" pitchFamily="18" charset="2"/>
            </a:endParaRPr>
          </a:p>
        </p:txBody>
      </p:sp>
      <p:sp>
        <p:nvSpPr>
          <p:cNvPr id="57348" name="Rectangle 7">
            <a:extLst>
              <a:ext uri="{FF2B5EF4-FFF2-40B4-BE49-F238E27FC236}">
                <a16:creationId xmlns:a16="http://schemas.microsoft.com/office/drawing/2014/main" xmlns="" id="{1585E135-24B8-4D1E-80DA-3A588D2AD3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186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Symbol" panose="05050102010706020507" pitchFamily="18" charset="2"/>
            </a:endParaRPr>
          </a:p>
        </p:txBody>
      </p:sp>
      <p:sp>
        <p:nvSpPr>
          <p:cNvPr id="22535" name="Text Box 12">
            <a:extLst>
              <a:ext uri="{FF2B5EF4-FFF2-40B4-BE49-F238E27FC236}">
                <a16:creationId xmlns:a16="http://schemas.microsoft.com/office/drawing/2014/main" xmlns="" id="{D9106FC5-B0C8-4ED3-97CD-C14257F77A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4446588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FF0000"/>
                </a:solidFill>
              </a:rPr>
              <a:t>(а) – кинематическое рассеяние;</a:t>
            </a:r>
            <a:r>
              <a:rPr lang="ru-RU" altLang="ru-RU" sz="1800" b="1"/>
              <a:t> </a:t>
            </a:r>
          </a:p>
        </p:txBody>
      </p:sp>
      <p:pic>
        <p:nvPicPr>
          <p:cNvPr id="33799" name="Picture 11" descr="D:\Untitled-1.jpg">
            <a:extLst>
              <a:ext uri="{FF2B5EF4-FFF2-40B4-BE49-F238E27FC236}">
                <a16:creationId xmlns:a16="http://schemas.microsoft.com/office/drawing/2014/main" xmlns="" id="{F0CCD11D-C9DC-48A3-BBC0-D7B4EC956C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20800"/>
            <a:ext cx="4446588" cy="434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6" name="AutoShape 9">
            <a:extLst>
              <a:ext uri="{FF2B5EF4-FFF2-40B4-BE49-F238E27FC236}">
                <a16:creationId xmlns:a16="http://schemas.microsoft.com/office/drawing/2014/main" xmlns="" id="{04D6F61D-4098-41A6-B49F-23B785DCC8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0100" y="5559425"/>
            <a:ext cx="433388" cy="900113"/>
          </a:xfrm>
          <a:prstGeom prst="upArrow">
            <a:avLst>
              <a:gd name="adj1" fmla="val 50000"/>
              <a:gd name="adj2" fmla="val 103846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Symbol" panose="05050102010706020507" pitchFamily="18" charset="2"/>
            </a:endParaRPr>
          </a:p>
        </p:txBody>
      </p:sp>
      <p:pic>
        <p:nvPicPr>
          <p:cNvPr id="33801" name="Picture 12" descr="D:\Untitled-2.jpg">
            <a:extLst>
              <a:ext uri="{FF2B5EF4-FFF2-40B4-BE49-F238E27FC236}">
                <a16:creationId xmlns:a16="http://schemas.microsoft.com/office/drawing/2014/main" xmlns="" id="{EF4F95BC-AAAE-49B1-9585-6E744CDA07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063" y="1304925"/>
            <a:ext cx="4452937" cy="436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533BCC3-AF66-491B-9AD6-C1A20F0DA3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1063" y="6488113"/>
            <a:ext cx="4452937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3333FF"/>
                </a:solidFill>
              </a:rPr>
              <a:t>(б) – динамическое рассеяние</a:t>
            </a:r>
          </a:p>
        </p:txBody>
      </p:sp>
      <p:sp>
        <p:nvSpPr>
          <p:cNvPr id="22537" name="AutoShape 10">
            <a:extLst>
              <a:ext uri="{FF2B5EF4-FFF2-40B4-BE49-F238E27FC236}">
                <a16:creationId xmlns:a16="http://schemas.microsoft.com/office/drawing/2014/main" xmlns="" id="{0298BCDB-388E-4171-A14F-E4FBCE330B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00838" y="5559425"/>
            <a:ext cx="431800" cy="900113"/>
          </a:xfrm>
          <a:prstGeom prst="upArrow">
            <a:avLst>
              <a:gd name="adj1" fmla="val 50000"/>
              <a:gd name="adj2" fmla="val 104228"/>
            </a:avLst>
          </a:prstGeom>
          <a:solidFill>
            <a:srgbClr val="3333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Symbol" panose="05050102010706020507" pitchFamily="18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animBg="1"/>
      <p:bldP spid="22535" grpId="0" animBg="1"/>
      <p:bldP spid="22536" grpId="0" animBg="1"/>
      <p:bldP spid="3" grpId="0" animBg="1"/>
      <p:bldP spid="2253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20489CB7-FB94-4E2A-B4C9-C2FB4885D4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0808"/>
            <a:ext cx="4819650" cy="5157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81C9C90-21D2-4B1A-A109-A24E379D36CF}"/>
              </a:ext>
            </a:extLst>
          </p:cNvPr>
          <p:cNvSpPr txBox="1"/>
          <p:nvPr/>
        </p:nvSpPr>
        <p:spPr>
          <a:xfrm>
            <a:off x="60" y="0"/>
            <a:ext cx="9143940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Происходит расщепление </a:t>
            </a:r>
          </a:p>
          <a:p>
            <a:pPr algn="ctr"/>
            <a:r>
              <a:rPr lang="ru-RU" sz="3200" b="1" dirty="0">
                <a:solidFill>
                  <a:srgbClr val="FF0000"/>
                </a:solidFill>
              </a:rPr>
              <a:t>дисперсионной поверхности </a:t>
            </a:r>
          </a:p>
          <a:p>
            <a:pPr algn="ctr"/>
            <a:r>
              <a:rPr lang="ru-RU" sz="3200" b="1" dirty="0">
                <a:solidFill>
                  <a:srgbClr val="FF0000"/>
                </a:solidFill>
              </a:rPr>
              <a:t>в точном Брэгге</a:t>
            </a: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xmlns="" id="{FF2DDB01-A36C-49D6-9BFF-B439C20426E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727291"/>
              </p:ext>
            </p:extLst>
          </p:nvPr>
        </p:nvGraphicFramePr>
        <p:xfrm>
          <a:off x="5034913" y="1689684"/>
          <a:ext cx="4109087" cy="18833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94" name="Equation" r:id="rId4" imgW="1218960" imgH="558720" progId="Equation.DSMT4">
                  <p:embed/>
                </p:oleObj>
              </mc:Choice>
              <mc:Fallback>
                <p:oleObj name="Equation" r:id="rId4" imgW="1218960" imgH="55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034913" y="1689684"/>
                        <a:ext cx="4109087" cy="188333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12">
            <a:extLst>
              <a:ext uri="{FF2B5EF4-FFF2-40B4-BE49-F238E27FC236}">
                <a16:creationId xmlns:a16="http://schemas.microsoft.com/office/drawing/2014/main" xmlns="" id="{C9BA0A88-2945-46CC-97CA-41C3C70DD53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3372076"/>
              </p:ext>
            </p:extLst>
          </p:nvPr>
        </p:nvGraphicFramePr>
        <p:xfrm>
          <a:off x="6428261" y="5168316"/>
          <a:ext cx="1322387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95" name="Equation" r:id="rId6" imgW="952200" imgH="406080" progId="Equation.DSMT4">
                  <p:embed/>
                </p:oleObj>
              </mc:Choice>
              <mc:Fallback>
                <p:oleObj name="Equation" r:id="rId6" imgW="952200" imgH="406080" progId="Equation.DSMT4">
                  <p:embed/>
                  <p:pic>
                    <p:nvPicPr>
                      <p:cNvPr id="5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8261" y="5168316"/>
                        <a:ext cx="1322387" cy="5461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5CDCF19-90F4-4036-B1E8-304E420010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81194" y="4059448"/>
            <a:ext cx="1816523" cy="584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i="1" dirty="0"/>
              <a:t>k</a:t>
            </a:r>
            <a:r>
              <a:rPr lang="en-US" altLang="ru-RU" dirty="0"/>
              <a:t>~10</a:t>
            </a:r>
            <a:r>
              <a:rPr lang="en-US" altLang="ru-RU" baseline="30000" dirty="0"/>
              <a:t>-8</a:t>
            </a:r>
            <a:r>
              <a:rPr lang="ru-RU" altLang="ru-RU" dirty="0"/>
              <a:t>см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F44BE0E-C8C3-4156-8883-AD6B606A1C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3528" y="6273225"/>
            <a:ext cx="2311851" cy="5847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i="1" dirty="0">
                <a:latin typeface="Symbol" panose="05050102010706020507" pitchFamily="18" charset="2"/>
              </a:rPr>
              <a:t>D</a:t>
            </a:r>
            <a:r>
              <a:rPr lang="en-US" altLang="ru-RU" i="1" dirty="0"/>
              <a:t>k</a:t>
            </a:r>
            <a:r>
              <a:rPr lang="en-US" altLang="ru-RU" dirty="0"/>
              <a:t>~10</a:t>
            </a:r>
            <a:r>
              <a:rPr lang="en-US" altLang="ru-RU" baseline="30000" dirty="0"/>
              <a:t>-3</a:t>
            </a:r>
            <a:r>
              <a:rPr lang="ru-RU" altLang="ru-RU" dirty="0"/>
              <a:t>см</a:t>
            </a:r>
            <a:r>
              <a:rPr lang="ru-RU" altLang="ru-RU" baseline="30000" dirty="0"/>
              <a:t>-1</a:t>
            </a:r>
          </a:p>
        </p:txBody>
      </p:sp>
    </p:spTree>
    <p:extLst>
      <p:ext uri="{BB962C8B-B14F-4D97-AF65-F5344CB8AC3E}">
        <p14:creationId xmlns:p14="http://schemas.microsoft.com/office/powerpoint/2010/main" val="4288309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Text Box 11"/>
          <p:cNvSpPr txBox="1">
            <a:spLocks noChangeArrowheads="1"/>
          </p:cNvSpPr>
          <p:nvPr/>
        </p:nvSpPr>
        <p:spPr bwMode="auto">
          <a:xfrm>
            <a:off x="0" y="0"/>
            <a:ext cx="9144000" cy="8318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3333FF"/>
                </a:solidFill>
              </a:rPr>
              <a:t>ДВУХВОЛНОВОЕ ПРИБЛИЖЕНИЕ В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3333FF"/>
                </a:solidFill>
              </a:rPr>
              <a:t>СОВЕРШЕННОМ КРИСТАЛЛЕ</a:t>
            </a:r>
            <a:r>
              <a:rPr lang="ru-RU" altLang="ru-RU" sz="1800" b="1">
                <a:solidFill>
                  <a:srgbClr val="3333FF"/>
                </a:solidFill>
              </a:rPr>
              <a:t> </a:t>
            </a:r>
          </a:p>
        </p:txBody>
      </p:sp>
      <p:sp>
        <p:nvSpPr>
          <p:cNvPr id="16387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graphicFrame>
        <p:nvGraphicFramePr>
          <p:cNvPr id="5172" name="Object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9296203"/>
              </p:ext>
            </p:extLst>
          </p:nvPr>
        </p:nvGraphicFramePr>
        <p:xfrm>
          <a:off x="2509292" y="1702491"/>
          <a:ext cx="4467771" cy="8892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24" name="Equation" r:id="rId3" imgW="2108200" imgH="419100" progId="Equation.DSMT4">
                  <p:embed/>
                </p:oleObj>
              </mc:Choice>
              <mc:Fallback>
                <p:oleObj name="Equation" r:id="rId3" imgW="2108200" imgH="419100" progId="Equation.DSMT4">
                  <p:embed/>
                  <p:pic>
                    <p:nvPicPr>
                      <p:cNvPr id="0" name="Object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9292" y="1702491"/>
                        <a:ext cx="4467771" cy="88927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195513" y="3716338"/>
            <a:ext cx="4824412" cy="64928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aphicFrame>
        <p:nvGraphicFramePr>
          <p:cNvPr id="13315" name="Object 3"/>
          <p:cNvGraphicFramePr>
            <a:graphicFrameLocks noChangeAspect="1"/>
          </p:cNvGraphicFramePr>
          <p:nvPr/>
        </p:nvGraphicFramePr>
        <p:xfrm>
          <a:off x="2268538" y="3789363"/>
          <a:ext cx="4708525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25" name="Equation" r:id="rId5" imgW="2387600" imgH="292100" progId="Equation.DSMT4">
                  <p:embed/>
                </p:oleObj>
              </mc:Choice>
              <mc:Fallback>
                <p:oleObj name="Equation" r:id="rId5" imgW="2387600" imgH="2921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3789363"/>
                        <a:ext cx="4708525" cy="576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4"/>
          <p:cNvGraphicFramePr>
            <a:graphicFrameLocks noChangeAspect="1"/>
          </p:cNvGraphicFramePr>
          <p:nvPr/>
        </p:nvGraphicFramePr>
        <p:xfrm>
          <a:off x="0" y="5208588"/>
          <a:ext cx="3457575" cy="1649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26" name="Equation" r:id="rId7" imgW="2070100" imgH="990600" progId="Equation.DSMT4">
                  <p:embed/>
                </p:oleObj>
              </mc:Choice>
              <mc:Fallback>
                <p:oleObj name="Equation" r:id="rId7" imgW="2070100" imgH="9906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208588"/>
                        <a:ext cx="3457575" cy="16494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0" name="TextBox 8"/>
          <p:cNvSpPr txBox="1">
            <a:spLocks noChangeArrowheads="1"/>
          </p:cNvSpPr>
          <p:nvPr/>
        </p:nvSpPr>
        <p:spPr bwMode="auto">
          <a:xfrm>
            <a:off x="0" y="833438"/>
            <a:ext cx="9144000" cy="8302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/>
              <a:t>В общем случае рентгеновское волновое поле в кристалле описывается неоднородным волновым уравнением</a:t>
            </a:r>
          </a:p>
        </p:txBody>
      </p:sp>
      <p:sp>
        <p:nvSpPr>
          <p:cNvPr id="13321" name="TextBox 9"/>
          <p:cNvSpPr txBox="1">
            <a:spLocks noChangeArrowheads="1"/>
          </p:cNvSpPr>
          <p:nvPr/>
        </p:nvSpPr>
        <p:spPr bwMode="auto">
          <a:xfrm>
            <a:off x="49213" y="2636838"/>
            <a:ext cx="9144000" cy="1016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dirty="0"/>
              <a:t>В двух волновом случае когда на поверхность сферы </a:t>
            </a:r>
            <a:r>
              <a:rPr lang="ru-RU" altLang="ru-RU" sz="2000" dirty="0" err="1"/>
              <a:t>Эвальда</a:t>
            </a:r>
            <a:r>
              <a:rPr lang="ru-RU" altLang="ru-RU" sz="2000" dirty="0"/>
              <a:t> попадает два узла обратной решетки (двух волновой случай) </a:t>
            </a:r>
            <a:endParaRPr lang="en-US" altLang="ru-RU" sz="200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dirty="0"/>
              <a:t>решение следует искать в виде</a:t>
            </a:r>
          </a:p>
        </p:txBody>
      </p:sp>
      <p:sp>
        <p:nvSpPr>
          <p:cNvPr id="13322" name="TextBox 11"/>
          <p:cNvSpPr txBox="1">
            <a:spLocks noChangeArrowheads="1"/>
          </p:cNvSpPr>
          <p:nvPr/>
        </p:nvSpPr>
        <p:spPr bwMode="auto">
          <a:xfrm>
            <a:off x="0" y="4437063"/>
            <a:ext cx="9144000" cy="6461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В результате довольно громоздких преобразований можно найти связь</a:t>
            </a:r>
            <a:r>
              <a:rPr lang="en-US" altLang="ru-RU" sz="1800"/>
              <a:t> </a:t>
            </a:r>
            <a:r>
              <a:rPr lang="ru-RU" altLang="ru-RU" sz="1800"/>
              <a:t>между амплитудами волновых полей </a:t>
            </a:r>
            <a:r>
              <a:rPr lang="en-US" altLang="ru-RU" sz="1800" b="1"/>
              <a:t>D</a:t>
            </a:r>
            <a:r>
              <a:rPr lang="en-US" altLang="ru-RU" sz="1800" baseline="-25000"/>
              <a:t>1</a:t>
            </a:r>
            <a:r>
              <a:rPr lang="ru-RU" altLang="ru-RU" sz="1800"/>
              <a:t> и </a:t>
            </a:r>
            <a:r>
              <a:rPr lang="en-US" altLang="ru-RU" sz="1800" b="1"/>
              <a:t>D</a:t>
            </a:r>
            <a:r>
              <a:rPr lang="en-US" altLang="ru-RU" sz="1800" baseline="-25000"/>
              <a:t>2</a:t>
            </a:r>
            <a:r>
              <a:rPr lang="ru-RU" altLang="ru-RU" sz="1800"/>
              <a:t> и волновыми векторами </a:t>
            </a:r>
            <a:r>
              <a:rPr lang="en-US" altLang="ru-RU" sz="1800" b="1"/>
              <a:t>K</a:t>
            </a:r>
            <a:r>
              <a:rPr lang="en-US" altLang="ru-RU" sz="1800" baseline="-25000"/>
              <a:t>0</a:t>
            </a:r>
            <a:r>
              <a:rPr lang="en-US" altLang="ru-RU" sz="1800"/>
              <a:t> </a:t>
            </a:r>
            <a:r>
              <a:rPr lang="ru-RU" altLang="ru-RU" sz="1800"/>
              <a:t> и</a:t>
            </a:r>
            <a:r>
              <a:rPr lang="en-US" altLang="ru-RU" sz="1800"/>
              <a:t> </a:t>
            </a:r>
            <a:r>
              <a:rPr lang="en-US" altLang="ru-RU" sz="1800" b="1"/>
              <a:t>K</a:t>
            </a:r>
            <a:r>
              <a:rPr lang="en-US" altLang="ru-RU" sz="1800" baseline="-25000"/>
              <a:t>1</a:t>
            </a:r>
            <a:endParaRPr lang="ru-RU" altLang="ru-RU" sz="1800" baseline="-25000"/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3563938" y="5287963"/>
            <a:ext cx="5580062" cy="15700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>
                <a:solidFill>
                  <a:srgbClr val="3333FF"/>
                </a:solidFill>
              </a:rPr>
              <a:t>Здесь поляризационный множитель </a:t>
            </a:r>
            <a:r>
              <a:rPr lang="ru-RU" altLang="ru-RU" sz="1600" b="1" i="1">
                <a:solidFill>
                  <a:srgbClr val="3333FF"/>
                </a:solidFill>
              </a:rPr>
              <a:t>C=1</a:t>
            </a:r>
            <a:r>
              <a:rPr lang="ru-RU" altLang="ru-RU" sz="1600" b="1">
                <a:solidFill>
                  <a:srgbClr val="3333FF"/>
                </a:solidFill>
              </a:rPr>
              <a:t> для компонент волнового поля, поляризованных перпендикулярно к плоскости рассеяния </a:t>
            </a:r>
            <a:r>
              <a:rPr lang="ru-RU" altLang="ru-RU" sz="1600" b="1">
                <a:solidFill>
                  <a:srgbClr val="3333FF"/>
                </a:solidFill>
                <a:latin typeface="Symbol" panose="05050102010706020507" pitchFamily="18" charset="2"/>
              </a:rPr>
              <a:t>(</a:t>
            </a:r>
            <a:r>
              <a:rPr lang="en-US" altLang="ru-RU" sz="1600" b="1">
                <a:solidFill>
                  <a:srgbClr val="3333FF"/>
                </a:solidFill>
                <a:latin typeface="Symbol" panose="05050102010706020507" pitchFamily="18" charset="2"/>
              </a:rPr>
              <a:t>s</a:t>
            </a:r>
            <a:r>
              <a:rPr lang="ru-RU" altLang="ru-RU" sz="1600" b="1">
                <a:solidFill>
                  <a:srgbClr val="3333FF"/>
                </a:solidFill>
                <a:latin typeface="Symbol" panose="05050102010706020507" pitchFamily="18" charset="2"/>
              </a:rPr>
              <a:t>-</a:t>
            </a:r>
            <a:r>
              <a:rPr lang="ru-RU" altLang="ru-RU" sz="1600" b="1">
                <a:solidFill>
                  <a:srgbClr val="3333FF"/>
                </a:solidFill>
              </a:rPr>
              <a:t>поляризация), и </a:t>
            </a:r>
            <a:r>
              <a:rPr lang="ru-RU" altLang="ru-RU" sz="1600" b="1" i="1">
                <a:solidFill>
                  <a:srgbClr val="3333FF"/>
                </a:solidFill>
              </a:rPr>
              <a:t>C=cos2</a:t>
            </a:r>
            <a:r>
              <a:rPr lang="el-GR" altLang="ru-RU" sz="1600" b="1" i="1">
                <a:solidFill>
                  <a:srgbClr val="3333FF"/>
                </a:solidFill>
              </a:rPr>
              <a:t>θ</a:t>
            </a:r>
            <a:r>
              <a:rPr lang="ru-RU" altLang="ru-RU" sz="1600" b="1">
                <a:solidFill>
                  <a:srgbClr val="3333FF"/>
                </a:solidFill>
              </a:rPr>
              <a:t> для компонент, поляризованных в этой плоскости </a:t>
            </a:r>
            <a:r>
              <a:rPr lang="ru-RU" altLang="ru-RU" sz="1600" b="1">
                <a:solidFill>
                  <a:srgbClr val="3333FF"/>
                </a:solidFill>
                <a:latin typeface="Symbol" panose="05050102010706020507" pitchFamily="18" charset="2"/>
              </a:rPr>
              <a:t>(</a:t>
            </a:r>
            <a:r>
              <a:rPr lang="en-US" altLang="ru-RU" sz="1600" b="1">
                <a:solidFill>
                  <a:srgbClr val="3333FF"/>
                </a:solidFill>
                <a:latin typeface="Symbol" panose="05050102010706020507" pitchFamily="18" charset="2"/>
              </a:rPr>
              <a:t>p</a:t>
            </a:r>
            <a:r>
              <a:rPr lang="ru-RU" altLang="ru-RU" sz="1600" b="1">
                <a:solidFill>
                  <a:srgbClr val="3333FF"/>
                </a:solidFill>
                <a:latin typeface="Symbol" panose="05050102010706020507" pitchFamily="18" charset="2"/>
              </a:rPr>
              <a:t>-</a:t>
            </a:r>
            <a:r>
              <a:rPr lang="ru-RU" altLang="ru-RU" sz="1600" b="1">
                <a:solidFill>
                  <a:srgbClr val="3333FF"/>
                </a:solidFill>
              </a:rPr>
              <a:t>поляризация), </a:t>
            </a:r>
            <a:r>
              <a:rPr lang="el-GR" altLang="ru-RU" sz="1600" b="1">
                <a:solidFill>
                  <a:srgbClr val="3333FF"/>
                </a:solidFill>
              </a:rPr>
              <a:t>θ</a:t>
            </a:r>
            <a:r>
              <a:rPr lang="ru-RU" altLang="ru-RU" sz="1600" b="1">
                <a:solidFill>
                  <a:srgbClr val="3333FF"/>
                </a:solidFill>
              </a:rPr>
              <a:t>=0,5</a:t>
            </a:r>
            <a:r>
              <a:rPr lang="en-US" altLang="ru-RU" sz="1600" b="1">
                <a:solidFill>
                  <a:srgbClr val="3333FF"/>
                </a:solidFill>
              </a:rPr>
              <a:t>K</a:t>
            </a:r>
            <a:r>
              <a:rPr lang="en-US" altLang="ru-RU" sz="1600" b="1" baseline="-25000">
                <a:solidFill>
                  <a:srgbClr val="3333FF"/>
                </a:solidFill>
              </a:rPr>
              <a:t>0</a:t>
            </a:r>
            <a:r>
              <a:rPr lang="ru-RU" altLang="ru-RU" sz="1600" b="1">
                <a:solidFill>
                  <a:srgbClr val="3333FF"/>
                </a:solidFill>
              </a:rPr>
              <a:t>ˆ</a:t>
            </a:r>
            <a:r>
              <a:rPr lang="en-US" altLang="ru-RU" sz="1600" b="1">
                <a:solidFill>
                  <a:srgbClr val="3333FF"/>
                </a:solidFill>
              </a:rPr>
              <a:t>K </a:t>
            </a:r>
            <a:r>
              <a:rPr lang="ru-RU" altLang="ru-RU" sz="1600" b="1">
                <a:solidFill>
                  <a:srgbClr val="3333FF"/>
                </a:solidFill>
              </a:rPr>
              <a:t>- брегговский угол.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7" grpId="0" animBg="1"/>
      <p:bldP spid="5" grpId="0" animBg="1"/>
      <p:bldP spid="13320" grpId="0" animBg="1"/>
      <p:bldP spid="13321" grpId="0" animBg="1"/>
      <p:bldP spid="13322" grpId="0" animBg="1"/>
      <p:bldP spid="1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5643"/>
            <a:ext cx="3959225" cy="5302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2"/>
          <p:cNvSpPr>
            <a:spLocks noChangeArrowheads="1"/>
          </p:cNvSpPr>
          <p:nvPr/>
        </p:nvSpPr>
        <p:spPr bwMode="auto">
          <a:xfrm>
            <a:off x="4429125" y="3879850"/>
            <a:ext cx="4392613" cy="863600"/>
          </a:xfrm>
          <a:prstGeom prst="rect">
            <a:avLst/>
          </a:prstGeom>
          <a:solidFill>
            <a:schemeClr val="accent1"/>
          </a:solidFill>
          <a:ln w="57150">
            <a:solidFill>
              <a:srgbClr val="3333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graphicFrame>
        <p:nvGraphicFramePr>
          <p:cNvPr id="4" name="Object 6"/>
          <p:cNvGraphicFramePr>
            <a:graphicFrameLocks noChangeAspect="1"/>
          </p:cNvGraphicFramePr>
          <p:nvPr/>
        </p:nvGraphicFramePr>
        <p:xfrm>
          <a:off x="4500563" y="3951288"/>
          <a:ext cx="4248150" cy="744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71" name="Equation" r:id="rId4" imgW="2768600" imgH="482600" progId="Equation.DSMT4">
                  <p:embed/>
                </p:oleObj>
              </mc:Choice>
              <mc:Fallback>
                <p:oleObj name="Equation" r:id="rId4" imgW="2768600" imgH="4826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0563" y="3951288"/>
                        <a:ext cx="4248150" cy="7445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00642"/>
              </p:ext>
            </p:extLst>
          </p:nvPr>
        </p:nvGraphicFramePr>
        <p:xfrm>
          <a:off x="0" y="152318"/>
          <a:ext cx="2642724" cy="12604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72" name="Equation" r:id="rId6" imgW="2070100" imgH="990600" progId="Equation.DSMT4">
                  <p:embed/>
                </p:oleObj>
              </mc:Choice>
              <mc:Fallback>
                <p:oleObj name="Equation" r:id="rId6" imgW="2070100" imgH="9906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52318"/>
                        <a:ext cx="2642724" cy="126045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2" name="TextBox 5"/>
          <p:cNvSpPr txBox="1">
            <a:spLocks noChangeArrowheads="1"/>
          </p:cNvSpPr>
          <p:nvPr/>
        </p:nvSpPr>
        <p:spPr bwMode="auto">
          <a:xfrm>
            <a:off x="2700338" y="404813"/>
            <a:ext cx="6443662" cy="6461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Эти два алгебраических уравнения и определяют форму дисперсионной поверхности в двух волновом случае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211638" y="1719263"/>
            <a:ext cx="4932362" cy="17541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При малых поворотах кристалла вблизи точного Брегга (внутри области дифракции) рабочая точка </a:t>
            </a:r>
            <a:r>
              <a:rPr lang="en-US" altLang="ru-RU" sz="1800"/>
              <a:t>M</a:t>
            </a:r>
            <a:r>
              <a:rPr lang="ru-RU" altLang="ru-RU" sz="1800"/>
              <a:t> вырождается в две связанные точки</a:t>
            </a:r>
            <a:r>
              <a:rPr lang="en-US" altLang="ru-RU" sz="1800"/>
              <a:t> Q</a:t>
            </a:r>
            <a:r>
              <a:rPr lang="en-US" altLang="ru-RU" sz="1800" baseline="-25000"/>
              <a:t>1</a:t>
            </a:r>
            <a:r>
              <a:rPr lang="ru-RU" altLang="ru-RU" sz="1800"/>
              <a:t> и </a:t>
            </a:r>
            <a:r>
              <a:rPr lang="en-US" altLang="ru-RU" sz="1800"/>
              <a:t>Q</a:t>
            </a:r>
            <a:r>
              <a:rPr lang="en-US" altLang="ru-RU" sz="1800" baseline="-25000"/>
              <a:t>2</a:t>
            </a:r>
            <a:r>
              <a:rPr lang="ru-RU" altLang="ru-RU" sz="1800"/>
              <a:t> перемещающиеся по двум листам 1 и 2 дисперсионной поверхности 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211638" y="5103813"/>
            <a:ext cx="4932362" cy="17541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/>
              <a:t>Область дифракции (где еще существуют два листа 1 и 2 дисперсионной поверхности) очень мала и составляет всего несколько угловых секунд. Именно в этой области возникают две проходящих </a:t>
            </a:r>
            <a:r>
              <a:rPr lang="en-US" altLang="ru-RU" sz="1800" b="1" dirty="0"/>
              <a:t>K</a:t>
            </a:r>
            <a:r>
              <a:rPr lang="en-US" altLang="ru-RU" sz="1800" baseline="-25000" dirty="0"/>
              <a:t>0</a:t>
            </a:r>
            <a:r>
              <a:rPr lang="en-US" altLang="ru-RU" sz="1800" baseline="30000" dirty="0"/>
              <a:t>1</a:t>
            </a:r>
            <a:r>
              <a:rPr lang="ru-RU" altLang="ru-RU" sz="1800" dirty="0"/>
              <a:t>, </a:t>
            </a:r>
            <a:r>
              <a:rPr lang="en-US" altLang="ru-RU" sz="1800" b="1" dirty="0"/>
              <a:t>K</a:t>
            </a:r>
            <a:r>
              <a:rPr lang="en-US" altLang="ru-RU" sz="1800" baseline="-25000" dirty="0"/>
              <a:t>0</a:t>
            </a:r>
            <a:r>
              <a:rPr lang="en-US" altLang="ru-RU" sz="1800" baseline="30000" dirty="0"/>
              <a:t>2</a:t>
            </a:r>
            <a:r>
              <a:rPr lang="en-US" altLang="ru-RU" sz="1800" dirty="0"/>
              <a:t> </a:t>
            </a:r>
            <a:r>
              <a:rPr lang="ru-RU" altLang="ru-RU" sz="1800" dirty="0"/>
              <a:t>и две отраженных волны</a:t>
            </a:r>
            <a:r>
              <a:rPr lang="en-US" altLang="ru-RU" sz="1800" dirty="0"/>
              <a:t> </a:t>
            </a:r>
            <a:r>
              <a:rPr lang="en-US" altLang="ru-RU" sz="1800" b="1" dirty="0"/>
              <a:t>K</a:t>
            </a:r>
            <a:r>
              <a:rPr lang="en-US" altLang="ru-RU" sz="1800" baseline="-25000" dirty="0"/>
              <a:t>H</a:t>
            </a:r>
            <a:r>
              <a:rPr lang="en-US" altLang="ru-RU" sz="1800" baseline="30000" dirty="0"/>
              <a:t>1</a:t>
            </a:r>
            <a:r>
              <a:rPr lang="ru-RU" altLang="ru-RU" sz="1800" dirty="0"/>
              <a:t>, </a:t>
            </a:r>
            <a:r>
              <a:rPr lang="en-US" altLang="ru-RU" sz="1800" b="1" dirty="0"/>
              <a:t>K</a:t>
            </a:r>
            <a:r>
              <a:rPr lang="en-US" altLang="ru-RU" sz="1800" baseline="-25000" dirty="0"/>
              <a:t>H</a:t>
            </a:r>
            <a:r>
              <a:rPr lang="en-US" altLang="ru-RU" sz="1800" baseline="30000" dirty="0"/>
              <a:t>2</a:t>
            </a:r>
            <a:endParaRPr lang="ru-RU" altLang="ru-RU" sz="1800" baseline="30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342" grpId="0" animBg="1"/>
      <p:bldP spid="7" grpId="0" animBg="1"/>
      <p:bldP spid="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-4031" y="1196752"/>
            <a:ext cx="9144000" cy="2308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800" b="1" dirty="0">
                <a:solidFill>
                  <a:srgbClr val="3333FF"/>
                </a:solidFill>
              </a:rPr>
              <a:t>ВАЖНЕЙШИЕ СЛЕДСТВИЯ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800" b="1" dirty="0">
                <a:solidFill>
                  <a:srgbClr val="3333FF"/>
                </a:solidFill>
              </a:rPr>
              <a:t>ДИНАМИЧЕСКОЙ ТЕОРИИ РАССЕЯНИЯ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58A594B-5DF3-4697-A644-8E8BF4D2C7CC}"/>
              </a:ext>
            </a:extLst>
          </p:cNvPr>
          <p:cNvSpPr txBox="1"/>
          <p:nvPr/>
        </p:nvSpPr>
        <p:spPr>
          <a:xfrm>
            <a:off x="-4030" y="4077072"/>
            <a:ext cx="91440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400" dirty="0">
                <a:solidFill>
                  <a:srgbClr val="FF0000"/>
                </a:solidFill>
              </a:rPr>
              <a:t>Маятниковый эффект;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38EF7D66-C092-486A-8F75-97648DFD632A}"/>
              </a:ext>
            </a:extLst>
          </p:cNvPr>
          <p:cNvSpPr txBox="1"/>
          <p:nvPr/>
        </p:nvSpPr>
        <p:spPr>
          <a:xfrm>
            <a:off x="-4032" y="4437112"/>
            <a:ext cx="9148031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354013"/>
            <a:r>
              <a:rPr lang="ru-RU" sz="2400" dirty="0">
                <a:solidFill>
                  <a:srgbClr val="FF0000"/>
                </a:solidFill>
              </a:rPr>
              <a:t>2. Эффект аномального прохождения рентгеновских волн 	(эффект Бормана)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6214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TextBox 2"/>
          <p:cNvSpPr txBox="1">
            <a:spLocks noChangeArrowheads="1"/>
          </p:cNvSpPr>
          <p:nvPr/>
        </p:nvSpPr>
        <p:spPr bwMode="auto">
          <a:xfrm>
            <a:off x="0" y="704527"/>
            <a:ext cx="9144000" cy="120032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/>
              <a:t>В двух волновом случае вблизи точного </a:t>
            </a:r>
            <a:r>
              <a:rPr lang="ru-RU" altLang="ru-RU" sz="1800" dirty="0" err="1"/>
              <a:t>брегговского</a:t>
            </a:r>
            <a:r>
              <a:rPr lang="ru-RU" altLang="ru-RU" sz="1800" dirty="0"/>
              <a:t> отражения дисперсионная поверхность становится </a:t>
            </a:r>
            <a:r>
              <a:rPr lang="ru-RU" altLang="ru-RU" sz="1800" dirty="0" err="1"/>
              <a:t>двухлистной</a:t>
            </a:r>
            <a:r>
              <a:rPr lang="ru-RU" altLang="ru-RU" sz="1800" dirty="0"/>
              <a:t>, т.е. в кристалле будут существовать четыре волны, две проходящих и две дифрагированных с очень близкими по величине волновыми векторами</a:t>
            </a:r>
          </a:p>
        </p:txBody>
      </p:sp>
      <p:graphicFrame>
        <p:nvGraphicFramePr>
          <p:cNvPr id="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1345046"/>
              </p:ext>
            </p:extLst>
          </p:nvPr>
        </p:nvGraphicFramePr>
        <p:xfrm>
          <a:off x="0" y="2073275"/>
          <a:ext cx="4032250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973" name="Equation" r:id="rId3" imgW="2349500" imgH="279400" progId="Equation.DSMT4">
                  <p:embed/>
                </p:oleObj>
              </mc:Choice>
              <mc:Fallback>
                <p:oleObj name="Equation" r:id="rId3" imgW="2349500" imgH="279400" progId="Equation.DSMT4">
                  <p:embed/>
                  <p:pic>
                    <p:nvPicPr>
                      <p:cNvPr id="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073275"/>
                        <a:ext cx="4032250" cy="4921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1974200"/>
              </p:ext>
            </p:extLst>
          </p:nvPr>
        </p:nvGraphicFramePr>
        <p:xfrm>
          <a:off x="6265055" y="2118663"/>
          <a:ext cx="863600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974" name="Equation" r:id="rId5" imgW="622030" imgH="291973" progId="Equation.DSMT4">
                  <p:embed/>
                </p:oleObj>
              </mc:Choice>
              <mc:Fallback>
                <p:oleObj name="Equation" r:id="rId5" imgW="622030" imgH="291973" progId="Equation.DSMT4">
                  <p:embed/>
                  <p:pic>
                    <p:nvPicPr>
                      <p:cNvPr id="5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65055" y="2118663"/>
                        <a:ext cx="863600" cy="3921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536268" y="2118663"/>
            <a:ext cx="1092200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 i="1" dirty="0"/>
              <a:t>k</a:t>
            </a:r>
            <a:r>
              <a:rPr lang="en-US" altLang="ru-RU" sz="1800" dirty="0"/>
              <a:t>~10</a:t>
            </a:r>
            <a:r>
              <a:rPr lang="en-US" altLang="ru-RU" sz="1800" baseline="30000" dirty="0"/>
              <a:t>-8</a:t>
            </a:r>
            <a:r>
              <a:rPr lang="ru-RU" altLang="ru-RU" sz="1800" dirty="0"/>
              <a:t>см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7489018" y="2118663"/>
            <a:ext cx="1366837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 i="1">
                <a:latin typeface="Symbol" panose="05050102010706020507" pitchFamily="18" charset="2"/>
              </a:rPr>
              <a:t>D</a:t>
            </a:r>
            <a:r>
              <a:rPr lang="en-US" altLang="ru-RU" sz="1800" i="1"/>
              <a:t>k</a:t>
            </a:r>
            <a:r>
              <a:rPr lang="en-US" altLang="ru-RU" sz="1800"/>
              <a:t>~10</a:t>
            </a:r>
            <a:r>
              <a:rPr lang="en-US" altLang="ru-RU" sz="1800" baseline="30000"/>
              <a:t>-3</a:t>
            </a:r>
            <a:r>
              <a:rPr lang="ru-RU" altLang="ru-RU" sz="1800"/>
              <a:t>см</a:t>
            </a:r>
            <a:r>
              <a:rPr lang="ru-RU" altLang="ru-RU" sz="1800" baseline="30000"/>
              <a:t>-1</a:t>
            </a: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39824"/>
            <a:ext cx="3491880" cy="4218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3" name="TextBox 8"/>
          <p:cNvSpPr txBox="1">
            <a:spLocks noChangeArrowheads="1"/>
          </p:cNvSpPr>
          <p:nvPr/>
        </p:nvSpPr>
        <p:spPr bwMode="auto">
          <a:xfrm>
            <a:off x="3707904" y="2636912"/>
            <a:ext cx="5436096" cy="147732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/>
              <a:t>При сложении двух таких волн суммарное волновое поле должно осциллировать по глубине кристалла за счет перекачки энергии между двумя проходящими и двумя дифрагированными волнами. </a:t>
            </a:r>
          </a:p>
        </p:txBody>
      </p:sp>
      <p:sp>
        <p:nvSpPr>
          <p:cNvPr id="16394" name="TextBox 9"/>
          <p:cNvSpPr txBox="1">
            <a:spLocks noChangeArrowheads="1"/>
          </p:cNvSpPr>
          <p:nvPr/>
        </p:nvSpPr>
        <p:spPr bwMode="auto">
          <a:xfrm>
            <a:off x="3707904" y="4782605"/>
            <a:ext cx="5436096" cy="175432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/>
              <a:t>Длина на которой будет осуществляться перекачка энергии определяется соотношением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/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 dirty="0"/>
          </a:p>
        </p:txBody>
      </p:sp>
      <p:graphicFrame>
        <p:nvGraphicFramePr>
          <p:cNvPr id="11282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7161584"/>
              </p:ext>
            </p:extLst>
          </p:nvPr>
        </p:nvGraphicFramePr>
        <p:xfrm>
          <a:off x="4978152" y="5488619"/>
          <a:ext cx="2895600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975" name="Equation" r:id="rId8" imgW="1803240" imgH="622080" progId="Equation.DSMT4">
                  <p:embed/>
                </p:oleObj>
              </mc:Choice>
              <mc:Fallback>
                <p:oleObj name="Equation" r:id="rId8" imgW="1803240" imgH="622080" progId="Equation.DSMT4">
                  <p:embed/>
                  <p:pic>
                    <p:nvPicPr>
                      <p:cNvPr id="11282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8152" y="5488619"/>
                        <a:ext cx="2895600" cy="9810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5" name="TextBox 12"/>
          <p:cNvSpPr txBox="1">
            <a:spLocks noChangeArrowheads="1"/>
          </p:cNvSpPr>
          <p:nvPr/>
        </p:nvSpPr>
        <p:spPr bwMode="auto">
          <a:xfrm>
            <a:off x="0" y="0"/>
            <a:ext cx="9144000" cy="646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b="1">
                <a:solidFill>
                  <a:srgbClr val="3333FF"/>
                </a:solidFill>
              </a:rPr>
              <a:t>1. Маятниковый эффект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A738CCF-6132-4942-A20A-A5B52BE076F2}"/>
              </a:ext>
            </a:extLst>
          </p:cNvPr>
          <p:cNvSpPr txBox="1"/>
          <p:nvPr/>
        </p:nvSpPr>
        <p:spPr>
          <a:xfrm>
            <a:off x="3707905" y="6508772"/>
            <a:ext cx="543609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altLang="ru-RU" dirty="0"/>
              <a:t>и носит название </a:t>
            </a:r>
            <a:r>
              <a:rPr lang="ru-RU" altLang="ru-RU" b="1" dirty="0" err="1">
                <a:solidFill>
                  <a:srgbClr val="FF0000"/>
                </a:solidFill>
              </a:rPr>
              <a:t>экстинкционной</a:t>
            </a:r>
            <a:r>
              <a:rPr lang="ru-RU" altLang="ru-RU" b="1" dirty="0">
                <a:solidFill>
                  <a:srgbClr val="FF0000"/>
                </a:solidFill>
              </a:rPr>
              <a:t> длины</a:t>
            </a:r>
            <a:endParaRPr lang="ru-RU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70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 animBg="1"/>
      <p:bldP spid="6" grpId="0" animBg="1"/>
      <p:bldP spid="7" grpId="0" animBg="1"/>
      <p:bldP spid="16393" grpId="0" animBg="1"/>
      <p:bldP spid="16394" grpId="0" animBg="1"/>
      <p:bldP spid="16395" grpId="0" animBg="1"/>
      <p:bldP spid="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836613"/>
            <a:ext cx="2352675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3708400" y="1052513"/>
            <a:ext cx="4319588" cy="7302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solidFill>
                  <a:srgbClr val="3333FF"/>
                </a:solidFill>
              </a:rPr>
              <a:t>Осциллирующий характер зависимости </a:t>
            </a:r>
            <a:r>
              <a:rPr lang="ru-RU" altLang="ru-RU" sz="1400" b="1" i="1">
                <a:solidFill>
                  <a:srgbClr val="3333FF"/>
                </a:solidFill>
              </a:rPr>
              <a:t>R</a:t>
            </a:r>
            <a:r>
              <a:rPr lang="ru-RU" altLang="ru-RU" sz="1400" b="1" i="1" baseline="-25000">
                <a:solidFill>
                  <a:srgbClr val="3333FF"/>
                </a:solidFill>
              </a:rPr>
              <a:t>i</a:t>
            </a:r>
            <a:r>
              <a:rPr lang="ru-RU" altLang="ru-RU" sz="1400" b="1" i="1">
                <a:solidFill>
                  <a:srgbClr val="3333FF"/>
                </a:solidFill>
              </a:rPr>
              <a:t>(A)</a:t>
            </a:r>
            <a:r>
              <a:rPr lang="ru-RU" altLang="ru-RU" sz="1400" b="1">
                <a:solidFill>
                  <a:srgbClr val="3333FF"/>
                </a:solidFill>
              </a:rPr>
              <a:t> интегрального коэффициента отражения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solidFill>
                  <a:srgbClr val="3333FF"/>
                </a:solidFill>
              </a:rPr>
              <a:t>от толщины кристалла.</a:t>
            </a:r>
            <a:r>
              <a:rPr lang="ru-RU" altLang="ru-RU" sz="1200" b="1">
                <a:solidFill>
                  <a:srgbClr val="3333FF"/>
                </a:solidFill>
              </a:rPr>
              <a:t> </a:t>
            </a:r>
          </a:p>
        </p:txBody>
      </p:sp>
      <p:pic>
        <p:nvPicPr>
          <p:cNvPr id="10246" name="Picture 6" descr="3-0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213100"/>
            <a:ext cx="4103687" cy="330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4365625"/>
            <a:ext cx="2162175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247" name="Object 7"/>
          <p:cNvGraphicFramePr>
            <a:graphicFrameLocks noChangeAspect="1"/>
          </p:cNvGraphicFramePr>
          <p:nvPr/>
        </p:nvGraphicFramePr>
        <p:xfrm>
          <a:off x="5651500" y="1844675"/>
          <a:ext cx="1441450" cy="1208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914" name="Equation" r:id="rId6" imgW="469696" imgH="393529" progId="Equation.DSMT4">
                  <p:embed/>
                </p:oleObj>
              </mc:Choice>
              <mc:Fallback>
                <p:oleObj name="Equation" r:id="rId6" imgW="469696" imgH="393529" progId="Equation.DSMT4">
                  <p:embed/>
                  <p:pic>
                    <p:nvPicPr>
                      <p:cNvPr id="1024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1500" y="1844675"/>
                        <a:ext cx="1441450" cy="120808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8" name="Object 8"/>
          <p:cNvGraphicFramePr>
            <a:graphicFrameLocks noChangeAspect="1"/>
          </p:cNvGraphicFramePr>
          <p:nvPr/>
        </p:nvGraphicFramePr>
        <p:xfrm>
          <a:off x="4932363" y="3141663"/>
          <a:ext cx="3671887" cy="1109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915" name="Equation" r:id="rId8" imgW="1511300" imgH="457200" progId="Equation.DSMT4">
                  <p:embed/>
                </p:oleObj>
              </mc:Choice>
              <mc:Fallback>
                <p:oleObj name="Equation" r:id="rId8" imgW="1511300" imgH="457200" progId="Equation.DSMT4">
                  <p:embed/>
                  <p:pic>
                    <p:nvPicPr>
                      <p:cNvPr id="1024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363" y="3141663"/>
                        <a:ext cx="3671887" cy="11096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80" name="Text Box 10"/>
          <p:cNvSpPr txBox="1">
            <a:spLocks noChangeArrowheads="1"/>
          </p:cNvSpPr>
          <p:nvPr/>
        </p:nvSpPr>
        <p:spPr bwMode="auto">
          <a:xfrm>
            <a:off x="0" y="188913"/>
            <a:ext cx="9172575" cy="4619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3333FF"/>
                </a:solidFill>
              </a:rPr>
              <a:t>Экспериментальное наблюдение маятникого эффекта</a:t>
            </a:r>
          </a:p>
        </p:txBody>
      </p:sp>
    </p:spTree>
    <p:extLst>
      <p:ext uri="{BB962C8B-B14F-4D97-AF65-F5344CB8AC3E}">
        <p14:creationId xmlns:p14="http://schemas.microsoft.com/office/powerpoint/2010/main" val="3441063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N:\ЮРАЙТ 2\Корректура\Глава 4\Рис.. к глае 4\Рис. 4.06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0956"/>
            <a:ext cx="9144000" cy="5709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0" y="0"/>
            <a:ext cx="9144000" cy="8302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0033CC"/>
                </a:solidFill>
              </a:rPr>
              <a:t>Маятниковый эффект распространения волнового поля в кристаллической решетке</a:t>
            </a:r>
          </a:p>
        </p:txBody>
      </p:sp>
    </p:spTree>
    <p:extLst>
      <p:ext uri="{BB962C8B-B14F-4D97-AF65-F5344CB8AC3E}">
        <p14:creationId xmlns:p14="http://schemas.microsoft.com/office/powerpoint/2010/main" val="1005338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3"/>
          <p:cNvSpPr txBox="1">
            <a:spLocks noChangeArrowheads="1"/>
          </p:cNvSpPr>
          <p:nvPr/>
        </p:nvSpPr>
        <p:spPr bwMode="auto">
          <a:xfrm>
            <a:off x="-3043" y="3135572"/>
            <a:ext cx="9144000" cy="10144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6000" b="1" dirty="0"/>
              <a:t>Связанные маятники</a:t>
            </a:r>
          </a:p>
        </p:txBody>
      </p:sp>
      <p:sp>
        <p:nvSpPr>
          <p:cNvPr id="3" name="TextBox 1">
            <a:extLst>
              <a:ext uri="{FF2B5EF4-FFF2-40B4-BE49-F238E27FC236}">
                <a16:creationId xmlns:a16="http://schemas.microsoft.com/office/drawing/2014/main" xmlns="" id="{EDA4187F-9C4C-465F-BC37-45A3F846BD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3794" y="1245839"/>
            <a:ext cx="9157794" cy="107721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dirty="0">
                <a:solidFill>
                  <a:srgbClr val="3333FF"/>
                </a:solidFill>
              </a:rPr>
              <a:t>Разобраться в физике этих явлений удобнее всего на связанных математических маятниках </a:t>
            </a:r>
          </a:p>
        </p:txBody>
      </p:sp>
    </p:spTree>
    <p:extLst>
      <p:ext uri="{BB962C8B-B14F-4D97-AF65-F5344CB8AC3E}">
        <p14:creationId xmlns:p14="http://schemas.microsoft.com/office/powerpoint/2010/main" val="598631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animBg="1"/>
      <p:bldP spid="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Calibri" panose="020F0502020204030204" pitchFamily="34" charset="0"/>
            </a:endParaRPr>
          </a:p>
        </p:txBody>
      </p:sp>
      <p:graphicFrame>
        <p:nvGraphicFramePr>
          <p:cNvPr id="307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5317072"/>
              </p:ext>
            </p:extLst>
          </p:nvPr>
        </p:nvGraphicFramePr>
        <p:xfrm>
          <a:off x="5508104" y="2781101"/>
          <a:ext cx="2155825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985" name="Equation" r:id="rId3" imgW="965200" imgH="419100" progId="Equation.DSMT4">
                  <p:embed/>
                </p:oleObj>
              </mc:Choice>
              <mc:Fallback>
                <p:oleObj name="Equation" r:id="rId3" imgW="965200" imgH="419100" progId="Equation.DSMT4">
                  <p:embed/>
                  <p:pic>
                    <p:nvPicPr>
                      <p:cNvPr id="3075" name="Объект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104" y="2781101"/>
                        <a:ext cx="2155825" cy="9366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0838678"/>
              </p:ext>
            </p:extLst>
          </p:nvPr>
        </p:nvGraphicFramePr>
        <p:xfrm>
          <a:off x="4931842" y="1988939"/>
          <a:ext cx="3230562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986" name="Equation" r:id="rId5" imgW="1117600" imgH="228600" progId="Equation.DSMT4">
                  <p:embed/>
                </p:oleObj>
              </mc:Choice>
              <mc:Fallback>
                <p:oleObj name="Equation" r:id="rId5" imgW="1117600" imgH="228600" progId="Equation.DSMT4">
                  <p:embed/>
                  <p:pic>
                    <p:nvPicPr>
                      <p:cNvPr id="3076" name="Объект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1842" y="1988939"/>
                        <a:ext cx="3230562" cy="660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8526550"/>
              </p:ext>
            </p:extLst>
          </p:nvPr>
        </p:nvGraphicFramePr>
        <p:xfrm>
          <a:off x="5508104" y="4005064"/>
          <a:ext cx="2233613" cy="719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987" name="Equation" r:id="rId7" imgW="748975" imgH="241195" progId="Equation.DSMT4">
                  <p:embed/>
                </p:oleObj>
              </mc:Choice>
              <mc:Fallback>
                <p:oleObj name="Equation" r:id="rId7" imgW="748975" imgH="241195" progId="Equation.DSMT4">
                  <p:embed/>
                  <p:pic>
                    <p:nvPicPr>
                      <p:cNvPr id="3077" name="Объект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08104" y="4005064"/>
                        <a:ext cx="2233613" cy="7191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7983568"/>
              </p:ext>
            </p:extLst>
          </p:nvPr>
        </p:nvGraphicFramePr>
        <p:xfrm>
          <a:off x="5076304" y="5086151"/>
          <a:ext cx="3446463" cy="661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988" name="Equation" r:id="rId9" imgW="1320227" imgH="253890" progId="Equation.DSMT4">
                  <p:embed/>
                </p:oleObj>
              </mc:Choice>
              <mc:Fallback>
                <p:oleObj name="Equation" r:id="rId9" imgW="1320227" imgH="253890" progId="Equation.DSMT4">
                  <p:embed/>
                  <p:pic>
                    <p:nvPicPr>
                      <p:cNvPr id="3078" name="Объект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304" y="5086151"/>
                        <a:ext cx="3446463" cy="66198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0" y="-3378"/>
            <a:ext cx="9144000" cy="7699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400" b="1" dirty="0"/>
              <a:t>Математический маятник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16570BF5-8CE9-4757-9627-950226C3169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1295198"/>
            <a:ext cx="4462141" cy="5562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072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9"/>
          <p:cNvSpPr>
            <a:spLocks noChangeArrowheads="1"/>
          </p:cNvSpPr>
          <p:nvPr/>
        </p:nvSpPr>
        <p:spPr bwMode="auto">
          <a:xfrm>
            <a:off x="0" y="0"/>
            <a:ext cx="9144000" cy="646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b="1" u="sng">
                <a:solidFill>
                  <a:srgbClr val="FF0000"/>
                </a:solidFill>
              </a:rPr>
              <a:t>Физические АНАЛОГИИ</a:t>
            </a:r>
            <a:r>
              <a:rPr lang="ru-RU" altLang="ru-RU" sz="3600" u="sng"/>
              <a:t> </a:t>
            </a:r>
          </a:p>
        </p:txBody>
      </p:sp>
      <p:pic>
        <p:nvPicPr>
          <p:cNvPr id="3" name="Picture 4" descr="M12-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133600"/>
            <a:ext cx="4237455" cy="4031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5"/>
          <p:cNvSpPr>
            <a:spLocks noChangeArrowheads="1"/>
          </p:cNvSpPr>
          <p:nvPr/>
        </p:nvSpPr>
        <p:spPr bwMode="auto">
          <a:xfrm>
            <a:off x="1644857" y="2804193"/>
            <a:ext cx="947737" cy="328613"/>
          </a:xfrm>
          <a:prstGeom prst="rightArrow">
            <a:avLst>
              <a:gd name="adj1" fmla="val 50000"/>
              <a:gd name="adj2" fmla="val 7254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5" name="AutoShape 6"/>
          <p:cNvSpPr>
            <a:spLocks noChangeArrowheads="1"/>
          </p:cNvSpPr>
          <p:nvPr/>
        </p:nvSpPr>
        <p:spPr bwMode="auto">
          <a:xfrm>
            <a:off x="1627395" y="3632200"/>
            <a:ext cx="982662" cy="328613"/>
          </a:xfrm>
          <a:prstGeom prst="leftArrow">
            <a:avLst>
              <a:gd name="adj1" fmla="val 50000"/>
              <a:gd name="adj2" fmla="val 7521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4391025" y="2114550"/>
            <a:ext cx="4752975" cy="13144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3333FF"/>
                </a:solidFill>
              </a:rPr>
              <a:t>Энергия колебаний будет перетекать от маятника </a:t>
            </a:r>
            <a:r>
              <a:rPr lang="ru-RU" altLang="ru-RU" sz="1600" b="1" dirty="0"/>
              <a:t>1</a:t>
            </a:r>
            <a:r>
              <a:rPr lang="ru-RU" altLang="ru-RU" sz="1600" b="1" dirty="0">
                <a:solidFill>
                  <a:srgbClr val="3333FF"/>
                </a:solidFill>
              </a:rPr>
              <a:t> к маятнику </a:t>
            </a:r>
            <a:r>
              <a:rPr lang="ru-RU" altLang="ru-RU" sz="1600" b="1" dirty="0"/>
              <a:t>2</a:t>
            </a:r>
            <a:r>
              <a:rPr lang="ru-RU" altLang="ru-RU" sz="1600" b="1" dirty="0">
                <a:solidFill>
                  <a:srgbClr val="3333FF"/>
                </a:solidFill>
              </a:rPr>
              <a:t> и обратно. </a:t>
            </a:r>
            <a:endParaRPr lang="en-US" altLang="ru-RU" sz="1600" b="1" dirty="0">
              <a:solidFill>
                <a:srgbClr val="3333FF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ru-RU" sz="1600" b="1" dirty="0">
              <a:solidFill>
                <a:srgbClr val="3333FF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3333FF"/>
                </a:solidFill>
              </a:rPr>
              <a:t>Это явление носит название </a:t>
            </a:r>
            <a:endParaRPr lang="en-US" altLang="ru-RU" sz="1600" b="1" dirty="0">
              <a:solidFill>
                <a:srgbClr val="3333FF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 err="1">
                <a:solidFill>
                  <a:srgbClr val="FF0000"/>
                </a:solidFill>
              </a:rPr>
              <a:t>маятникого</a:t>
            </a:r>
            <a:r>
              <a:rPr lang="ru-RU" altLang="ru-RU" sz="1600" b="1" dirty="0">
                <a:solidFill>
                  <a:srgbClr val="FF0000"/>
                </a:solidFill>
              </a:rPr>
              <a:t> эффекта</a:t>
            </a:r>
            <a:r>
              <a:rPr lang="ru-RU" altLang="ru-RU" sz="1600" b="1" dirty="0">
                <a:solidFill>
                  <a:srgbClr val="3333FF"/>
                </a:solidFill>
              </a:rPr>
              <a:t> 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0" y="1004888"/>
            <a:ext cx="9144000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>
                <a:solidFill>
                  <a:srgbClr val="3333FF"/>
                </a:solidFill>
              </a:rPr>
              <a:t>1. Колебания двух связанных маятников</a:t>
            </a:r>
          </a:p>
        </p:txBody>
      </p:sp>
      <p:cxnSp>
        <p:nvCxnSpPr>
          <p:cNvPr id="20" name="Прямая со стрелкой 19"/>
          <p:cNvCxnSpPr/>
          <p:nvPr/>
        </p:nvCxnSpPr>
        <p:spPr>
          <a:xfrm flipH="1">
            <a:off x="107504" y="5085184"/>
            <a:ext cx="43180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1" descr="D:\Перекачка энергии двух маятников 2.t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025" y="3572916"/>
            <a:ext cx="4580471" cy="25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xmlns="" id="{AE07A1EC-5BC9-4C36-8B83-5DB2783B6E06}"/>
              </a:ext>
            </a:extLst>
          </p:cNvPr>
          <p:cNvCxnSpPr/>
          <p:nvPr/>
        </p:nvCxnSpPr>
        <p:spPr>
          <a:xfrm>
            <a:off x="611560" y="4293096"/>
            <a:ext cx="720080" cy="0"/>
          </a:xfrm>
          <a:prstGeom prst="straightConnector1">
            <a:avLst/>
          </a:prstGeom>
          <a:ln w="381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xmlns="" id="{753B864E-EE05-4006-93CF-EE7DDC180D89}"/>
              </a:ext>
            </a:extLst>
          </p:cNvPr>
          <p:cNvCxnSpPr/>
          <p:nvPr/>
        </p:nvCxnSpPr>
        <p:spPr>
          <a:xfrm flipH="1" flipV="1">
            <a:off x="1972019" y="2974554"/>
            <a:ext cx="7693" cy="22398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8347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 animBg="1"/>
      <p:bldP spid="4" grpId="0" animBg="1"/>
      <p:bldP spid="5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5820" name="Picture 12" descr="KINTMATI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96593"/>
            <a:ext cx="2483768" cy="1997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3057987" y="1866021"/>
            <a:ext cx="6084887" cy="1384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>
                <a:solidFill>
                  <a:srgbClr val="3333FF"/>
                </a:solidFill>
              </a:rPr>
              <a:t>Учитываются только однократные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>
                <a:solidFill>
                  <a:srgbClr val="3333FF"/>
                </a:solidFill>
              </a:rPr>
              <a:t>акты рассеяния </a:t>
            </a:r>
          </a:p>
        </p:txBody>
      </p:sp>
      <p:sp>
        <p:nvSpPr>
          <p:cNvPr id="9" name="Rectangle 47"/>
          <p:cNvSpPr>
            <a:spLocks noChangeArrowheads="1"/>
          </p:cNvSpPr>
          <p:nvPr/>
        </p:nvSpPr>
        <p:spPr bwMode="auto">
          <a:xfrm>
            <a:off x="28930" y="3891895"/>
            <a:ext cx="3527425" cy="790575"/>
          </a:xfrm>
          <a:prstGeom prst="rect">
            <a:avLst/>
          </a:prstGeom>
          <a:solidFill>
            <a:schemeClr val="bg1"/>
          </a:solidFill>
          <a:ln w="57150">
            <a:solidFill>
              <a:srgbClr val="3333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latin typeface="Symbol" panose="05050102010706020507" pitchFamily="18" charset="2"/>
            </a:endParaRPr>
          </a:p>
        </p:txBody>
      </p:sp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8164557"/>
              </p:ext>
            </p:extLst>
          </p:nvPr>
        </p:nvGraphicFramePr>
        <p:xfrm>
          <a:off x="0" y="5667375"/>
          <a:ext cx="9144000" cy="1190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4" name="Equation" r:id="rId4" imgW="4381500" imgH="469900" progId="Equation.DSMT4">
                  <p:embed/>
                </p:oleObj>
              </mc:Choice>
              <mc:Fallback>
                <p:oleObj name="Equation" r:id="rId4" imgW="4381500" imgH="469900" progId="Equation.DSMT4">
                  <p:embed/>
                  <p:pic>
                    <p:nvPicPr>
                      <p:cNvPr id="0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5667375"/>
                        <a:ext cx="9144000" cy="11906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6" name="TextBox 2"/>
          <p:cNvSpPr txBox="1">
            <a:spLocks noChangeArrowheads="1"/>
          </p:cNvSpPr>
          <p:nvPr/>
        </p:nvSpPr>
        <p:spPr bwMode="auto">
          <a:xfrm>
            <a:off x="0" y="0"/>
            <a:ext cx="9144000" cy="175432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b="1" dirty="0">
                <a:solidFill>
                  <a:srgbClr val="3333FF"/>
                </a:solidFill>
              </a:rPr>
              <a:t>Кинематическое приближение (нулевое приближение теории рассеяния рентгеновских волн)</a:t>
            </a:r>
            <a:endParaRPr lang="ru-RU" altLang="ru-RU" sz="3600" dirty="0"/>
          </a:p>
        </p:txBody>
      </p:sp>
      <p:sp>
        <p:nvSpPr>
          <p:cNvPr id="3" name="TextBox 10"/>
          <p:cNvSpPr txBox="1">
            <a:spLocks noChangeArrowheads="1"/>
          </p:cNvSpPr>
          <p:nvPr/>
        </p:nvSpPr>
        <p:spPr bwMode="auto">
          <a:xfrm>
            <a:off x="4168461" y="3399182"/>
            <a:ext cx="4975539" cy="120032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dirty="0"/>
              <a:t>Доля энергии рассеянной на отдельных электронах составляет величину </a:t>
            </a:r>
            <a:r>
              <a:rPr lang="en-US" altLang="ru-RU" sz="2400" dirty="0"/>
              <a:t>~10</a:t>
            </a:r>
            <a:r>
              <a:rPr lang="en-US" altLang="ru-RU" sz="2400" baseline="30000" dirty="0"/>
              <a:t>-24</a:t>
            </a:r>
            <a:r>
              <a:rPr lang="ru-RU" altLang="ru-RU" sz="2400" dirty="0"/>
              <a:t> </a:t>
            </a:r>
          </a:p>
        </p:txBody>
      </p:sp>
      <p:sp>
        <p:nvSpPr>
          <p:cNvPr id="2057" name="TextBox 11"/>
          <p:cNvSpPr txBox="1">
            <a:spLocks noChangeArrowheads="1"/>
          </p:cNvSpPr>
          <p:nvPr/>
        </p:nvSpPr>
        <p:spPr bwMode="auto">
          <a:xfrm>
            <a:off x="0" y="4758997"/>
            <a:ext cx="9144000" cy="831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dirty="0"/>
              <a:t>Интенсивность рассеянная на кристаллической решетке с базисом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0314F3AD-AB13-4ACC-BD3B-EF11329A44A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5607909"/>
              </p:ext>
            </p:extLst>
          </p:nvPr>
        </p:nvGraphicFramePr>
        <p:xfrm>
          <a:off x="28931" y="3923184"/>
          <a:ext cx="3527424" cy="7936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5" name="Equation" r:id="rId6" imgW="2057400" imgH="482400" progId="Equation.DSMT4">
                  <p:embed/>
                </p:oleObj>
              </mc:Choice>
              <mc:Fallback>
                <p:oleObj name="Equation" r:id="rId6" imgW="2057400" imgH="482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8931" y="3923184"/>
                        <a:ext cx="3527424" cy="7936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4" grpId="0" animBg="1"/>
      <p:bldP spid="9" grpId="0" animBg="1"/>
      <p:bldP spid="2056" grpId="0" animBg="1"/>
      <p:bldP spid="3" grpId="0" animBg="1"/>
      <p:bldP spid="205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E179CBC6-5062-4DF8-8C2F-C1F0B8F10E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206" y="1878000"/>
            <a:ext cx="4320480" cy="298486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7A88440-665B-4271-83C6-1B2FA42E7624}"/>
              </a:ext>
            </a:extLst>
          </p:cNvPr>
          <p:cNvSpPr txBox="1"/>
          <p:nvPr/>
        </p:nvSpPr>
        <p:spPr>
          <a:xfrm>
            <a:off x="0" y="0"/>
            <a:ext cx="9144000" cy="18158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3333FF"/>
                </a:solidFill>
              </a:rPr>
              <a:t>Схема образования треугольника рассеяния на клиновидном кристалле. </a:t>
            </a:r>
          </a:p>
          <a:p>
            <a:pPr algn="ctr"/>
            <a:r>
              <a:rPr lang="ru-RU" sz="2800" dirty="0">
                <a:solidFill>
                  <a:srgbClr val="3333FF"/>
                </a:solidFill>
              </a:rPr>
              <a:t>Синими стрелками показано направление рентгеновского луча. </a:t>
            </a:r>
          </a:p>
        </p:txBody>
      </p:sp>
      <p:pic>
        <p:nvPicPr>
          <p:cNvPr id="4" name="Picture 3" descr="E:\КК 2.tif">
            <a:extLst>
              <a:ext uri="{FF2B5EF4-FFF2-40B4-BE49-F238E27FC236}">
                <a16:creationId xmlns:a16="http://schemas.microsoft.com/office/drawing/2014/main" xmlns="" id="{80F33F6C-4555-4D2E-A16E-85B222DDF1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348880"/>
            <a:ext cx="4646902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4069594-71A9-424F-90F1-0EC99C5028EF}"/>
              </a:ext>
            </a:extLst>
          </p:cNvPr>
          <p:cNvSpPr txBox="1"/>
          <p:nvPr/>
        </p:nvSpPr>
        <p:spPr>
          <a:xfrm>
            <a:off x="-20206" y="4903590"/>
            <a:ext cx="9152892" cy="187743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</a:rPr>
              <a:t>Экспериментальная секционная </a:t>
            </a:r>
            <a:r>
              <a:rPr lang="ru-RU" sz="2000" b="1" dirty="0" err="1">
                <a:solidFill>
                  <a:srgbClr val="FF0000"/>
                </a:solidFill>
              </a:rPr>
              <a:t>топограмма</a:t>
            </a:r>
            <a:r>
              <a:rPr lang="ru-RU" sz="2000" b="1" dirty="0">
                <a:solidFill>
                  <a:srgbClr val="FF0000"/>
                </a:solidFill>
              </a:rPr>
              <a:t> сформированная </a:t>
            </a:r>
          </a:p>
          <a:p>
            <a:pPr algn="ctr"/>
            <a:r>
              <a:rPr lang="ru-RU" sz="2000" b="1" dirty="0">
                <a:solidFill>
                  <a:srgbClr val="FF0000"/>
                </a:solidFill>
              </a:rPr>
              <a:t>в основании треугольника рассеяния.</a:t>
            </a:r>
          </a:p>
          <a:p>
            <a:pPr algn="ctr"/>
            <a:r>
              <a:rPr lang="ru-RU" altLang="ru-RU" sz="2000" b="1" dirty="0">
                <a:solidFill>
                  <a:srgbClr val="3333FF"/>
                </a:solidFill>
              </a:rPr>
              <a:t>Наблюдаются гиперболические </a:t>
            </a:r>
            <a:r>
              <a:rPr lang="ru-RU" altLang="ru-RU" sz="2000" b="1" dirty="0" err="1">
                <a:solidFill>
                  <a:srgbClr val="3333FF"/>
                </a:solidFill>
              </a:rPr>
              <a:t>экстинкционные</a:t>
            </a:r>
            <a:r>
              <a:rPr lang="ru-RU" altLang="ru-RU" sz="2000" b="1" dirty="0">
                <a:solidFill>
                  <a:srgbClr val="3333FF"/>
                </a:solidFill>
              </a:rPr>
              <a:t> полосы. </a:t>
            </a:r>
          </a:p>
          <a:p>
            <a:pPr algn="ctr"/>
            <a:r>
              <a:rPr lang="ru-RU" altLang="ru-RU" sz="2000" b="1" dirty="0">
                <a:solidFill>
                  <a:srgbClr val="3333FF"/>
                </a:solidFill>
              </a:rPr>
              <a:t>Хорошо видны биения (отмечены стрелками), обусловленные присутствием двух поляризаций (излучение </a:t>
            </a:r>
            <a:r>
              <a:rPr lang="en-US" altLang="ru-RU" sz="2000" b="1" dirty="0" err="1">
                <a:solidFill>
                  <a:srgbClr val="3333FF"/>
                </a:solidFill>
              </a:rPr>
              <a:t>AgK</a:t>
            </a:r>
            <a:r>
              <a:rPr lang="en-US" altLang="ru-RU" sz="2000" b="1" baseline="-25000" dirty="0" err="1">
                <a:solidFill>
                  <a:srgbClr val="3333FF"/>
                </a:solidFill>
              </a:rPr>
              <a:t>a</a:t>
            </a:r>
            <a:r>
              <a:rPr lang="ru-RU" altLang="ru-RU" sz="2000" b="1" dirty="0">
                <a:solidFill>
                  <a:srgbClr val="3333FF"/>
                </a:solidFill>
              </a:rPr>
              <a:t>, отражение 220)</a:t>
            </a:r>
          </a:p>
          <a:p>
            <a:pPr algn="ctr"/>
            <a:r>
              <a:rPr lang="en-US" altLang="ru-RU" sz="1600" dirty="0" err="1">
                <a:solidFill>
                  <a:srgbClr val="0000CC"/>
                </a:solidFill>
              </a:rPr>
              <a:t>Hattorio</a:t>
            </a:r>
            <a:r>
              <a:rPr lang="en-US" altLang="ru-RU" sz="1600" dirty="0">
                <a:solidFill>
                  <a:srgbClr val="0000CC"/>
                </a:solidFill>
              </a:rPr>
              <a:t> H., Kato N</a:t>
            </a:r>
            <a:r>
              <a:rPr lang="en-US" altLang="ru-RU" sz="1600" i="1" dirty="0">
                <a:solidFill>
                  <a:srgbClr val="0000CC"/>
                </a:solidFill>
              </a:rPr>
              <a:t>.</a:t>
            </a:r>
            <a:r>
              <a:rPr lang="ru-RU" altLang="ru-RU" sz="1600" i="1" dirty="0">
                <a:solidFill>
                  <a:srgbClr val="0000CC"/>
                </a:solidFill>
              </a:rPr>
              <a:t>,</a:t>
            </a:r>
            <a:r>
              <a:rPr lang="en-US" altLang="ru-RU" sz="1600" i="1" dirty="0">
                <a:solidFill>
                  <a:srgbClr val="0000CC"/>
                </a:solidFill>
              </a:rPr>
              <a:t> J.</a:t>
            </a:r>
            <a:r>
              <a:rPr lang="ru-RU" altLang="ru-RU" sz="1600" i="1" dirty="0">
                <a:solidFill>
                  <a:srgbClr val="0000CC"/>
                </a:solidFill>
              </a:rPr>
              <a:t> </a:t>
            </a:r>
            <a:r>
              <a:rPr lang="en-US" altLang="ru-RU" sz="1600" i="1" dirty="0" err="1">
                <a:solidFill>
                  <a:srgbClr val="0000CC"/>
                </a:solidFill>
              </a:rPr>
              <a:t>Phys.Soc.Jap</a:t>
            </a:r>
            <a:r>
              <a:rPr lang="en-US" altLang="ru-RU" sz="1600" i="1" dirty="0">
                <a:solidFill>
                  <a:srgbClr val="0000CC"/>
                </a:solidFill>
              </a:rPr>
              <a:t>. (1966), 21, 1772-1777</a:t>
            </a:r>
            <a:endParaRPr lang="ru-RU" sz="1600" dirty="0">
              <a:solidFill>
                <a:srgbClr val="FF0000"/>
              </a:solidFill>
            </a:endParaRPr>
          </a:p>
        </p:txBody>
      </p: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xmlns="" id="{87342636-CCE3-4F24-9582-55E02B6E60C1}"/>
              </a:ext>
            </a:extLst>
          </p:cNvPr>
          <p:cNvCxnSpPr>
            <a:cxnSpLocks/>
          </p:cNvCxnSpPr>
          <p:nvPr/>
        </p:nvCxnSpPr>
        <p:spPr>
          <a:xfrm flipH="1" flipV="1">
            <a:off x="6372200" y="3212976"/>
            <a:ext cx="798821" cy="936104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xmlns="" id="{B9E5C776-BB81-4F06-8E16-0D5615CF0A5E}"/>
              </a:ext>
            </a:extLst>
          </p:cNvPr>
          <p:cNvCxnSpPr>
            <a:cxnSpLocks/>
          </p:cNvCxnSpPr>
          <p:nvPr/>
        </p:nvCxnSpPr>
        <p:spPr>
          <a:xfrm flipV="1">
            <a:off x="7171021" y="3356992"/>
            <a:ext cx="353307" cy="792088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22157DE-928F-44FD-941B-7D1E13B2C383}"/>
              </a:ext>
            </a:extLst>
          </p:cNvPr>
          <p:cNvSpPr txBox="1"/>
          <p:nvPr/>
        </p:nvSpPr>
        <p:spPr>
          <a:xfrm>
            <a:off x="5593578" y="4205335"/>
            <a:ext cx="193437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ru-RU" dirty="0"/>
              <a:t>Области биений</a:t>
            </a:r>
          </a:p>
        </p:txBody>
      </p: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xmlns="" id="{E87E4513-AC1B-4E6B-BEA5-AEE9716AF1C1}"/>
              </a:ext>
            </a:extLst>
          </p:cNvPr>
          <p:cNvCxnSpPr/>
          <p:nvPr/>
        </p:nvCxnSpPr>
        <p:spPr>
          <a:xfrm>
            <a:off x="6012160" y="4149080"/>
            <a:ext cx="115212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399246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17541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b="1">
                <a:solidFill>
                  <a:srgbClr val="FF0000"/>
                </a:solidFill>
              </a:rPr>
              <a:t>2) Эффект аномального прохождения рентгеновских лучей - 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b="1">
                <a:solidFill>
                  <a:srgbClr val="FF0000"/>
                </a:solidFill>
              </a:rPr>
              <a:t>эффект</a:t>
            </a:r>
            <a:r>
              <a:rPr lang="ru-RU" altLang="ru-RU" sz="3600">
                <a:solidFill>
                  <a:srgbClr val="FF0000"/>
                </a:solidFill>
              </a:rPr>
              <a:t> </a:t>
            </a:r>
            <a:r>
              <a:rPr lang="ru-RU" altLang="ru-RU" sz="3600" b="1">
                <a:solidFill>
                  <a:srgbClr val="FF0000"/>
                </a:solidFill>
              </a:rPr>
              <a:t>Бормана</a:t>
            </a:r>
          </a:p>
        </p:txBody>
      </p:sp>
      <p:sp>
        <p:nvSpPr>
          <p:cNvPr id="24579" name="Text Box 6"/>
          <p:cNvSpPr txBox="1">
            <a:spLocks noChangeArrowheads="1"/>
          </p:cNvSpPr>
          <p:nvPr/>
        </p:nvSpPr>
        <p:spPr bwMode="auto">
          <a:xfrm>
            <a:off x="0" y="6031581"/>
            <a:ext cx="9144000" cy="831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3333FF"/>
                </a:solidFill>
              </a:rPr>
              <a:t>Экспериментально этот эффект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3333FF"/>
                </a:solidFill>
              </a:rPr>
              <a:t>был обнаружен Борманом в 1941 году</a:t>
            </a:r>
          </a:p>
        </p:txBody>
      </p:sp>
      <p:sp>
        <p:nvSpPr>
          <p:cNvPr id="24580" name="Text Box 5"/>
          <p:cNvSpPr txBox="1">
            <a:spLocks noChangeArrowheads="1"/>
          </p:cNvSpPr>
          <p:nvPr/>
        </p:nvSpPr>
        <p:spPr bwMode="auto">
          <a:xfrm>
            <a:off x="0" y="5060490"/>
            <a:ext cx="9144000" cy="646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/>
              <a:t>Рентгеновские </a:t>
            </a:r>
            <a:r>
              <a:rPr lang="ru-RU" altLang="ru-RU" sz="1800" dirty="0" err="1"/>
              <a:t>топограммы</a:t>
            </a:r>
            <a:r>
              <a:rPr lang="ru-RU" altLang="ru-RU" sz="1800" dirty="0"/>
              <a:t> кристалла </a:t>
            </a:r>
            <a:r>
              <a:rPr lang="ru-RU" altLang="ru-RU" sz="1800" dirty="0" err="1"/>
              <a:t>Ge</a:t>
            </a:r>
            <a:r>
              <a:rPr lang="ru-RU" altLang="ru-RU" sz="1800" dirty="0"/>
              <a:t> полученные на излучении </a:t>
            </a:r>
            <a:r>
              <a:rPr lang="ru-RU" altLang="ru-RU" sz="1800" dirty="0" err="1"/>
              <a:t>CuK</a:t>
            </a:r>
            <a:r>
              <a:rPr lang="ru-RU" altLang="ru-RU" sz="1800" dirty="0" err="1">
                <a:latin typeface="Symbol" panose="05050102010706020507" pitchFamily="18" charset="2"/>
              </a:rPr>
              <a:t>a</a:t>
            </a:r>
            <a:r>
              <a:rPr lang="ru-RU" altLang="ru-RU" sz="1800" dirty="0"/>
              <a:t> с фильтром </a:t>
            </a:r>
            <a:r>
              <a:rPr lang="ru-RU" altLang="ru-RU" sz="1800" dirty="0" err="1"/>
              <a:t>Ni</a:t>
            </a:r>
            <a:r>
              <a:rPr lang="ru-RU" altLang="ru-RU" sz="1800" dirty="0"/>
              <a:t>, отражение (220) (</a:t>
            </a:r>
            <a:r>
              <a:rPr lang="en-US" altLang="ru-RU" sz="1800" dirty="0">
                <a:latin typeface="Symbol" panose="05050102010706020507" pitchFamily="18" charset="2"/>
              </a:rPr>
              <a:t>m</a:t>
            </a:r>
            <a:r>
              <a:rPr lang="ru-RU" altLang="ru-RU" sz="1000" dirty="0"/>
              <a:t>0</a:t>
            </a:r>
            <a:r>
              <a:rPr lang="ru-RU" altLang="ru-RU" sz="1800" dirty="0"/>
              <a:t> – нормальный коэффициент поглощения)</a:t>
            </a:r>
          </a:p>
        </p:txBody>
      </p:sp>
      <p:pic>
        <p:nvPicPr>
          <p:cNvPr id="24582" name="Picture 8" descr="G:\Temprorary files\Educations\Educational process\MSU\2014-2015\Arc\Photo\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1508" y="1890796"/>
            <a:ext cx="1989138" cy="230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9" descr="G:\Temprorary files\Educations\Educational process\MSU\2014-2015\Arc\Photo\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8046" y="1890796"/>
            <a:ext cx="2225675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Picture 10" descr="G:\Temprorary files\Educations\Educational process\MSU\2014-2015\Arc\Photo\1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04" y="1890796"/>
            <a:ext cx="2449512" cy="231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5" name="TextBox 1"/>
          <p:cNvSpPr txBox="1">
            <a:spLocks noChangeArrowheads="1"/>
          </p:cNvSpPr>
          <p:nvPr/>
        </p:nvSpPr>
        <p:spPr bwMode="auto">
          <a:xfrm>
            <a:off x="4821508" y="4340308"/>
            <a:ext cx="2003425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ru-RU" sz="1800" b="1" i="1">
                <a:solidFill>
                  <a:srgbClr val="FF0000"/>
                </a:solidFill>
              </a:rPr>
              <a:t>t=0,23 mm; </a:t>
            </a:r>
            <a:r>
              <a:rPr lang="de-DE" altLang="ru-RU" sz="1800" b="1" i="1">
                <a:solidFill>
                  <a:srgbClr val="FF0000"/>
                </a:solidFill>
                <a:latin typeface="Symbol" panose="05050102010706020507" pitchFamily="18" charset="2"/>
              </a:rPr>
              <a:t>m</a:t>
            </a:r>
            <a:r>
              <a:rPr lang="de-DE" altLang="ru-RU" sz="1000" b="1" i="1">
                <a:solidFill>
                  <a:srgbClr val="FF0000"/>
                </a:solidFill>
              </a:rPr>
              <a:t>0</a:t>
            </a:r>
            <a:r>
              <a:rPr lang="en-US" altLang="ru-RU" sz="1800" b="1" i="1">
                <a:solidFill>
                  <a:srgbClr val="FF0000"/>
                </a:solidFill>
              </a:rPr>
              <a:t>t</a:t>
            </a:r>
            <a:r>
              <a:rPr lang="de-DE" altLang="ru-RU" sz="1800" b="1" i="1">
                <a:solidFill>
                  <a:srgbClr val="FF0000"/>
                </a:solidFill>
              </a:rPr>
              <a:t>=8</a:t>
            </a:r>
            <a:endParaRPr lang="ru-RU" altLang="ru-RU" sz="1800"/>
          </a:p>
        </p:txBody>
      </p:sp>
      <p:sp>
        <p:nvSpPr>
          <p:cNvPr id="24586" name="TextBox 2"/>
          <p:cNvSpPr txBox="1">
            <a:spLocks noChangeArrowheads="1"/>
          </p:cNvSpPr>
          <p:nvPr/>
        </p:nvSpPr>
        <p:spPr bwMode="auto">
          <a:xfrm>
            <a:off x="2518046" y="4340308"/>
            <a:ext cx="2197100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ru-RU" sz="1800" b="1" i="1">
                <a:solidFill>
                  <a:srgbClr val="FF0000"/>
                </a:solidFill>
              </a:rPr>
              <a:t>t=0.5 mm; </a:t>
            </a:r>
            <a:r>
              <a:rPr lang="de-DE" altLang="ru-RU" sz="1800" b="1" i="1">
                <a:solidFill>
                  <a:srgbClr val="FF0000"/>
                </a:solidFill>
                <a:latin typeface="Symbol" panose="05050102010706020507" pitchFamily="18" charset="2"/>
              </a:rPr>
              <a:t>m</a:t>
            </a:r>
            <a:r>
              <a:rPr lang="ru-RU" altLang="ru-RU" sz="1000" b="1" i="1">
                <a:solidFill>
                  <a:srgbClr val="FF0000"/>
                </a:solidFill>
              </a:rPr>
              <a:t>0</a:t>
            </a:r>
            <a:r>
              <a:rPr lang="de-DE" altLang="ru-RU" sz="1800" b="1" i="1">
                <a:solidFill>
                  <a:srgbClr val="FF0000"/>
                </a:solidFill>
              </a:rPr>
              <a:t>t=17.5</a:t>
            </a:r>
            <a:endParaRPr lang="ru-RU" altLang="ru-RU" sz="1800"/>
          </a:p>
        </p:txBody>
      </p:sp>
      <p:sp>
        <p:nvSpPr>
          <p:cNvPr id="24587" name="TextBox 3"/>
          <p:cNvSpPr txBox="1">
            <a:spLocks noChangeArrowheads="1"/>
          </p:cNvSpPr>
          <p:nvPr/>
        </p:nvSpPr>
        <p:spPr bwMode="auto">
          <a:xfrm>
            <a:off x="-2904" y="4340308"/>
            <a:ext cx="2435225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i="1">
                <a:solidFill>
                  <a:srgbClr val="FF0000"/>
                </a:solidFill>
              </a:rPr>
              <a:t>t=1.2 </a:t>
            </a:r>
            <a:r>
              <a:rPr lang="en-US" altLang="ru-RU" sz="1800" b="1" i="1">
                <a:solidFill>
                  <a:srgbClr val="FF0000"/>
                </a:solidFill>
              </a:rPr>
              <a:t>mm</a:t>
            </a:r>
            <a:r>
              <a:rPr lang="ru-RU" altLang="ru-RU" sz="1800" b="1" i="1">
                <a:solidFill>
                  <a:srgbClr val="FF0000"/>
                </a:solidFill>
              </a:rPr>
              <a:t>; </a:t>
            </a:r>
            <a:r>
              <a:rPr lang="en-US" altLang="ru-RU" sz="1800" b="1" i="1">
                <a:solidFill>
                  <a:srgbClr val="FF0000"/>
                </a:solidFill>
                <a:latin typeface="Symbol" panose="05050102010706020507" pitchFamily="18" charset="2"/>
              </a:rPr>
              <a:t>m</a:t>
            </a:r>
            <a:r>
              <a:rPr lang="ru-RU" altLang="ru-RU" sz="1000" b="1" i="1">
                <a:solidFill>
                  <a:srgbClr val="FF0000"/>
                </a:solidFill>
              </a:rPr>
              <a:t>0</a:t>
            </a:r>
            <a:r>
              <a:rPr lang="en-US" altLang="ru-RU" sz="1800" b="1" i="1">
                <a:solidFill>
                  <a:srgbClr val="FF0000"/>
                </a:solidFill>
              </a:rPr>
              <a:t>t</a:t>
            </a:r>
            <a:r>
              <a:rPr lang="ru-RU" altLang="ru-RU" sz="1800" b="1" i="1">
                <a:solidFill>
                  <a:srgbClr val="FF0000"/>
                </a:solidFill>
              </a:rPr>
              <a:t>=42</a:t>
            </a:r>
            <a:endParaRPr lang="ru-RU" altLang="ru-RU" sz="180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D575ABE7-337B-4B18-ADB7-D8BF381B0D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5443" y="1978208"/>
            <a:ext cx="2223398" cy="2098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540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 animBg="1"/>
      <p:bldP spid="24579" grpId="0" animBg="1"/>
      <p:bldP spid="24580" grpId="0" animBg="1"/>
      <p:bldP spid="24585" grpId="0" animBg="1"/>
      <p:bldP spid="24586" grpId="0" animBg="1"/>
      <p:bldP spid="24587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K:\ЮРАЙТ 2\Корректура\Приложение\Проекции\011-a.tif">
            <a:extLst>
              <a:ext uri="{FF2B5EF4-FFF2-40B4-BE49-F238E27FC236}">
                <a16:creationId xmlns:a16="http://schemas.microsoft.com/office/drawing/2014/main" xmlns="" id="{C993118E-3690-4394-B5FD-DE2A7383819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0"/>
            <a:ext cx="727280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Овал 1">
            <a:extLst>
              <a:ext uri="{FF2B5EF4-FFF2-40B4-BE49-F238E27FC236}">
                <a16:creationId xmlns:a16="http://schemas.microsoft.com/office/drawing/2014/main" xmlns="" id="{850F9ABE-578F-4A44-AAC5-B98C2C8BF546}"/>
              </a:ext>
            </a:extLst>
          </p:cNvPr>
          <p:cNvSpPr/>
          <p:nvPr/>
        </p:nvSpPr>
        <p:spPr>
          <a:xfrm>
            <a:off x="3347864" y="1743617"/>
            <a:ext cx="504056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вал 3">
            <a:extLst>
              <a:ext uri="{FF2B5EF4-FFF2-40B4-BE49-F238E27FC236}">
                <a16:creationId xmlns:a16="http://schemas.microsoft.com/office/drawing/2014/main" xmlns="" id="{B78BDA08-C068-463B-A183-5A6633BE53C8}"/>
              </a:ext>
            </a:extLst>
          </p:cNvPr>
          <p:cNvSpPr/>
          <p:nvPr/>
        </p:nvSpPr>
        <p:spPr>
          <a:xfrm>
            <a:off x="5436096" y="1772816"/>
            <a:ext cx="504056" cy="50405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9024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Box 1"/>
          <p:cNvSpPr txBox="1">
            <a:spLocks noChangeArrowheads="1"/>
          </p:cNvSpPr>
          <p:nvPr/>
        </p:nvSpPr>
        <p:spPr bwMode="auto">
          <a:xfrm>
            <a:off x="0" y="4544049"/>
            <a:ext cx="9144000" cy="230832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dirty="0">
                <a:solidFill>
                  <a:srgbClr val="3333FF"/>
                </a:solidFill>
              </a:rPr>
              <a:t>Распределение интенсивности волнового поля вдоль оси </a:t>
            </a:r>
            <a:r>
              <a:rPr lang="ru-RU" altLang="ru-RU" sz="2400" i="1" dirty="0">
                <a:solidFill>
                  <a:srgbClr val="3333FF"/>
                </a:solidFill>
              </a:rPr>
              <a:t>х, </a:t>
            </a:r>
            <a:r>
              <a:rPr lang="ru-RU" altLang="ru-RU" sz="2400" dirty="0">
                <a:solidFill>
                  <a:srgbClr val="3333FF"/>
                </a:solidFill>
              </a:rPr>
              <a:t>перпендикулярной отражающим плоскостям для отражения (220) </a:t>
            </a:r>
            <a:r>
              <a:rPr lang="en-US" altLang="ru-RU" sz="2400" dirty="0">
                <a:solidFill>
                  <a:srgbClr val="3333FF"/>
                </a:solidFill>
              </a:rPr>
              <a:t>Ge</a:t>
            </a:r>
            <a:r>
              <a:rPr lang="ru-RU" altLang="ru-RU" sz="2400" dirty="0">
                <a:solidFill>
                  <a:srgbClr val="3333FF"/>
                </a:solidFill>
              </a:rPr>
              <a:t> (симметричный случай Лауэ); сплошные вертикальные линии — следы плоскостей (220), проходящих через центры атомов; стрелками показано направление течения энергии </a:t>
            </a:r>
          </a:p>
        </p:txBody>
      </p:sp>
      <p:pic>
        <p:nvPicPr>
          <p:cNvPr id="32771" name="Picture 2" descr="H:\L-IV\сканирование0001a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671167"/>
            <a:ext cx="3600450" cy="372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TextBox 3"/>
          <p:cNvSpPr txBox="1">
            <a:spLocks noChangeArrowheads="1"/>
          </p:cNvSpPr>
          <p:nvPr/>
        </p:nvSpPr>
        <p:spPr bwMode="auto">
          <a:xfrm>
            <a:off x="0" y="0"/>
            <a:ext cx="9144000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>
                <a:solidFill>
                  <a:srgbClr val="3333FF"/>
                </a:solidFill>
              </a:rPr>
              <a:t>Физическая интерпретация эффекта Бормана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708301" y="1102967"/>
            <a:ext cx="0" cy="107950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4859239" y="1102967"/>
            <a:ext cx="0" cy="107950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3779739" y="2614267"/>
            <a:ext cx="0" cy="1081088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932264" y="2614267"/>
            <a:ext cx="0" cy="1081088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1552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animBg="1"/>
      <p:bldP spid="32772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B451E70E-A86E-4D6E-9107-5EDB95E3D8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484784"/>
            <a:ext cx="4104456" cy="415707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54E7B1DD-98BD-4878-AC4B-F303EDACC5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015" y="1484784"/>
            <a:ext cx="3905495" cy="4157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01619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A288F48F-2F39-49AD-A9F9-03CBAF7301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325" y="1610304"/>
            <a:ext cx="6664027" cy="52476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265DA4F-33D0-4F9B-8A16-0671751016D4}"/>
              </a:ext>
            </a:extLst>
          </p:cNvPr>
          <p:cNvSpPr txBox="1"/>
          <p:nvPr/>
        </p:nvSpPr>
        <p:spPr>
          <a:xfrm>
            <a:off x="0" y="0"/>
            <a:ext cx="9144000" cy="14773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Численное моделирование волнового поля в треугольнике рассеяния. В вершине треугольника видны осцилляции поля (распространяются две волны – нормальная и аномальная), нормальная волна затухает с глубиной, остается только аномальная (</a:t>
            </a:r>
            <a:r>
              <a:rPr lang="ru-RU" dirty="0" err="1"/>
              <a:t>Бормановская</a:t>
            </a:r>
            <a:r>
              <a:rPr lang="ru-RU" dirty="0"/>
              <a:t> волна) и осцилляции исчезают. </a:t>
            </a:r>
          </a:p>
          <a:p>
            <a:pPr algn="ctr"/>
            <a:r>
              <a:rPr lang="ru-RU" dirty="0"/>
              <a:t>Моделирование выполнено путем решения уравнений </a:t>
            </a:r>
            <a:r>
              <a:rPr lang="ru-RU" dirty="0" err="1"/>
              <a:t>Такаги-Топена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2470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7"/>
          <p:cNvSpPr txBox="1">
            <a:spLocks noChangeArrowheads="1"/>
          </p:cNvSpPr>
          <p:nvPr/>
        </p:nvSpPr>
        <p:spPr bwMode="auto">
          <a:xfrm>
            <a:off x="808038" y="222408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pic>
        <p:nvPicPr>
          <p:cNvPr id="4" name="Picture 17" descr="Безымянны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620713"/>
            <a:ext cx="287655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Object 18"/>
          <p:cNvGraphicFramePr>
            <a:graphicFrameLocks noChangeAspect="1"/>
          </p:cNvGraphicFramePr>
          <p:nvPr/>
        </p:nvGraphicFramePr>
        <p:xfrm>
          <a:off x="6948488" y="3429000"/>
          <a:ext cx="1225550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142" name="Формула" r:id="rId4" imgW="838200" imgH="241300" progId="Equation.3">
                  <p:embed/>
                </p:oleObj>
              </mc:Choice>
              <mc:Fallback>
                <p:oleObj name="Формула" r:id="rId4" imgW="838200" imgH="241300" progId="Equation.3">
                  <p:embed/>
                  <p:pic>
                    <p:nvPicPr>
                      <p:cNvPr id="5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8488" y="3429000"/>
                        <a:ext cx="1225550" cy="3524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19"/>
          <p:cNvGraphicFramePr>
            <a:graphicFrameLocks noChangeAspect="1"/>
          </p:cNvGraphicFramePr>
          <p:nvPr/>
        </p:nvGraphicFramePr>
        <p:xfrm>
          <a:off x="6516688" y="3860800"/>
          <a:ext cx="2016125" cy="273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143" name="Формула" r:id="rId6" imgW="1497950" imgH="203112" progId="Equation.3">
                  <p:embed/>
                </p:oleObj>
              </mc:Choice>
              <mc:Fallback>
                <p:oleObj name="Формула" r:id="rId6" imgW="1497950" imgH="203112" progId="Equation.3">
                  <p:embed/>
                  <p:pic>
                    <p:nvPicPr>
                      <p:cNvPr id="6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6688" y="3860800"/>
                        <a:ext cx="2016125" cy="2730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6630" name="Picture 12" descr="Безымянный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96975"/>
            <a:ext cx="5689600" cy="185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Object 12"/>
          <p:cNvGraphicFramePr>
            <a:graphicFrameLocks noChangeAspect="1"/>
          </p:cNvGraphicFramePr>
          <p:nvPr/>
        </p:nvGraphicFramePr>
        <p:xfrm>
          <a:off x="3276600" y="4005263"/>
          <a:ext cx="792163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144" name="Equation" r:id="rId9" imgW="419100" imgH="228600" progId="Equation.DSMT4">
                  <p:embed/>
                </p:oleObj>
              </mc:Choice>
              <mc:Fallback>
                <p:oleObj name="Equation" r:id="rId9" imgW="419100" imgH="228600" progId="Equation.DSMT4">
                  <p:embed/>
                  <p:pic>
                    <p:nvPicPr>
                      <p:cNvPr id="7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4005263"/>
                        <a:ext cx="792163" cy="431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15" descr="Рисунок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429000"/>
            <a:ext cx="2733675" cy="8191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Object 16"/>
          <p:cNvGraphicFramePr>
            <a:graphicFrameLocks noChangeAspect="1"/>
          </p:cNvGraphicFramePr>
          <p:nvPr/>
        </p:nvGraphicFramePr>
        <p:xfrm>
          <a:off x="4356100" y="4005263"/>
          <a:ext cx="1800225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145" name="Формула" r:id="rId12" imgW="1028700" imgH="279400" progId="Equation.3">
                  <p:embed/>
                </p:oleObj>
              </mc:Choice>
              <mc:Fallback>
                <p:oleObj name="Формула" r:id="rId12" imgW="1028700" imgH="279400" progId="Equation.3">
                  <p:embed/>
                  <p:pic>
                    <p:nvPicPr>
                      <p:cNvPr id="9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6100" y="4005263"/>
                        <a:ext cx="1800225" cy="4889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0"/>
          <p:cNvGraphicFramePr>
            <a:graphicFrameLocks noChangeAspect="1"/>
          </p:cNvGraphicFramePr>
          <p:nvPr/>
        </p:nvGraphicFramePr>
        <p:xfrm>
          <a:off x="3492500" y="3213100"/>
          <a:ext cx="2160588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146" name="Equation" r:id="rId14" imgW="1497950" imgH="393529" progId="Equation.DSMT4">
                  <p:embed/>
                </p:oleObj>
              </mc:Choice>
              <mc:Fallback>
                <p:oleObj name="Equation" r:id="rId14" imgW="1497950" imgH="393529" progId="Equation.DSMT4">
                  <p:embed/>
                  <p:pic>
                    <p:nvPicPr>
                      <p:cNvPr id="1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00" y="3213100"/>
                        <a:ext cx="2160588" cy="5746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7419" name="Picture 6" descr="id200-34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724400"/>
            <a:ext cx="3216275" cy="185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6" name="Picture 7" descr="id1810-84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4797425"/>
            <a:ext cx="3241675" cy="182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7" name="Oval 9"/>
          <p:cNvSpPr>
            <a:spLocks noChangeArrowheads="1"/>
          </p:cNvSpPr>
          <p:nvPr/>
        </p:nvSpPr>
        <p:spPr bwMode="auto">
          <a:xfrm>
            <a:off x="6011863" y="4581525"/>
            <a:ext cx="506412" cy="457200"/>
          </a:xfrm>
          <a:prstGeom prst="ellipse">
            <a:avLst/>
          </a:prstGeom>
          <a:noFill/>
          <a:ln w="28575">
            <a:solidFill>
              <a:srgbClr val="3333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6638" name="Line 10"/>
          <p:cNvSpPr>
            <a:spLocks noChangeShapeType="1"/>
          </p:cNvSpPr>
          <p:nvPr/>
        </p:nvSpPr>
        <p:spPr bwMode="auto">
          <a:xfrm flipV="1">
            <a:off x="3419475" y="4868863"/>
            <a:ext cx="2592388" cy="612775"/>
          </a:xfrm>
          <a:prstGeom prst="line">
            <a:avLst/>
          </a:prstGeom>
          <a:noFill/>
          <a:ln w="38100">
            <a:solidFill>
              <a:srgbClr val="3333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7423" name="Text Box 11"/>
          <p:cNvSpPr txBox="1">
            <a:spLocks noChangeArrowheads="1"/>
          </p:cNvSpPr>
          <p:nvPr/>
        </p:nvSpPr>
        <p:spPr bwMode="auto">
          <a:xfrm>
            <a:off x="933450" y="4724400"/>
            <a:ext cx="6397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1800">
                <a:solidFill>
                  <a:srgbClr val="FF0000"/>
                </a:solidFill>
                <a:latin typeface="Symbol" panose="05050102010706020507" pitchFamily="18" charset="2"/>
              </a:rPr>
              <a:t>m</a:t>
            </a:r>
            <a:r>
              <a:rPr lang="en-US" altLang="ru-RU" sz="1800">
                <a:solidFill>
                  <a:srgbClr val="FF0000"/>
                </a:solidFill>
              </a:rPr>
              <a:t>t&lt;1</a:t>
            </a:r>
            <a:endParaRPr lang="ru-RU" altLang="ru-RU" sz="1800">
              <a:solidFill>
                <a:srgbClr val="FF0000"/>
              </a:solidFill>
            </a:endParaRPr>
          </a:p>
        </p:txBody>
      </p:sp>
      <p:sp>
        <p:nvSpPr>
          <p:cNvPr id="17424" name="Text Box 12"/>
          <p:cNvSpPr txBox="1">
            <a:spLocks noChangeArrowheads="1"/>
          </p:cNvSpPr>
          <p:nvPr/>
        </p:nvSpPr>
        <p:spPr bwMode="auto">
          <a:xfrm>
            <a:off x="7196138" y="4813300"/>
            <a:ext cx="7731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1800">
                <a:solidFill>
                  <a:srgbClr val="FF0000"/>
                </a:solidFill>
                <a:latin typeface="Symbol" panose="05050102010706020507" pitchFamily="18" charset="2"/>
              </a:rPr>
              <a:t>m</a:t>
            </a:r>
            <a:r>
              <a:rPr lang="en-US" altLang="ru-RU" sz="1800">
                <a:solidFill>
                  <a:srgbClr val="FF0000"/>
                </a:solidFill>
              </a:rPr>
              <a:t>t&gt;&gt;1</a:t>
            </a:r>
            <a:endParaRPr lang="ru-RU" altLang="ru-RU" sz="18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798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7" grpId="0" animBg="1"/>
      <p:bldP spid="17423" grpId="0"/>
      <p:bldP spid="17424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1908175" y="1052513"/>
          <a:ext cx="5567363" cy="208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302" name="Equation" r:id="rId3" imgW="2438400" imgH="914400" progId="Equation.DSMT4">
                  <p:embed/>
                </p:oleObj>
              </mc:Choice>
              <mc:Fallback>
                <p:oleObj name="Equation" r:id="rId3" imgW="2438400" imgH="914400" progId="Equation.DSMT4">
                  <p:embed/>
                  <p:pic>
                    <p:nvPicPr>
                      <p:cNvPr id="4" name="Объект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8175" y="1052513"/>
                        <a:ext cx="5567363" cy="20891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1979613" y="3500438"/>
          <a:ext cx="5456237" cy="1008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303" name="Equation" r:id="rId5" imgW="2336800" imgH="431800" progId="Equation.DSMT4">
                  <p:embed/>
                </p:oleObj>
              </mc:Choice>
              <mc:Fallback>
                <p:oleObj name="Equation" r:id="rId5" imgW="2336800" imgH="431800" progId="Equation.DSMT4">
                  <p:embed/>
                  <p:pic>
                    <p:nvPicPr>
                      <p:cNvPr id="5" name="Объект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9613" y="3500438"/>
                        <a:ext cx="5456237" cy="10080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703263" y="5114925"/>
          <a:ext cx="2951162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304" name="Equation" r:id="rId7" imgW="825142" imgH="177723" progId="Equation.DSMT4">
                  <p:embed/>
                </p:oleObj>
              </mc:Choice>
              <mc:Fallback>
                <p:oleObj name="Equation" r:id="rId7" imgW="825142" imgH="177723" progId="Equation.DSMT4">
                  <p:embed/>
                  <p:pic>
                    <p:nvPicPr>
                      <p:cNvPr id="6" name="Объект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3263" y="5114925"/>
                        <a:ext cx="2951162" cy="635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Объект 6"/>
          <p:cNvGraphicFramePr>
            <a:graphicFrameLocks noChangeAspect="1"/>
          </p:cNvGraphicFramePr>
          <p:nvPr/>
        </p:nvGraphicFramePr>
        <p:xfrm>
          <a:off x="4140200" y="4797425"/>
          <a:ext cx="3600450" cy="1179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305" name="Equation" r:id="rId9" imgW="1193800" imgH="393700" progId="Equation.DSMT4">
                  <p:embed/>
                </p:oleObj>
              </mc:Choice>
              <mc:Fallback>
                <p:oleObj name="Equation" r:id="rId9" imgW="1193800" imgH="393700" progId="Equation.DSMT4">
                  <p:embed/>
                  <p:pic>
                    <p:nvPicPr>
                      <p:cNvPr id="7" name="Объект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40200" y="4797425"/>
                        <a:ext cx="3600450" cy="11795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555875" y="260350"/>
            <a:ext cx="4160838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0000FF"/>
                </a:solidFill>
              </a:rPr>
              <a:t>Уравнения Такаги- Топена</a:t>
            </a:r>
          </a:p>
        </p:txBody>
      </p:sp>
    </p:spTree>
    <p:extLst>
      <p:ext uri="{BB962C8B-B14F-4D97-AF65-F5344CB8AC3E}">
        <p14:creationId xmlns:p14="http://schemas.microsoft.com/office/powerpoint/2010/main" val="1620484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213100"/>
            <a:ext cx="8785225" cy="352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1908175" y="0"/>
          <a:ext cx="5567363" cy="2089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96" name="Equation" r:id="rId4" imgW="2438400" imgH="914400" progId="Equation.DSMT4">
                  <p:embed/>
                </p:oleObj>
              </mc:Choice>
              <mc:Fallback>
                <p:oleObj name="Equation" r:id="rId4" imgW="2438400" imgH="914400" progId="Equation.DSMT4">
                  <p:embed/>
                  <p:pic>
                    <p:nvPicPr>
                      <p:cNvPr id="4" name="Объект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8175" y="0"/>
                        <a:ext cx="5567363" cy="20891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5010052"/>
              </p:ext>
            </p:extLst>
          </p:nvPr>
        </p:nvGraphicFramePr>
        <p:xfrm>
          <a:off x="1908175" y="2133600"/>
          <a:ext cx="5567363" cy="1008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97" name="Equation" r:id="rId6" imgW="2336800" imgH="431800" progId="Equation.DSMT4">
                  <p:embed/>
                </p:oleObj>
              </mc:Choice>
              <mc:Fallback>
                <p:oleObj name="Equation" r:id="rId6" imgW="2336800" imgH="431800" progId="Equation.DSMT4">
                  <p:embed/>
                  <p:pic>
                    <p:nvPicPr>
                      <p:cNvPr id="5" name="Объект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8175" y="2133600"/>
                        <a:ext cx="5567363" cy="10080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43310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32572B4A-EC03-49E8-A847-F26678FEB9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862" y="681037"/>
            <a:ext cx="5248275" cy="549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6017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1">
            <a:extLst>
              <a:ext uri="{FF2B5EF4-FFF2-40B4-BE49-F238E27FC236}">
                <a16:creationId xmlns:a16="http://schemas.microsoft.com/office/drawing/2014/main" xmlns="" id="{3FB76CB8-A159-4ED2-96BA-A544F94E10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196975"/>
            <a:ext cx="3205163" cy="8302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3333FF"/>
                </a:solidFill>
              </a:rPr>
              <a:t>Уравнение Лауэ</a:t>
            </a:r>
            <a:r>
              <a:rPr lang="en-US" altLang="ru-RU" sz="2400" b="1">
                <a:solidFill>
                  <a:srgbClr val="3333FF"/>
                </a:solidFill>
              </a:rPr>
              <a:t> </a:t>
            </a:r>
            <a:r>
              <a:rPr lang="ru-RU" altLang="ru-RU" sz="2400" b="1">
                <a:solidFill>
                  <a:srgbClr val="3333FF"/>
                </a:solidFill>
              </a:rPr>
              <a:t>в векторной форме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49322A6-3606-4D10-A5B6-78667DA64DDC}"/>
              </a:ext>
            </a:extLst>
          </p:cNvPr>
          <p:cNvSpPr txBox="1"/>
          <p:nvPr/>
        </p:nvSpPr>
        <p:spPr>
          <a:xfrm>
            <a:off x="0" y="12700"/>
            <a:ext cx="9144000" cy="954107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800" b="1" dirty="0">
                <a:solidFill>
                  <a:srgbClr val="3333FF"/>
                </a:solidFill>
                <a:latin typeface="+mn-lt"/>
                <a:cs typeface="Arial" charset="0"/>
              </a:rPr>
              <a:t>Геометрическая интерпретация условий Лауэ. </a:t>
            </a:r>
          </a:p>
          <a:p>
            <a:pPr algn="ctr" eaLnBrk="1" hangingPunct="1">
              <a:defRPr/>
            </a:pPr>
            <a:r>
              <a:rPr lang="ru-RU" sz="2800" b="1" dirty="0">
                <a:solidFill>
                  <a:srgbClr val="3333FF"/>
                </a:solidFill>
                <a:latin typeface="+mn-lt"/>
                <a:cs typeface="Arial" charset="0"/>
              </a:rPr>
              <a:t>Схема </a:t>
            </a:r>
            <a:r>
              <a:rPr lang="ru-RU" sz="2800" b="1" dirty="0" err="1">
                <a:solidFill>
                  <a:srgbClr val="3333FF"/>
                </a:solidFill>
                <a:latin typeface="+mn-lt"/>
                <a:cs typeface="Arial" charset="0"/>
              </a:rPr>
              <a:t>Эвальда</a:t>
            </a:r>
            <a:r>
              <a:rPr lang="ru-RU" sz="2800" b="1" dirty="0">
                <a:solidFill>
                  <a:srgbClr val="3333FF"/>
                </a:solidFill>
                <a:latin typeface="+mn-lt"/>
                <a:cs typeface="Arial" charset="0"/>
              </a:rPr>
              <a:t> </a:t>
            </a:r>
          </a:p>
        </p:txBody>
      </p:sp>
      <p:sp>
        <p:nvSpPr>
          <p:cNvPr id="66" name="Прямоугольник 65">
            <a:extLst>
              <a:ext uri="{FF2B5EF4-FFF2-40B4-BE49-F238E27FC236}">
                <a16:creationId xmlns:a16="http://schemas.microsoft.com/office/drawing/2014/main" xmlns="" id="{CBF8CDA7-D52B-48E8-AE8A-FB340FC6062B}"/>
              </a:ext>
            </a:extLst>
          </p:cNvPr>
          <p:cNvSpPr/>
          <p:nvPr/>
        </p:nvSpPr>
        <p:spPr>
          <a:xfrm>
            <a:off x="660400" y="4454525"/>
            <a:ext cx="2303463" cy="20161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cxnSp>
        <p:nvCxnSpPr>
          <p:cNvPr id="67" name="Прямая со стрелкой 66">
            <a:extLst>
              <a:ext uri="{FF2B5EF4-FFF2-40B4-BE49-F238E27FC236}">
                <a16:creationId xmlns:a16="http://schemas.microsoft.com/office/drawing/2014/main" xmlns="" id="{BB61BC23-A84D-414A-BD73-6A073EE849BD}"/>
              </a:ext>
            </a:extLst>
          </p:cNvPr>
          <p:cNvCxnSpPr/>
          <p:nvPr/>
        </p:nvCxnSpPr>
        <p:spPr>
          <a:xfrm>
            <a:off x="1092200" y="4743450"/>
            <a:ext cx="576263" cy="15113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 стрелкой 67">
            <a:extLst>
              <a:ext uri="{FF2B5EF4-FFF2-40B4-BE49-F238E27FC236}">
                <a16:creationId xmlns:a16="http://schemas.microsoft.com/office/drawing/2014/main" xmlns="" id="{D08962A9-1608-472B-9F99-E62AF9412C78}"/>
              </a:ext>
            </a:extLst>
          </p:cNvPr>
          <p:cNvCxnSpPr/>
          <p:nvPr/>
        </p:nvCxnSpPr>
        <p:spPr>
          <a:xfrm>
            <a:off x="1092200" y="4743450"/>
            <a:ext cx="1584325" cy="28733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 стрелкой 68">
            <a:extLst>
              <a:ext uri="{FF2B5EF4-FFF2-40B4-BE49-F238E27FC236}">
                <a16:creationId xmlns:a16="http://schemas.microsoft.com/office/drawing/2014/main" xmlns="" id="{2F86966F-BDA6-467A-9D9A-0EE5BD02B855}"/>
              </a:ext>
            </a:extLst>
          </p:cNvPr>
          <p:cNvCxnSpPr/>
          <p:nvPr/>
        </p:nvCxnSpPr>
        <p:spPr>
          <a:xfrm flipV="1">
            <a:off x="1668463" y="5030788"/>
            <a:ext cx="1008062" cy="1223962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2EA97693-C588-4917-9D7F-7A39E9A96040}"/>
              </a:ext>
            </a:extLst>
          </p:cNvPr>
          <p:cNvSpPr txBox="1"/>
          <p:nvPr/>
        </p:nvSpPr>
        <p:spPr>
          <a:xfrm>
            <a:off x="804863" y="5319713"/>
            <a:ext cx="576262" cy="5222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800" b="1" dirty="0">
                <a:latin typeface="+mn-lt"/>
                <a:cs typeface="Arial" charset="0"/>
              </a:rPr>
              <a:t>K</a:t>
            </a:r>
            <a:r>
              <a:rPr lang="en-US" sz="2800" b="1" baseline="-25000" dirty="0">
                <a:latin typeface="+mn-lt"/>
                <a:cs typeface="Arial" charset="0"/>
              </a:rPr>
              <a:t>0</a:t>
            </a:r>
            <a:endParaRPr lang="ru-RU" sz="2800" b="1" baseline="-25000" dirty="0">
              <a:latin typeface="+mn-lt"/>
              <a:cs typeface="Arial" charset="0"/>
            </a:endParaRPr>
          </a:p>
        </p:txBody>
      </p:sp>
      <p:sp>
        <p:nvSpPr>
          <p:cNvPr id="71" name="Прямоугольник 70">
            <a:extLst>
              <a:ext uri="{FF2B5EF4-FFF2-40B4-BE49-F238E27FC236}">
                <a16:creationId xmlns:a16="http://schemas.microsoft.com/office/drawing/2014/main" xmlns="" id="{1CD8D8C1-63F4-4A4F-A637-391424D4FB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9900" y="4383088"/>
            <a:ext cx="6175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800" b="1">
                <a:solidFill>
                  <a:srgbClr val="000000"/>
                </a:solidFill>
              </a:rPr>
              <a:t>K</a:t>
            </a:r>
            <a:r>
              <a:rPr lang="en-US" altLang="ru-RU" sz="2800" b="1" baseline="-25000">
                <a:solidFill>
                  <a:srgbClr val="000000"/>
                </a:solidFill>
              </a:rPr>
              <a:t>H</a:t>
            </a:r>
            <a:endParaRPr lang="ru-RU" altLang="ru-RU" sz="2800" b="1" baseline="-25000">
              <a:solidFill>
                <a:srgbClr val="000000"/>
              </a:solidFill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05BE391F-66B4-453B-9178-134915A06B08}"/>
              </a:ext>
            </a:extLst>
          </p:cNvPr>
          <p:cNvSpPr txBox="1"/>
          <p:nvPr/>
        </p:nvSpPr>
        <p:spPr>
          <a:xfrm>
            <a:off x="2171700" y="5535613"/>
            <a:ext cx="444500" cy="5222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800" b="1" dirty="0">
                <a:latin typeface="+mn-lt"/>
                <a:cs typeface="Arial" charset="0"/>
              </a:rPr>
              <a:t>H</a:t>
            </a:r>
            <a:endParaRPr lang="ru-RU" sz="2800" b="1" dirty="0">
              <a:latin typeface="+mn-lt"/>
              <a:cs typeface="Arial" charset="0"/>
            </a:endParaRPr>
          </a:p>
        </p:txBody>
      </p:sp>
      <p:sp>
        <p:nvSpPr>
          <p:cNvPr id="73" name="Дуга 72">
            <a:extLst>
              <a:ext uri="{FF2B5EF4-FFF2-40B4-BE49-F238E27FC236}">
                <a16:creationId xmlns:a16="http://schemas.microsoft.com/office/drawing/2014/main" xmlns="" id="{1456E19F-DB3A-4E32-87E0-48BF480C105F}"/>
              </a:ext>
            </a:extLst>
          </p:cNvPr>
          <p:cNvSpPr/>
          <p:nvPr/>
        </p:nvSpPr>
        <p:spPr>
          <a:xfrm rot="2383421">
            <a:off x="1363663" y="4795838"/>
            <a:ext cx="96837" cy="433387"/>
          </a:xfrm>
          <a:prstGeom prst="arc">
            <a:avLst>
              <a:gd name="adj1" fmla="val 16200000"/>
              <a:gd name="adj2" fmla="val 5569397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1120B291-88F2-429A-91CF-7289924D9A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8100" y="4887913"/>
            <a:ext cx="4984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400" i="1">
                <a:latin typeface="Symbol" panose="05050102010706020507" pitchFamily="18" charset="2"/>
              </a:rPr>
              <a:t>2q</a:t>
            </a:r>
            <a:endParaRPr lang="ru-RU" altLang="ru-RU" sz="2400" i="1">
              <a:latin typeface="Symbol" panose="05050102010706020507" pitchFamily="18" charset="2"/>
            </a:endParaRPr>
          </a:p>
        </p:txBody>
      </p:sp>
      <p:sp>
        <p:nvSpPr>
          <p:cNvPr id="89" name="Прямоугольник 88">
            <a:extLst>
              <a:ext uri="{FF2B5EF4-FFF2-40B4-BE49-F238E27FC236}">
                <a16:creationId xmlns:a16="http://schemas.microsoft.com/office/drawing/2014/main" xmlns="" id="{93658A9C-624E-479B-BEC0-C8F984B1182D}"/>
              </a:ext>
            </a:extLst>
          </p:cNvPr>
          <p:cNvSpPr/>
          <p:nvPr/>
        </p:nvSpPr>
        <p:spPr>
          <a:xfrm>
            <a:off x="250825" y="2265363"/>
            <a:ext cx="3205163" cy="8763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graphicFrame>
        <p:nvGraphicFramePr>
          <p:cNvPr id="90" name="Object 3">
            <a:extLst>
              <a:ext uri="{FF2B5EF4-FFF2-40B4-BE49-F238E27FC236}">
                <a16:creationId xmlns:a16="http://schemas.microsoft.com/office/drawing/2014/main" xmlns="" id="{AF235DF9-7765-4AF0-BC36-F1ACDE89786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0825" y="2268538"/>
          <a:ext cx="3205163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80" name="Equation" r:id="rId3" imgW="838200" imgH="228600" progId="">
                  <p:embed/>
                </p:oleObj>
              </mc:Choice>
              <mc:Fallback>
                <p:oleObj name="Equation" r:id="rId3" imgW="838200" imgH="2286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2268538"/>
                        <a:ext cx="3205163" cy="873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77DFDF2C-503A-4D2E-8A46-20DC0AF51084}"/>
              </a:ext>
            </a:extLst>
          </p:cNvPr>
          <p:cNvSpPr txBox="1"/>
          <p:nvPr/>
        </p:nvSpPr>
        <p:spPr>
          <a:xfrm>
            <a:off x="250825" y="3333750"/>
            <a:ext cx="3205163" cy="646113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dirty="0">
                <a:solidFill>
                  <a:srgbClr val="3333FF"/>
                </a:solidFill>
                <a:latin typeface="+mn-lt"/>
                <a:cs typeface="Arial" charset="0"/>
              </a:rPr>
              <a:t>Что означает это векторное равенство?</a:t>
            </a:r>
          </a:p>
        </p:txBody>
      </p:sp>
      <p:pic>
        <p:nvPicPr>
          <p:cNvPr id="58" name="Picture 2" descr="E:\Сетка 4.tif">
            <a:extLst>
              <a:ext uri="{FF2B5EF4-FFF2-40B4-BE49-F238E27FC236}">
                <a16:creationId xmlns:a16="http://schemas.microsoft.com/office/drawing/2014/main" xmlns="" id="{43362585-5D01-447A-9287-2163D04417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1125538"/>
            <a:ext cx="5324475" cy="539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" name="Овал 82">
            <a:extLst>
              <a:ext uri="{FF2B5EF4-FFF2-40B4-BE49-F238E27FC236}">
                <a16:creationId xmlns:a16="http://schemas.microsoft.com/office/drawing/2014/main" xmlns="" id="{9EF78677-80B9-4686-AE90-C15DE9813FB2}"/>
              </a:ext>
            </a:extLst>
          </p:cNvPr>
          <p:cNvSpPr/>
          <p:nvPr/>
        </p:nvSpPr>
        <p:spPr>
          <a:xfrm rot="21190970">
            <a:off x="4548188" y="1825625"/>
            <a:ext cx="3529012" cy="3455988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84" name="Овал 83">
            <a:extLst>
              <a:ext uri="{FF2B5EF4-FFF2-40B4-BE49-F238E27FC236}">
                <a16:creationId xmlns:a16="http://schemas.microsoft.com/office/drawing/2014/main" xmlns="" id="{598C3CDB-FC27-4004-96A5-4F3FD6986323}"/>
              </a:ext>
            </a:extLst>
          </p:cNvPr>
          <p:cNvSpPr/>
          <p:nvPr/>
        </p:nvSpPr>
        <p:spPr>
          <a:xfrm>
            <a:off x="6227763" y="3500438"/>
            <a:ext cx="73025" cy="73025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cxnSp>
        <p:nvCxnSpPr>
          <p:cNvPr id="85" name="Прямая со стрелкой 84">
            <a:extLst>
              <a:ext uri="{FF2B5EF4-FFF2-40B4-BE49-F238E27FC236}">
                <a16:creationId xmlns:a16="http://schemas.microsoft.com/office/drawing/2014/main" xmlns="" id="{3AB3D064-E37A-4D46-BF57-1F6C9AC62A26}"/>
              </a:ext>
            </a:extLst>
          </p:cNvPr>
          <p:cNvCxnSpPr>
            <a:stCxn id="84" idx="3"/>
          </p:cNvCxnSpPr>
          <p:nvPr/>
        </p:nvCxnSpPr>
        <p:spPr>
          <a:xfrm flipH="1">
            <a:off x="4572000" y="3562350"/>
            <a:ext cx="1666875" cy="82550"/>
          </a:xfrm>
          <a:prstGeom prst="straightConnector1">
            <a:avLst/>
          </a:prstGeom>
          <a:ln w="190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>
            <a:extLst>
              <a:ext uri="{FF2B5EF4-FFF2-40B4-BE49-F238E27FC236}">
                <a16:creationId xmlns:a16="http://schemas.microsoft.com/office/drawing/2014/main" xmlns="" id="{E4F01777-9848-4040-B100-7F7BF695A6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4163" y="3141663"/>
            <a:ext cx="49053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3333FF"/>
                </a:solidFill>
                <a:latin typeface="Symbol" panose="05050102010706020507" pitchFamily="18" charset="2"/>
              </a:rPr>
              <a:t>1</a:t>
            </a:r>
            <a:r>
              <a:rPr lang="en-US" altLang="ru-RU" sz="1800">
                <a:solidFill>
                  <a:srgbClr val="3333FF"/>
                </a:solidFill>
                <a:latin typeface="Symbol" panose="05050102010706020507" pitchFamily="18" charset="2"/>
              </a:rPr>
              <a:t>/l</a:t>
            </a:r>
            <a:endParaRPr lang="ru-RU" altLang="ru-RU" sz="1800">
              <a:solidFill>
                <a:srgbClr val="3333FF"/>
              </a:solidFill>
              <a:latin typeface="Symbol" panose="05050102010706020507" pitchFamily="18" charset="2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xmlns="" id="{953D5913-C950-49D9-A69E-446DCF981280}"/>
              </a:ext>
            </a:extLst>
          </p:cNvPr>
          <p:cNvSpPr txBox="1"/>
          <p:nvPr/>
        </p:nvSpPr>
        <p:spPr>
          <a:xfrm>
            <a:off x="6227763" y="3141663"/>
            <a:ext cx="339725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i="1" dirty="0">
                <a:latin typeface="+mn-lt"/>
                <a:cs typeface="Arial" charset="0"/>
              </a:rPr>
              <a:t>P</a:t>
            </a:r>
            <a:endParaRPr lang="ru-RU" i="1" dirty="0">
              <a:latin typeface="+mn-lt"/>
              <a:cs typeface="Arial" charset="0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xmlns="" id="{4A8C74D8-01DC-41D4-9F6F-C7E0C99000C6}"/>
              </a:ext>
            </a:extLst>
          </p:cNvPr>
          <p:cNvSpPr txBox="1"/>
          <p:nvPr/>
        </p:nvSpPr>
        <p:spPr>
          <a:xfrm>
            <a:off x="7956550" y="4221163"/>
            <a:ext cx="812800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dirty="0">
                <a:latin typeface="+mn-lt"/>
                <a:cs typeface="Arial" charset="0"/>
              </a:rPr>
              <a:t>Q(</a:t>
            </a:r>
            <a:r>
              <a:rPr lang="en-US" dirty="0" err="1">
                <a:latin typeface="+mn-lt"/>
                <a:cs typeface="Arial" charset="0"/>
              </a:rPr>
              <a:t>hkl</a:t>
            </a:r>
            <a:r>
              <a:rPr lang="en-US" dirty="0">
                <a:latin typeface="+mn-lt"/>
                <a:cs typeface="Arial" charset="0"/>
              </a:rPr>
              <a:t>)</a:t>
            </a:r>
            <a:endParaRPr lang="ru-RU" dirty="0">
              <a:latin typeface="+mn-lt"/>
              <a:cs typeface="Arial" charset="0"/>
            </a:endParaRPr>
          </a:p>
        </p:txBody>
      </p:sp>
      <p:cxnSp>
        <p:nvCxnSpPr>
          <p:cNvPr id="91" name="Прямая со стрелкой 90">
            <a:extLst>
              <a:ext uri="{FF2B5EF4-FFF2-40B4-BE49-F238E27FC236}">
                <a16:creationId xmlns:a16="http://schemas.microsoft.com/office/drawing/2014/main" xmlns="" id="{E96D5869-8775-4E55-9542-0A1A6AA48729}"/>
              </a:ext>
            </a:extLst>
          </p:cNvPr>
          <p:cNvCxnSpPr/>
          <p:nvPr/>
        </p:nvCxnSpPr>
        <p:spPr>
          <a:xfrm flipV="1">
            <a:off x="5472113" y="4292600"/>
            <a:ext cx="2484437" cy="792163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>
            <a:extLst>
              <a:ext uri="{FF2B5EF4-FFF2-40B4-BE49-F238E27FC236}">
                <a16:creationId xmlns:a16="http://schemas.microsoft.com/office/drawing/2014/main" xmlns="" id="{637783B1-004D-4E39-BD3E-66BA90700C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8125" y="4724400"/>
            <a:ext cx="444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800" b="1">
                <a:solidFill>
                  <a:srgbClr val="3333FF"/>
                </a:solidFill>
                <a:latin typeface="Symbol" panose="05050102010706020507" pitchFamily="18" charset="2"/>
              </a:rPr>
              <a:t>H</a:t>
            </a:r>
            <a:endParaRPr lang="ru-RU" altLang="ru-RU" sz="2800" b="1">
              <a:solidFill>
                <a:srgbClr val="3333FF"/>
              </a:solidFill>
              <a:latin typeface="Symbol" panose="05050102010706020507" pitchFamily="18" charset="2"/>
            </a:endParaRPr>
          </a:p>
        </p:txBody>
      </p:sp>
      <p:cxnSp>
        <p:nvCxnSpPr>
          <p:cNvPr id="93" name="Прямая со стрелкой 92">
            <a:extLst>
              <a:ext uri="{FF2B5EF4-FFF2-40B4-BE49-F238E27FC236}">
                <a16:creationId xmlns:a16="http://schemas.microsoft.com/office/drawing/2014/main" xmlns="" id="{FF8124D6-E290-498D-8D90-5141B13D9C68}"/>
              </a:ext>
            </a:extLst>
          </p:cNvPr>
          <p:cNvCxnSpPr/>
          <p:nvPr/>
        </p:nvCxnSpPr>
        <p:spPr>
          <a:xfrm flipH="1">
            <a:off x="5472113" y="3573463"/>
            <a:ext cx="755650" cy="15113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93">
            <a:extLst>
              <a:ext uri="{FF2B5EF4-FFF2-40B4-BE49-F238E27FC236}">
                <a16:creationId xmlns:a16="http://schemas.microsoft.com/office/drawing/2014/main" xmlns="" id="{AB4F385F-6B35-4E2E-B8DF-FC664A16140D}"/>
              </a:ext>
            </a:extLst>
          </p:cNvPr>
          <p:cNvSpPr txBox="1"/>
          <p:nvPr/>
        </p:nvSpPr>
        <p:spPr>
          <a:xfrm>
            <a:off x="5364163" y="3860800"/>
            <a:ext cx="577850" cy="5222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800" b="1" dirty="0">
                <a:solidFill>
                  <a:srgbClr val="3333FF"/>
                </a:solidFill>
                <a:latin typeface="+mn-lt"/>
                <a:cs typeface="Arial" charset="0"/>
              </a:rPr>
              <a:t>K</a:t>
            </a:r>
            <a:r>
              <a:rPr lang="en-US" sz="2800" b="1" baseline="-25000" dirty="0">
                <a:solidFill>
                  <a:srgbClr val="3333FF"/>
                </a:solidFill>
                <a:latin typeface="+mn-lt"/>
                <a:cs typeface="Arial" charset="0"/>
              </a:rPr>
              <a:t>0</a:t>
            </a:r>
            <a:endParaRPr lang="ru-RU" sz="2800" b="1" baseline="-25000" dirty="0">
              <a:solidFill>
                <a:srgbClr val="3333FF"/>
              </a:solidFill>
              <a:latin typeface="+mn-lt"/>
              <a:cs typeface="Arial" charset="0"/>
            </a:endParaRPr>
          </a:p>
        </p:txBody>
      </p:sp>
      <p:cxnSp>
        <p:nvCxnSpPr>
          <p:cNvPr id="95" name="Прямая со стрелкой 94">
            <a:extLst>
              <a:ext uri="{FF2B5EF4-FFF2-40B4-BE49-F238E27FC236}">
                <a16:creationId xmlns:a16="http://schemas.microsoft.com/office/drawing/2014/main" xmlns="" id="{607342F7-6A14-4330-8FAB-AA6BEEFB5F61}"/>
              </a:ext>
            </a:extLst>
          </p:cNvPr>
          <p:cNvCxnSpPr>
            <a:stCxn id="84" idx="5"/>
          </p:cNvCxnSpPr>
          <p:nvPr/>
        </p:nvCxnSpPr>
        <p:spPr>
          <a:xfrm>
            <a:off x="6289675" y="3562350"/>
            <a:ext cx="1666875" cy="73025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>
            <a:extLst>
              <a:ext uri="{FF2B5EF4-FFF2-40B4-BE49-F238E27FC236}">
                <a16:creationId xmlns:a16="http://schemas.microsoft.com/office/drawing/2014/main" xmlns="" id="{F319551C-CFE9-471C-B269-6FA09E15B0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2588" y="3284538"/>
            <a:ext cx="6175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800" b="1">
                <a:solidFill>
                  <a:srgbClr val="3333FF"/>
                </a:solidFill>
                <a:latin typeface="Symbol" panose="05050102010706020507" pitchFamily="18" charset="2"/>
              </a:rPr>
              <a:t>K</a:t>
            </a:r>
            <a:r>
              <a:rPr lang="en-US" altLang="ru-RU" sz="2800" b="1" baseline="-25000">
                <a:solidFill>
                  <a:srgbClr val="3333FF"/>
                </a:solidFill>
                <a:latin typeface="Symbol" panose="05050102010706020507" pitchFamily="18" charset="2"/>
              </a:rPr>
              <a:t>H</a:t>
            </a:r>
            <a:endParaRPr lang="ru-RU" altLang="ru-RU" sz="2800" b="1" baseline="-25000">
              <a:solidFill>
                <a:srgbClr val="3333FF"/>
              </a:solidFill>
              <a:latin typeface="Symbol" panose="05050102010706020507" pitchFamily="18" charset="2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xmlns="" id="{AABB2FDD-B4DC-4FF9-8E5A-4D9CD9FB91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6825" y="5157788"/>
            <a:ext cx="1049338" cy="368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>
                <a:latin typeface="Symbol" panose="05050102010706020507" pitchFamily="18" charset="2"/>
              </a:rPr>
              <a:t>O(000)</a:t>
            </a:r>
            <a:endParaRPr lang="ru-RU" altLang="ru-RU" sz="1800">
              <a:latin typeface="Symbol" panose="05050102010706020507" pitchFamily="18" charset="2"/>
            </a:endParaRPr>
          </a:p>
        </p:txBody>
      </p:sp>
      <p:sp>
        <p:nvSpPr>
          <p:cNvPr id="98" name="Дуга 97">
            <a:extLst>
              <a:ext uri="{FF2B5EF4-FFF2-40B4-BE49-F238E27FC236}">
                <a16:creationId xmlns:a16="http://schemas.microsoft.com/office/drawing/2014/main" xmlns="" id="{F2E05B97-26CE-443A-AA39-7BE99C99F141}"/>
              </a:ext>
            </a:extLst>
          </p:cNvPr>
          <p:cNvSpPr/>
          <p:nvPr/>
        </p:nvSpPr>
        <p:spPr>
          <a:xfrm rot="6730941">
            <a:off x="5732462" y="3006726"/>
            <a:ext cx="1008063" cy="1008062"/>
          </a:xfrm>
          <a:prstGeom prst="arc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xmlns="" id="{DC68937B-C78C-4763-8BD2-29AEA9EF65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6325" y="3933825"/>
            <a:ext cx="55086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800">
                <a:latin typeface="Symbol" panose="05050102010706020507" pitchFamily="18" charset="2"/>
              </a:rPr>
              <a:t>2q</a:t>
            </a:r>
            <a:endParaRPr lang="ru-RU" altLang="ru-RU" sz="2800">
              <a:latin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606727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66" grpId="0" animBg="1"/>
      <p:bldP spid="70" grpId="0"/>
      <p:bldP spid="71" grpId="0"/>
      <p:bldP spid="72" grpId="0"/>
      <p:bldP spid="74" grpId="0"/>
      <p:bldP spid="89" grpId="0" animBg="1"/>
      <p:bldP spid="29" grpId="0" animBg="1"/>
      <p:bldP spid="83" grpId="0" animBg="1"/>
      <p:bldP spid="84" grpId="0" animBg="1"/>
      <p:bldP spid="86" grpId="0"/>
      <p:bldP spid="87" grpId="0"/>
      <p:bldP spid="88" grpId="0"/>
      <p:bldP spid="92" grpId="0"/>
      <p:bldP spid="94" grpId="0"/>
      <p:bldP spid="96" grpId="0"/>
      <p:bldP spid="97" grpId="0" animBg="1"/>
      <p:bldP spid="99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E8FF1E8-3111-4648-9A04-61A1DFC07819}"/>
              </a:ext>
            </a:extLst>
          </p:cNvPr>
          <p:cNvSpPr txBox="1"/>
          <p:nvPr/>
        </p:nvSpPr>
        <p:spPr>
          <a:xfrm>
            <a:off x="0" y="0"/>
            <a:ext cx="91440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Схема эксперимента (а), экспериментальная секционная </a:t>
            </a:r>
            <a:r>
              <a:rPr lang="ru-RU" dirty="0" err="1"/>
              <a:t>топограмма</a:t>
            </a:r>
            <a:r>
              <a:rPr lang="ru-RU" dirty="0"/>
              <a:t> кристалла кремния с единичной дислокацией перпендикулярной поверхности кристалла (б), расчет </a:t>
            </a:r>
            <a:r>
              <a:rPr lang="ru-RU" dirty="0" err="1"/>
              <a:t>топограммы</a:t>
            </a:r>
            <a:r>
              <a:rPr lang="ru-RU" dirty="0"/>
              <a:t> (в) и волнового поля внутри треугольника рассеяния (г)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E06B542F-D753-4420-947B-E81DE9B56C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52531"/>
            <a:ext cx="9144000" cy="5705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01807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4"/>
          <p:cNvSpPr txBox="1">
            <a:spLocks noChangeArrowheads="1"/>
          </p:cNvSpPr>
          <p:nvPr/>
        </p:nvSpPr>
        <p:spPr bwMode="auto">
          <a:xfrm>
            <a:off x="2627313" y="2349500"/>
            <a:ext cx="3527425" cy="641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3600" b="1" dirty="0">
                <a:solidFill>
                  <a:srgbClr val="3333FF"/>
                </a:solidFill>
              </a:rPr>
              <a:t>ПРИЛОЖЕНИЯ</a:t>
            </a:r>
          </a:p>
        </p:txBody>
      </p:sp>
    </p:spTree>
    <p:extLst>
      <p:ext uri="{BB962C8B-B14F-4D97-AF65-F5344CB8AC3E}">
        <p14:creationId xmlns:p14="http://schemas.microsoft.com/office/powerpoint/2010/main" val="196501566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4"/>
          <p:cNvSpPr txBox="1">
            <a:spLocks noChangeArrowheads="1"/>
          </p:cNvSpPr>
          <p:nvPr/>
        </p:nvSpPr>
        <p:spPr bwMode="auto">
          <a:xfrm>
            <a:off x="0" y="0"/>
            <a:ext cx="9143999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3333FF"/>
                </a:solidFill>
              </a:rPr>
              <a:t>Некоторые важные соотношения векторного анализа</a:t>
            </a:r>
            <a:r>
              <a:rPr lang="ru-RU" altLang="ru-RU" sz="1800" b="1" dirty="0">
                <a:solidFill>
                  <a:srgbClr val="3333FF"/>
                </a:solidFill>
              </a:rPr>
              <a:t> </a:t>
            </a:r>
          </a:p>
        </p:txBody>
      </p:sp>
      <p:sp>
        <p:nvSpPr>
          <p:cNvPr id="58371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58372" name="Rectangle 8"/>
          <p:cNvSpPr>
            <a:spLocks noChangeArrowheads="1"/>
          </p:cNvSpPr>
          <p:nvPr/>
        </p:nvSpPr>
        <p:spPr bwMode="auto">
          <a:xfrm>
            <a:off x="0" y="32908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58373" name="Rectangle 11"/>
          <p:cNvSpPr>
            <a:spLocks noChangeArrowheads="1"/>
          </p:cNvSpPr>
          <p:nvPr/>
        </p:nvSpPr>
        <p:spPr bwMode="auto">
          <a:xfrm>
            <a:off x="0" y="30051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58374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58375" name="Rectangle 17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58376" name="Rectangle 2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graphicFrame>
        <p:nvGraphicFramePr>
          <p:cNvPr id="19461" name="Object 5"/>
          <p:cNvGraphicFramePr>
            <a:graphicFrameLocks noChangeAspect="1"/>
          </p:cNvGraphicFramePr>
          <p:nvPr/>
        </p:nvGraphicFramePr>
        <p:xfrm>
          <a:off x="900113" y="620713"/>
          <a:ext cx="2592387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276" name="Equation" r:id="rId3" imgW="1307532" imgH="266584" progId="Equation.DSMT4">
                  <p:embed/>
                </p:oleObj>
              </mc:Choice>
              <mc:Fallback>
                <p:oleObj name="Equation" r:id="rId3" imgW="1307532" imgH="266584" progId="Equation.DSMT4">
                  <p:embed/>
                  <p:pic>
                    <p:nvPicPr>
                      <p:cNvPr id="19461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620713"/>
                        <a:ext cx="2592387" cy="5302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3" name="Object 7"/>
          <p:cNvGraphicFramePr>
            <a:graphicFrameLocks noChangeAspect="1"/>
          </p:cNvGraphicFramePr>
          <p:nvPr/>
        </p:nvGraphicFramePr>
        <p:xfrm>
          <a:off x="468313" y="2144713"/>
          <a:ext cx="3097212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277" name="Equation" r:id="rId5" imgW="1739900" imgH="279400" progId="Equation.DSMT4">
                  <p:embed/>
                </p:oleObj>
              </mc:Choice>
              <mc:Fallback>
                <p:oleObj name="Equation" r:id="rId5" imgW="1739900" imgH="279400" progId="Equation.DSMT4">
                  <p:embed/>
                  <p:pic>
                    <p:nvPicPr>
                      <p:cNvPr id="1946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2144713"/>
                        <a:ext cx="3097212" cy="4905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10"/>
          <p:cNvGraphicFramePr>
            <a:graphicFrameLocks noChangeAspect="1"/>
          </p:cNvGraphicFramePr>
          <p:nvPr/>
        </p:nvGraphicFramePr>
        <p:xfrm>
          <a:off x="395288" y="2997200"/>
          <a:ext cx="3392487" cy="1501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278" name="Equation" r:id="rId7" imgW="1917700" imgH="850900" progId="Equation.DSMT4">
                  <p:embed/>
                </p:oleObj>
              </mc:Choice>
              <mc:Fallback>
                <p:oleObj name="Equation" r:id="rId7" imgW="1917700" imgH="850900" progId="Equation.DSMT4">
                  <p:embed/>
                  <p:pic>
                    <p:nvPicPr>
                      <p:cNvPr id="3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2997200"/>
                        <a:ext cx="3392487" cy="15017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13"/>
          <p:cNvGraphicFramePr>
            <a:graphicFrameLocks noChangeAspect="1"/>
          </p:cNvGraphicFramePr>
          <p:nvPr/>
        </p:nvGraphicFramePr>
        <p:xfrm>
          <a:off x="477838" y="4868863"/>
          <a:ext cx="3005137" cy="1546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279" name="Equation" r:id="rId9" imgW="1651000" imgH="850900" progId="Equation.DSMT4">
                  <p:embed/>
                </p:oleObj>
              </mc:Choice>
              <mc:Fallback>
                <p:oleObj name="Equation" r:id="rId9" imgW="1651000" imgH="850900" progId="Equation.DSMT4">
                  <p:embed/>
                  <p:pic>
                    <p:nvPicPr>
                      <p:cNvPr id="4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838" y="4868863"/>
                        <a:ext cx="3005137" cy="15462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79" name="Object 23"/>
          <p:cNvGraphicFramePr>
            <a:graphicFrameLocks noChangeAspect="1"/>
          </p:cNvGraphicFramePr>
          <p:nvPr/>
        </p:nvGraphicFramePr>
        <p:xfrm>
          <a:off x="900113" y="1196975"/>
          <a:ext cx="2665412" cy="58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280" name="Equation" r:id="rId11" imgW="1104900" imgH="241300" progId="Equation.DSMT4">
                  <p:embed/>
                </p:oleObj>
              </mc:Choice>
              <mc:Fallback>
                <p:oleObj name="Equation" r:id="rId11" imgW="1104900" imgH="241300" progId="Equation.DSMT4">
                  <p:embed/>
                  <p:pic>
                    <p:nvPicPr>
                      <p:cNvPr id="19479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1196975"/>
                        <a:ext cx="2665412" cy="5826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9"/>
          <p:cNvSpPr txBox="1">
            <a:spLocks noChangeArrowheads="1"/>
          </p:cNvSpPr>
          <p:nvPr/>
        </p:nvSpPr>
        <p:spPr bwMode="auto">
          <a:xfrm>
            <a:off x="3924300" y="2097088"/>
            <a:ext cx="3875088" cy="3667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/>
              <a:t>c</a:t>
            </a:r>
            <a:r>
              <a:rPr lang="ru-RU" altLang="ru-RU" sz="1800"/>
              <a:t>калярное произведение векторов</a:t>
            </a:r>
          </a:p>
        </p:txBody>
      </p:sp>
      <p:sp>
        <p:nvSpPr>
          <p:cNvPr id="19478" name="Text Box 22"/>
          <p:cNvSpPr txBox="1">
            <a:spLocks noChangeArrowheads="1"/>
          </p:cNvSpPr>
          <p:nvPr/>
        </p:nvSpPr>
        <p:spPr bwMode="auto">
          <a:xfrm>
            <a:off x="3924300" y="955675"/>
            <a:ext cx="3303588" cy="396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произвольные вектора </a:t>
            </a:r>
            <a:r>
              <a:rPr lang="en-US" altLang="ru-RU" sz="2000" b="1"/>
              <a:t>a </a:t>
            </a:r>
            <a:r>
              <a:rPr lang="ru-RU" altLang="ru-RU" sz="1800"/>
              <a:t>и</a:t>
            </a:r>
            <a:r>
              <a:rPr lang="en-US" altLang="ru-RU" sz="2000" b="1"/>
              <a:t> b</a:t>
            </a:r>
            <a:r>
              <a:rPr lang="en-US" altLang="ru-RU" sz="1800"/>
              <a:t> </a:t>
            </a:r>
            <a:endParaRPr lang="ru-RU" altLang="ru-RU" sz="1800"/>
          </a:p>
        </p:txBody>
      </p:sp>
      <p:sp>
        <p:nvSpPr>
          <p:cNvPr id="6" name="Text Box 12"/>
          <p:cNvSpPr txBox="1">
            <a:spLocks noChangeArrowheads="1"/>
          </p:cNvSpPr>
          <p:nvPr/>
        </p:nvSpPr>
        <p:spPr bwMode="auto">
          <a:xfrm>
            <a:off x="4370388" y="3290888"/>
            <a:ext cx="2836862" cy="3667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векторное произведение</a:t>
            </a:r>
          </a:p>
        </p:txBody>
      </p:sp>
      <p:sp>
        <p:nvSpPr>
          <p:cNvPr id="19471" name="Text Box 15"/>
          <p:cNvSpPr txBox="1">
            <a:spLocks noChangeArrowheads="1"/>
          </p:cNvSpPr>
          <p:nvPr/>
        </p:nvSpPr>
        <p:spPr bwMode="auto">
          <a:xfrm>
            <a:off x="3851275" y="4941888"/>
            <a:ext cx="4049713" cy="3667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смешанное произведение векторов </a:t>
            </a:r>
          </a:p>
        </p:txBody>
      </p:sp>
      <p:graphicFrame>
        <p:nvGraphicFramePr>
          <p:cNvPr id="31752" name="Object 8"/>
          <p:cNvGraphicFramePr>
            <a:graphicFrameLocks noChangeAspect="1"/>
          </p:cNvGraphicFramePr>
          <p:nvPr/>
        </p:nvGraphicFramePr>
        <p:xfrm>
          <a:off x="3851275" y="5589588"/>
          <a:ext cx="4032250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281" r:id="rId13" imgW="1981200" imgH="279400" progId="Equation.DSMT4">
                  <p:embed/>
                </p:oleObj>
              </mc:Choice>
              <mc:Fallback>
                <p:oleObj r:id="rId13" imgW="1981200" imgH="279400" progId="Equation.DSMT4">
                  <p:embed/>
                  <p:pic>
                    <p:nvPicPr>
                      <p:cNvPr id="3175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275" y="5589588"/>
                        <a:ext cx="4032250" cy="5619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295775" y="3852863"/>
            <a:ext cx="2936875" cy="522287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ru-RU" sz="2800" dirty="0">
                <a:solidFill>
                  <a:srgbClr val="3333FF"/>
                </a:solidFill>
                <a:latin typeface="+mn-lt"/>
                <a:cs typeface="+mn-cs"/>
              </a:rPr>
              <a:t>Если </a:t>
            </a:r>
            <a:r>
              <a:rPr lang="en-US" sz="2800" b="1" dirty="0" err="1">
                <a:solidFill>
                  <a:srgbClr val="3333FF"/>
                </a:solidFill>
                <a:latin typeface="+mn-lt"/>
                <a:cs typeface="+mn-cs"/>
              </a:rPr>
              <a:t>a</a:t>
            </a:r>
            <a:r>
              <a:rPr lang="en-US" sz="2800" dirty="0" err="1">
                <a:solidFill>
                  <a:srgbClr val="3333FF"/>
                </a:solidFill>
                <a:latin typeface="+mn-lt"/>
                <a:cs typeface="+mn-cs"/>
              </a:rPr>
              <a:t>‖</a:t>
            </a:r>
            <a:r>
              <a:rPr lang="en-US" sz="2800" b="1" dirty="0" err="1">
                <a:solidFill>
                  <a:srgbClr val="3333FF"/>
                </a:solidFill>
                <a:latin typeface="+mn-lt"/>
                <a:cs typeface="+mn-cs"/>
              </a:rPr>
              <a:t>b</a:t>
            </a:r>
            <a:r>
              <a:rPr lang="en-US" sz="2800" b="1" dirty="0">
                <a:solidFill>
                  <a:srgbClr val="3333FF"/>
                </a:solidFill>
                <a:latin typeface="+mn-lt"/>
                <a:cs typeface="+mn-cs"/>
              </a:rPr>
              <a:t> </a:t>
            </a:r>
            <a:r>
              <a:rPr lang="en-US" sz="2800" dirty="0">
                <a:solidFill>
                  <a:srgbClr val="3333FF"/>
                </a:solidFill>
                <a:latin typeface="+mn-lt"/>
                <a:cs typeface="+mn-cs"/>
              </a:rPr>
              <a:t>[</a:t>
            </a:r>
            <a:r>
              <a:rPr lang="en-US" sz="2800" b="1" dirty="0" err="1">
                <a:solidFill>
                  <a:srgbClr val="3333FF"/>
                </a:solidFill>
                <a:latin typeface="+mn-lt"/>
                <a:cs typeface="+mn-cs"/>
              </a:rPr>
              <a:t>ab</a:t>
            </a:r>
            <a:r>
              <a:rPr lang="en-US" sz="2800" dirty="0">
                <a:solidFill>
                  <a:srgbClr val="3333FF"/>
                </a:solidFill>
                <a:latin typeface="+mn-lt"/>
                <a:cs typeface="+mn-cs"/>
              </a:rPr>
              <a:t>]</a:t>
            </a:r>
            <a:r>
              <a:rPr lang="en-US" sz="2800" b="1" dirty="0">
                <a:solidFill>
                  <a:srgbClr val="3333FF"/>
                </a:solidFill>
                <a:latin typeface="+mn-lt"/>
                <a:cs typeface="+mn-cs"/>
              </a:rPr>
              <a:t>=0</a:t>
            </a:r>
            <a:endParaRPr lang="ru-RU" sz="2800" b="1" dirty="0">
              <a:solidFill>
                <a:srgbClr val="3333FF"/>
              </a:solidFill>
              <a:latin typeface="+mn-lt"/>
              <a:cs typeface="+mn-cs"/>
            </a:endParaRPr>
          </a:p>
        </p:txBody>
      </p:sp>
      <p:sp>
        <p:nvSpPr>
          <p:cNvPr id="45076" name="TextBox 3"/>
          <p:cNvSpPr txBox="1">
            <a:spLocks noChangeArrowheads="1"/>
          </p:cNvSpPr>
          <p:nvPr/>
        </p:nvSpPr>
        <p:spPr bwMode="auto">
          <a:xfrm>
            <a:off x="4572000" y="2489200"/>
            <a:ext cx="2554288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>
                <a:solidFill>
                  <a:srgbClr val="3333FF"/>
                </a:solidFill>
              </a:rPr>
              <a:t>Если </a:t>
            </a:r>
            <a:r>
              <a:rPr lang="en-US" altLang="ru-RU" sz="2400" b="1">
                <a:solidFill>
                  <a:srgbClr val="3333FF"/>
                </a:solidFill>
              </a:rPr>
              <a:t>a</a:t>
            </a:r>
            <a:r>
              <a:rPr lang="en-US" altLang="ru-RU" sz="2400">
                <a:solidFill>
                  <a:srgbClr val="3333FF"/>
                </a:solidFill>
              </a:rPr>
              <a:t>┴</a:t>
            </a:r>
            <a:r>
              <a:rPr lang="en-US" altLang="ru-RU" sz="2400" b="1">
                <a:solidFill>
                  <a:srgbClr val="3333FF"/>
                </a:solidFill>
              </a:rPr>
              <a:t>b</a:t>
            </a:r>
            <a:r>
              <a:rPr lang="en-US" altLang="ru-RU" sz="2400">
                <a:solidFill>
                  <a:srgbClr val="3333FF"/>
                </a:solidFill>
              </a:rPr>
              <a:t> (</a:t>
            </a:r>
            <a:r>
              <a:rPr lang="en-US" altLang="ru-RU" sz="2400" b="1">
                <a:solidFill>
                  <a:srgbClr val="3333FF"/>
                </a:solidFill>
              </a:rPr>
              <a:t>ab</a:t>
            </a:r>
            <a:r>
              <a:rPr lang="en-US" altLang="ru-RU" sz="2400">
                <a:solidFill>
                  <a:srgbClr val="3333FF"/>
                </a:solidFill>
              </a:rPr>
              <a:t>)=0</a:t>
            </a:r>
            <a:endParaRPr lang="ru-RU" altLang="ru-RU" sz="240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559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 animBg="1"/>
      <p:bldP spid="5" grpId="0" animBg="1"/>
      <p:bldP spid="19478" grpId="0" animBg="1"/>
      <p:bldP spid="6" grpId="0" animBg="1"/>
      <p:bldP spid="19471" grpId="0" animBg="1"/>
      <p:bldP spid="2" grpId="0" animBg="1"/>
      <p:bldP spid="45076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5"/>
          <p:cNvSpPr>
            <a:spLocks noChangeArrowheads="1"/>
          </p:cNvSpPr>
          <p:nvPr/>
        </p:nvSpPr>
        <p:spPr bwMode="auto">
          <a:xfrm>
            <a:off x="0" y="3176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59395" name="Rectangle 7"/>
          <p:cNvSpPr>
            <a:spLocks noChangeArrowheads="1"/>
          </p:cNvSpPr>
          <p:nvPr/>
        </p:nvSpPr>
        <p:spPr bwMode="auto">
          <a:xfrm>
            <a:off x="0" y="3176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59396" name="Rectangle 9"/>
          <p:cNvSpPr>
            <a:spLocks noChangeArrowheads="1"/>
          </p:cNvSpPr>
          <p:nvPr/>
        </p:nvSpPr>
        <p:spPr bwMode="auto">
          <a:xfrm>
            <a:off x="0" y="31861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59397" name="Rectangle 11"/>
          <p:cNvSpPr>
            <a:spLocks noChangeArrowheads="1"/>
          </p:cNvSpPr>
          <p:nvPr/>
        </p:nvSpPr>
        <p:spPr bwMode="auto">
          <a:xfrm>
            <a:off x="0" y="3176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59398" name="Rectangle 15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59399" name="Rectangle 17"/>
          <p:cNvSpPr>
            <a:spLocks noChangeArrowheads="1"/>
          </p:cNvSpPr>
          <p:nvPr/>
        </p:nvSpPr>
        <p:spPr bwMode="auto">
          <a:xfrm>
            <a:off x="0" y="32813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59400" name="Rectangle 19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graphicFrame>
        <p:nvGraphicFramePr>
          <p:cNvPr id="20484" name="Object 4"/>
          <p:cNvGraphicFramePr>
            <a:graphicFrameLocks noChangeAspect="1"/>
          </p:cNvGraphicFramePr>
          <p:nvPr/>
        </p:nvGraphicFramePr>
        <p:xfrm>
          <a:off x="900113" y="1341438"/>
          <a:ext cx="4895850" cy="811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869" name="Equation" r:id="rId3" imgW="3048000" imgH="508000" progId="Equation.DSMT4">
                  <p:embed/>
                </p:oleObj>
              </mc:Choice>
              <mc:Fallback>
                <p:oleObj name="Equation" r:id="rId3" imgW="3048000" imgH="5080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1341438"/>
                        <a:ext cx="4895850" cy="8112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6" name="Object 6"/>
          <p:cNvGraphicFramePr>
            <a:graphicFrameLocks noChangeAspect="1"/>
          </p:cNvGraphicFramePr>
          <p:nvPr/>
        </p:nvGraphicFramePr>
        <p:xfrm>
          <a:off x="900113" y="2565400"/>
          <a:ext cx="4006850" cy="101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870" name="Equation" r:id="rId5" imgW="1993900" imgH="508000" progId="Equation.DSMT4">
                  <p:embed/>
                </p:oleObj>
              </mc:Choice>
              <mc:Fallback>
                <p:oleObj name="Equation" r:id="rId5" imgW="1993900" imgH="5080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2565400"/>
                        <a:ext cx="4006850" cy="10128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02" name="Object 22"/>
          <p:cNvGraphicFramePr>
            <a:graphicFrameLocks noChangeAspect="1"/>
          </p:cNvGraphicFramePr>
          <p:nvPr/>
        </p:nvGraphicFramePr>
        <p:xfrm>
          <a:off x="900113" y="6021388"/>
          <a:ext cx="2498725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871" name="Equation" r:id="rId7" imgW="1422400" imgH="292100" progId="Equation.DSMT4">
                  <p:embed/>
                </p:oleObj>
              </mc:Choice>
              <mc:Fallback>
                <p:oleObj name="Equation" r:id="rId7" imgW="1422400" imgH="292100" progId="Equation.DSMT4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6021388"/>
                        <a:ext cx="2498725" cy="5175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04" name="Text Box 24"/>
          <p:cNvSpPr txBox="1">
            <a:spLocks noChangeArrowheads="1"/>
          </p:cNvSpPr>
          <p:nvPr/>
        </p:nvSpPr>
        <p:spPr bwMode="auto">
          <a:xfrm>
            <a:off x="5424488" y="2854325"/>
            <a:ext cx="3370262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Дивергенция векторного поля</a:t>
            </a:r>
          </a:p>
        </p:txBody>
      </p:sp>
      <p:sp>
        <p:nvSpPr>
          <p:cNvPr id="20503" name="Text Box 23"/>
          <p:cNvSpPr txBox="1">
            <a:spLocks noChangeArrowheads="1"/>
          </p:cNvSpPr>
          <p:nvPr/>
        </p:nvSpPr>
        <p:spPr bwMode="auto">
          <a:xfrm>
            <a:off x="5868988" y="1557338"/>
            <a:ext cx="3006725" cy="3667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Градиент скалярного поля</a:t>
            </a:r>
          </a:p>
        </p:txBody>
      </p:sp>
      <p:graphicFrame>
        <p:nvGraphicFramePr>
          <p:cNvPr id="20505" name="Object 25"/>
          <p:cNvGraphicFramePr>
            <a:graphicFrameLocks noChangeAspect="1"/>
          </p:cNvGraphicFramePr>
          <p:nvPr/>
        </p:nvGraphicFramePr>
        <p:xfrm>
          <a:off x="881063" y="3878263"/>
          <a:ext cx="2630487" cy="1627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872" name="Equation" r:id="rId9" imgW="1790700" imgH="1104900" progId="Equation.DSMT4">
                  <p:embed/>
                </p:oleObj>
              </mc:Choice>
              <mc:Fallback>
                <p:oleObj name="Equation" r:id="rId9" imgW="1790700" imgH="1104900" progId="Equation.DSMT4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1063" y="3878263"/>
                        <a:ext cx="2630487" cy="162718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06" name="Text Box 26"/>
          <p:cNvSpPr txBox="1">
            <a:spLocks noChangeArrowheads="1"/>
          </p:cNvSpPr>
          <p:nvPr/>
        </p:nvSpPr>
        <p:spPr bwMode="auto">
          <a:xfrm>
            <a:off x="3924300" y="4508500"/>
            <a:ext cx="3817938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Ротор или вихрь векторного поля </a:t>
            </a:r>
          </a:p>
        </p:txBody>
      </p:sp>
      <p:sp>
        <p:nvSpPr>
          <p:cNvPr id="20507" name="Text Box 27"/>
          <p:cNvSpPr txBox="1">
            <a:spLocks noChangeArrowheads="1"/>
          </p:cNvSpPr>
          <p:nvPr/>
        </p:nvSpPr>
        <p:spPr bwMode="auto">
          <a:xfrm>
            <a:off x="3832225" y="5895975"/>
            <a:ext cx="4154488" cy="641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Ротор от градиента скалярного поля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всегда равен нулю</a:t>
            </a:r>
          </a:p>
        </p:txBody>
      </p:sp>
      <p:graphicFrame>
        <p:nvGraphicFramePr>
          <p:cNvPr id="20508" name="Object 28"/>
          <p:cNvGraphicFramePr>
            <a:graphicFrameLocks noChangeAspect="1"/>
          </p:cNvGraphicFramePr>
          <p:nvPr/>
        </p:nvGraphicFramePr>
        <p:xfrm>
          <a:off x="900113" y="115888"/>
          <a:ext cx="719137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873" name="Equation" r:id="rId11" imgW="418918" imgH="266584" progId="Equation.DSMT4">
                  <p:embed/>
                </p:oleObj>
              </mc:Choice>
              <mc:Fallback>
                <p:oleObj name="Equation" r:id="rId11" imgW="418918" imgH="266584" progId="Equation.DSMT4">
                  <p:embed/>
                  <p:pic>
                    <p:nvPicPr>
                      <p:cNvPr id="0" name="Object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115888"/>
                        <a:ext cx="719137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09" name="Text Box 29"/>
          <p:cNvSpPr txBox="1">
            <a:spLocks noChangeArrowheads="1"/>
          </p:cNvSpPr>
          <p:nvPr/>
        </p:nvSpPr>
        <p:spPr bwMode="auto">
          <a:xfrm>
            <a:off x="1908175" y="188913"/>
            <a:ext cx="6616700" cy="3667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скалярное поле (скалярная функция) векторного аргумента </a:t>
            </a:r>
          </a:p>
        </p:txBody>
      </p:sp>
      <p:graphicFrame>
        <p:nvGraphicFramePr>
          <p:cNvPr id="20510" name="Object 30"/>
          <p:cNvGraphicFramePr>
            <a:graphicFrameLocks noChangeAspect="1"/>
          </p:cNvGraphicFramePr>
          <p:nvPr/>
        </p:nvGraphicFramePr>
        <p:xfrm>
          <a:off x="900113" y="692150"/>
          <a:ext cx="792162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874" name="Equation" r:id="rId13" imgW="418918" imgH="266584" progId="Equation.DSMT4">
                  <p:embed/>
                </p:oleObj>
              </mc:Choice>
              <mc:Fallback>
                <p:oleObj name="Equation" r:id="rId13" imgW="418918" imgH="266584" progId="Equation.DSMT4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692150"/>
                        <a:ext cx="792162" cy="5048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11" name="Text Box 31"/>
          <p:cNvSpPr txBox="1">
            <a:spLocks noChangeArrowheads="1"/>
          </p:cNvSpPr>
          <p:nvPr/>
        </p:nvSpPr>
        <p:spPr bwMode="auto">
          <a:xfrm>
            <a:off x="1908175" y="763588"/>
            <a:ext cx="6581775" cy="3667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/>
              <a:t>векторное поле </a:t>
            </a:r>
            <a:r>
              <a:rPr lang="ru-RU" altLang="ru-RU" sz="1800"/>
              <a:t>(векторная функция) </a:t>
            </a:r>
            <a:r>
              <a:rPr lang="en-US" altLang="ru-RU" sz="1800"/>
              <a:t>векторного аргумента </a:t>
            </a:r>
            <a:endParaRPr lang="ru-RU" altLang="ru-RU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4" grpId="0" animBg="1"/>
      <p:bldP spid="20503" grpId="0" animBg="1"/>
      <p:bldP spid="20506" grpId="0" animBg="1"/>
      <p:bldP spid="20507" grpId="0" animBg="1"/>
      <p:bldP spid="20509" grpId="0" animBg="1"/>
      <p:bldP spid="20511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060" name="Object 4"/>
          <p:cNvGraphicFramePr>
            <a:graphicFrameLocks noChangeAspect="1"/>
          </p:cNvGraphicFramePr>
          <p:nvPr/>
        </p:nvGraphicFramePr>
        <p:xfrm>
          <a:off x="1116013" y="3068638"/>
          <a:ext cx="2663825" cy="481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886" name="Equation" r:id="rId3" imgW="1472561" imgH="266584" progId="Equation.DSMT4">
                  <p:embed/>
                </p:oleObj>
              </mc:Choice>
              <mc:Fallback>
                <p:oleObj name="Equation" r:id="rId3" imgW="1472561" imgH="266584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3068638"/>
                        <a:ext cx="2663825" cy="4810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1" name="Object 5"/>
          <p:cNvGraphicFramePr>
            <a:graphicFrameLocks noChangeAspect="1"/>
          </p:cNvGraphicFramePr>
          <p:nvPr/>
        </p:nvGraphicFramePr>
        <p:xfrm>
          <a:off x="1116013" y="3933825"/>
          <a:ext cx="2641600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887" name="Equation" r:id="rId5" imgW="1435100" imgH="292100" progId="Equation.DSMT4">
                  <p:embed/>
                </p:oleObj>
              </mc:Choice>
              <mc:Fallback>
                <p:oleObj name="Equation" r:id="rId5" imgW="1435100" imgH="2921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3933825"/>
                        <a:ext cx="2641600" cy="5429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2" name="Object 6"/>
          <p:cNvGraphicFramePr>
            <a:graphicFrameLocks noChangeAspect="1"/>
          </p:cNvGraphicFramePr>
          <p:nvPr/>
        </p:nvGraphicFramePr>
        <p:xfrm>
          <a:off x="1116013" y="5157788"/>
          <a:ext cx="2427287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888" name="Equation" r:id="rId7" imgW="1447172" imgH="266584" progId="Equation.DSMT4">
                  <p:embed/>
                </p:oleObj>
              </mc:Choice>
              <mc:Fallback>
                <p:oleObj name="Equation" r:id="rId7" imgW="1447172" imgH="266584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5157788"/>
                        <a:ext cx="2427287" cy="4476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3" name="Object 7"/>
          <p:cNvGraphicFramePr>
            <a:graphicFrameLocks noChangeAspect="1"/>
          </p:cNvGraphicFramePr>
          <p:nvPr/>
        </p:nvGraphicFramePr>
        <p:xfrm>
          <a:off x="1116013" y="6021388"/>
          <a:ext cx="2495550" cy="579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889" name="Equation" r:id="rId9" imgW="1269449" imgH="291973" progId="Equation.DSMT4">
                  <p:embed/>
                </p:oleObj>
              </mc:Choice>
              <mc:Fallback>
                <p:oleObj name="Equation" r:id="rId9" imgW="1269449" imgH="291973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6021388"/>
                        <a:ext cx="2495550" cy="5794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4" name="Object 8"/>
          <p:cNvGraphicFramePr>
            <a:graphicFrameLocks noChangeAspect="1"/>
          </p:cNvGraphicFramePr>
          <p:nvPr/>
        </p:nvGraphicFramePr>
        <p:xfrm>
          <a:off x="1116013" y="333375"/>
          <a:ext cx="3024187" cy="963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890" name="Equation" r:id="rId11" imgW="1524000" imgH="482600" progId="Equation.DSMT4">
                  <p:embed/>
                </p:oleObj>
              </mc:Choice>
              <mc:Fallback>
                <p:oleObj name="Equation" r:id="rId11" imgW="1524000" imgH="4826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333375"/>
                        <a:ext cx="3024187" cy="9636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5" name="Object 9"/>
          <p:cNvGraphicFramePr>
            <a:graphicFrameLocks noChangeAspect="1"/>
          </p:cNvGraphicFramePr>
          <p:nvPr/>
        </p:nvGraphicFramePr>
        <p:xfrm>
          <a:off x="1116013" y="1628775"/>
          <a:ext cx="2879725" cy="99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891" name="Equation" r:id="rId13" imgW="1460500" imgH="508000" progId="Equation.DSMT4">
                  <p:embed/>
                </p:oleObj>
              </mc:Choice>
              <mc:Fallback>
                <p:oleObj name="Equation" r:id="rId13" imgW="1460500" imgH="5080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6013" y="1628775"/>
                        <a:ext cx="2879725" cy="9969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66" name="Text Box 10"/>
          <p:cNvSpPr txBox="1">
            <a:spLocks noChangeArrowheads="1"/>
          </p:cNvSpPr>
          <p:nvPr/>
        </p:nvSpPr>
        <p:spPr bwMode="auto">
          <a:xfrm>
            <a:off x="4645025" y="692150"/>
            <a:ext cx="4254500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/>
              <a:t>оператор Гамильтона </a:t>
            </a:r>
            <a:r>
              <a:rPr lang="ru-RU" altLang="ru-RU" sz="1800"/>
              <a:t>(Гамильтониан)</a:t>
            </a:r>
          </a:p>
        </p:txBody>
      </p:sp>
      <p:sp>
        <p:nvSpPr>
          <p:cNvPr id="45067" name="Text Box 11"/>
          <p:cNvSpPr txBox="1">
            <a:spLocks noChangeArrowheads="1"/>
          </p:cNvSpPr>
          <p:nvPr/>
        </p:nvSpPr>
        <p:spPr bwMode="auto">
          <a:xfrm>
            <a:off x="4643438" y="1916113"/>
            <a:ext cx="3578225" cy="3667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/>
              <a:t>оператор Лапласа</a:t>
            </a:r>
            <a:r>
              <a:rPr lang="ru-RU" altLang="ru-RU" sz="1800"/>
              <a:t> (Лапласиан)</a:t>
            </a:r>
            <a:r>
              <a:rPr lang="en-US" altLang="ru-RU" sz="1800"/>
              <a:t> </a:t>
            </a:r>
            <a:endParaRPr lang="ru-RU" altLang="ru-RU" sz="1800"/>
          </a:p>
        </p:txBody>
      </p:sp>
      <p:sp>
        <p:nvSpPr>
          <p:cNvPr id="45068" name="Text Box 12"/>
          <p:cNvSpPr txBox="1">
            <a:spLocks noChangeArrowheads="1"/>
          </p:cNvSpPr>
          <p:nvPr/>
        </p:nvSpPr>
        <p:spPr bwMode="auto">
          <a:xfrm>
            <a:off x="4192588" y="2944813"/>
            <a:ext cx="4589462" cy="641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Гамильтониан от скалярного поля равен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градиенту скалярного поля</a:t>
            </a:r>
          </a:p>
        </p:txBody>
      </p:sp>
      <p:sp>
        <p:nvSpPr>
          <p:cNvPr id="45069" name="Text Box 13"/>
          <p:cNvSpPr txBox="1">
            <a:spLocks noChangeArrowheads="1"/>
          </p:cNvSpPr>
          <p:nvPr/>
        </p:nvSpPr>
        <p:spPr bwMode="auto">
          <a:xfrm>
            <a:off x="4119563" y="3808413"/>
            <a:ext cx="4213225" cy="9159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Скалярное произведение оператора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Гамильтона и векторного поля равно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дивергенции этого поля</a:t>
            </a:r>
          </a:p>
        </p:txBody>
      </p:sp>
      <p:sp>
        <p:nvSpPr>
          <p:cNvPr id="45070" name="Text Box 14"/>
          <p:cNvSpPr txBox="1">
            <a:spLocks noChangeArrowheads="1"/>
          </p:cNvSpPr>
          <p:nvPr/>
        </p:nvSpPr>
        <p:spPr bwMode="auto">
          <a:xfrm>
            <a:off x="3695700" y="5013325"/>
            <a:ext cx="5448300" cy="641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Векторное произведение оператора Гамильтона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с векторным полем равно ротору этого поля</a:t>
            </a:r>
          </a:p>
        </p:txBody>
      </p:sp>
      <p:sp>
        <p:nvSpPr>
          <p:cNvPr id="45071" name="Text Box 15"/>
          <p:cNvSpPr txBox="1">
            <a:spLocks noChangeArrowheads="1"/>
          </p:cNvSpPr>
          <p:nvPr/>
        </p:nvSpPr>
        <p:spPr bwMode="auto">
          <a:xfrm>
            <a:off x="4067175" y="6021388"/>
            <a:ext cx="4532313" cy="641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Дивергенция от ротора векторного поля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всегда равна нулю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6" grpId="0" animBg="1"/>
      <p:bldP spid="45067" grpId="0" animBg="1"/>
      <p:bldP spid="45068" grpId="0" animBg="1"/>
      <p:bldP spid="45069" grpId="0" animBg="1"/>
      <p:bldP spid="45070" grpId="0" animBg="1"/>
      <p:bldP spid="45071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5"/>
          <p:cNvSpPr>
            <a:spLocks noChangeArrowheads="1"/>
          </p:cNvSpPr>
          <p:nvPr/>
        </p:nvSpPr>
        <p:spPr bwMode="auto">
          <a:xfrm>
            <a:off x="0" y="32623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61443" name="Rectangle 7"/>
          <p:cNvSpPr>
            <a:spLocks noChangeArrowheads="1"/>
          </p:cNvSpPr>
          <p:nvPr/>
        </p:nvSpPr>
        <p:spPr bwMode="auto">
          <a:xfrm>
            <a:off x="0" y="32432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61444" name="Rectangle 9"/>
          <p:cNvSpPr>
            <a:spLocks noChangeArrowheads="1"/>
          </p:cNvSpPr>
          <p:nvPr/>
        </p:nvSpPr>
        <p:spPr bwMode="auto">
          <a:xfrm>
            <a:off x="0" y="3109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61445" name="Rectangle 11"/>
          <p:cNvSpPr>
            <a:spLocks noChangeArrowheads="1"/>
          </p:cNvSpPr>
          <p:nvPr/>
        </p:nvSpPr>
        <p:spPr bwMode="auto">
          <a:xfrm>
            <a:off x="0" y="3100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61446" name="Rectangle 13"/>
          <p:cNvSpPr>
            <a:spLocks noChangeArrowheads="1"/>
          </p:cNvSpPr>
          <p:nvPr/>
        </p:nvSpPr>
        <p:spPr bwMode="auto">
          <a:xfrm>
            <a:off x="0" y="31956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graphicFrame>
        <p:nvGraphicFramePr>
          <p:cNvPr id="22532" name="Object 4"/>
          <p:cNvGraphicFramePr>
            <a:graphicFrameLocks noChangeAspect="1"/>
          </p:cNvGraphicFramePr>
          <p:nvPr/>
        </p:nvGraphicFramePr>
        <p:xfrm>
          <a:off x="395288" y="549275"/>
          <a:ext cx="4968875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73" name="Equation" r:id="rId3" imgW="1968500" imgH="254000" progId="Equation.DSMT4">
                  <p:embed/>
                </p:oleObj>
              </mc:Choice>
              <mc:Fallback>
                <p:oleObj name="Equation" r:id="rId3" imgW="1968500" imgH="2540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549275"/>
                        <a:ext cx="4968875" cy="6413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4" name="Object 6"/>
          <p:cNvGraphicFramePr>
            <a:graphicFrameLocks noChangeAspect="1"/>
          </p:cNvGraphicFramePr>
          <p:nvPr/>
        </p:nvGraphicFramePr>
        <p:xfrm>
          <a:off x="395288" y="1412875"/>
          <a:ext cx="4824412" cy="655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74" name="Equation" r:id="rId5" imgW="1968500" imgH="266700" progId="Equation.DSMT4">
                  <p:embed/>
                </p:oleObj>
              </mc:Choice>
              <mc:Fallback>
                <p:oleObj name="Equation" r:id="rId5" imgW="1968500" imgH="2667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1412875"/>
                        <a:ext cx="4824412" cy="6556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6" name="Object 8"/>
          <p:cNvGraphicFramePr>
            <a:graphicFrameLocks noChangeAspect="1"/>
          </p:cNvGraphicFramePr>
          <p:nvPr/>
        </p:nvGraphicFramePr>
        <p:xfrm>
          <a:off x="395288" y="3068638"/>
          <a:ext cx="3600450" cy="103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75" name="Equation" r:id="rId7" imgW="1497950" imgH="431613" progId="Equation.DSMT4">
                  <p:embed/>
                </p:oleObj>
              </mc:Choice>
              <mc:Fallback>
                <p:oleObj name="Equation" r:id="rId7" imgW="1497950" imgH="431613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3068638"/>
                        <a:ext cx="3600450" cy="10350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0"/>
          <p:cNvGraphicFramePr>
            <a:graphicFrameLocks noChangeAspect="1"/>
          </p:cNvGraphicFramePr>
          <p:nvPr/>
        </p:nvGraphicFramePr>
        <p:xfrm>
          <a:off x="395288" y="2133600"/>
          <a:ext cx="2592387" cy="855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76" name="Equation" r:id="rId9" imgW="1193800" imgH="393700" progId="Equation.DSMT4">
                  <p:embed/>
                </p:oleObj>
              </mc:Choice>
              <mc:Fallback>
                <p:oleObj name="Equation" r:id="rId9" imgW="1193800" imgH="3937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2133600"/>
                        <a:ext cx="2592387" cy="8556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12"/>
          <p:cNvGraphicFramePr>
            <a:graphicFrameLocks noChangeAspect="1"/>
          </p:cNvGraphicFramePr>
          <p:nvPr/>
        </p:nvGraphicFramePr>
        <p:xfrm>
          <a:off x="319088" y="4160838"/>
          <a:ext cx="375285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77" name="Equation" r:id="rId11" imgW="1574800" imgH="330200" progId="Equation.DSMT4">
                  <p:embed/>
                </p:oleObj>
              </mc:Choice>
              <mc:Fallback>
                <p:oleObj name="Equation" r:id="rId11" imgW="1574800" imgH="3302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088" y="4160838"/>
                        <a:ext cx="3752850" cy="787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 Box 14"/>
          <p:cNvSpPr txBox="1">
            <a:spLocks noChangeArrowheads="1"/>
          </p:cNvSpPr>
          <p:nvPr/>
        </p:nvSpPr>
        <p:spPr bwMode="auto">
          <a:xfrm>
            <a:off x="5940425" y="549275"/>
            <a:ext cx="2725738" cy="641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общее выражение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волнового возмущения </a:t>
            </a:r>
          </a:p>
        </p:txBody>
      </p:sp>
      <p:sp>
        <p:nvSpPr>
          <p:cNvPr id="22543" name="Text Box 15"/>
          <p:cNvSpPr txBox="1">
            <a:spLocks noChangeArrowheads="1"/>
          </p:cNvSpPr>
          <p:nvPr/>
        </p:nvSpPr>
        <p:spPr bwMode="auto">
          <a:xfrm>
            <a:off x="6011863" y="1628775"/>
            <a:ext cx="1797050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плоская волна </a:t>
            </a:r>
          </a:p>
        </p:txBody>
      </p:sp>
      <p:sp>
        <p:nvSpPr>
          <p:cNvPr id="22544" name="Text Box 16"/>
          <p:cNvSpPr txBox="1">
            <a:spLocks noChangeArrowheads="1"/>
          </p:cNvSpPr>
          <p:nvPr/>
        </p:nvSpPr>
        <p:spPr bwMode="auto">
          <a:xfrm>
            <a:off x="6011863" y="3429000"/>
            <a:ext cx="2449512" cy="641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Однородное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волновое уравнение </a:t>
            </a:r>
          </a:p>
        </p:txBody>
      </p:sp>
      <p:sp>
        <p:nvSpPr>
          <p:cNvPr id="22545" name="Text Box 17"/>
          <p:cNvSpPr txBox="1">
            <a:spLocks noChangeArrowheads="1"/>
          </p:cNvSpPr>
          <p:nvPr/>
        </p:nvSpPr>
        <p:spPr bwMode="auto">
          <a:xfrm>
            <a:off x="6011863" y="2492375"/>
            <a:ext cx="2341562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сферическая волна </a:t>
            </a:r>
          </a:p>
        </p:txBody>
      </p:sp>
      <p:graphicFrame>
        <p:nvGraphicFramePr>
          <p:cNvPr id="22546" name="Object 18"/>
          <p:cNvGraphicFramePr>
            <a:graphicFrameLocks noChangeAspect="1"/>
          </p:cNvGraphicFramePr>
          <p:nvPr/>
        </p:nvGraphicFramePr>
        <p:xfrm>
          <a:off x="1692275" y="5157788"/>
          <a:ext cx="2087563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78" name="Equation" r:id="rId13" imgW="1294838" imgH="304668" progId="Equation.DSMT4">
                  <p:embed/>
                </p:oleObj>
              </mc:Choice>
              <mc:Fallback>
                <p:oleObj name="Equation" r:id="rId13" imgW="1294838" imgH="304668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2275" y="5157788"/>
                        <a:ext cx="2087563" cy="4905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47" name="Object 19"/>
          <p:cNvGraphicFramePr>
            <a:graphicFrameLocks noChangeAspect="1"/>
          </p:cNvGraphicFramePr>
          <p:nvPr/>
        </p:nvGraphicFramePr>
        <p:xfrm>
          <a:off x="4572000" y="5157788"/>
          <a:ext cx="2808288" cy="493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79" name="Equation" r:id="rId15" imgW="1574800" imgH="279400" progId="Equation.DSMT4">
                  <p:embed/>
                </p:oleObj>
              </mc:Choice>
              <mc:Fallback>
                <p:oleObj name="Equation" r:id="rId15" imgW="1574800" imgH="27940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5157788"/>
                        <a:ext cx="2808288" cy="4937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48" name="Object 20"/>
          <p:cNvGraphicFramePr>
            <a:graphicFrameLocks noChangeAspect="1"/>
          </p:cNvGraphicFramePr>
          <p:nvPr/>
        </p:nvGraphicFramePr>
        <p:xfrm>
          <a:off x="3205163" y="5807075"/>
          <a:ext cx="2447925" cy="72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80" name="Equation" r:id="rId17" imgW="1663700" imgH="495300" progId="Equation.DSMT4">
                  <p:embed/>
                </p:oleObj>
              </mc:Choice>
              <mc:Fallback>
                <p:oleObj name="Equation" r:id="rId17" imgW="1663700" imgH="49530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5163" y="5807075"/>
                        <a:ext cx="2447925" cy="7270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50" name="Text Box 22"/>
          <p:cNvSpPr txBox="1">
            <a:spLocks noChangeArrowheads="1"/>
          </p:cNvSpPr>
          <p:nvPr/>
        </p:nvSpPr>
        <p:spPr bwMode="auto">
          <a:xfrm>
            <a:off x="6011863" y="4365625"/>
            <a:ext cx="2528887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Интенсивность волны</a:t>
            </a:r>
          </a:p>
        </p:txBody>
      </p:sp>
      <p:sp>
        <p:nvSpPr>
          <p:cNvPr id="22551" name="Line 23"/>
          <p:cNvSpPr>
            <a:spLocks noChangeShapeType="1"/>
          </p:cNvSpPr>
          <p:nvPr/>
        </p:nvSpPr>
        <p:spPr bwMode="auto">
          <a:xfrm>
            <a:off x="5508625" y="836613"/>
            <a:ext cx="358775" cy="0"/>
          </a:xfrm>
          <a:prstGeom prst="line">
            <a:avLst/>
          </a:prstGeom>
          <a:noFill/>
          <a:ln w="38100">
            <a:solidFill>
              <a:srgbClr val="3333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2552" name="Line 24"/>
          <p:cNvSpPr>
            <a:spLocks noChangeShapeType="1"/>
          </p:cNvSpPr>
          <p:nvPr/>
        </p:nvSpPr>
        <p:spPr bwMode="auto">
          <a:xfrm>
            <a:off x="5435600" y="1773238"/>
            <a:ext cx="431800" cy="0"/>
          </a:xfrm>
          <a:prstGeom prst="line">
            <a:avLst/>
          </a:prstGeom>
          <a:noFill/>
          <a:ln w="38100">
            <a:solidFill>
              <a:srgbClr val="3333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2553" name="Line 25"/>
          <p:cNvSpPr>
            <a:spLocks noChangeShapeType="1"/>
          </p:cNvSpPr>
          <p:nvPr/>
        </p:nvSpPr>
        <p:spPr bwMode="auto">
          <a:xfrm>
            <a:off x="4932363" y="2708275"/>
            <a:ext cx="431800" cy="0"/>
          </a:xfrm>
          <a:prstGeom prst="line">
            <a:avLst/>
          </a:prstGeom>
          <a:noFill/>
          <a:ln w="38100">
            <a:solidFill>
              <a:srgbClr val="3333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2554" name="Line 26"/>
          <p:cNvSpPr>
            <a:spLocks noChangeShapeType="1"/>
          </p:cNvSpPr>
          <p:nvPr/>
        </p:nvSpPr>
        <p:spPr bwMode="auto">
          <a:xfrm>
            <a:off x="4932363" y="3716338"/>
            <a:ext cx="431800" cy="0"/>
          </a:xfrm>
          <a:prstGeom prst="line">
            <a:avLst/>
          </a:prstGeom>
          <a:noFill/>
          <a:ln w="38100">
            <a:solidFill>
              <a:srgbClr val="3333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2555" name="Line 27"/>
          <p:cNvSpPr>
            <a:spLocks noChangeShapeType="1"/>
          </p:cNvSpPr>
          <p:nvPr/>
        </p:nvSpPr>
        <p:spPr bwMode="auto">
          <a:xfrm>
            <a:off x="4859338" y="4508500"/>
            <a:ext cx="431800" cy="0"/>
          </a:xfrm>
          <a:prstGeom prst="line">
            <a:avLst/>
          </a:prstGeom>
          <a:noFill/>
          <a:ln w="38100">
            <a:solidFill>
              <a:srgbClr val="3333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2543" grpId="0" animBg="1"/>
      <p:bldP spid="22544" grpId="0" animBg="1"/>
      <p:bldP spid="22545" grpId="0" animBg="1"/>
      <p:bldP spid="22550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75" name="Object 23"/>
          <p:cNvGraphicFramePr>
            <a:graphicFrameLocks noChangeAspect="1"/>
          </p:cNvGraphicFramePr>
          <p:nvPr/>
        </p:nvGraphicFramePr>
        <p:xfrm>
          <a:off x="250825" y="4797425"/>
          <a:ext cx="8694738" cy="167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06" name="Equation" r:id="rId3" imgW="5143500" imgH="990600" progId="Equation.DSMT4">
                  <p:embed/>
                </p:oleObj>
              </mc:Choice>
              <mc:Fallback>
                <p:oleObj name="Equation" r:id="rId3" imgW="5143500" imgH="990600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4797425"/>
                        <a:ext cx="8694738" cy="16748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467" name="Rectangle 5"/>
          <p:cNvSpPr>
            <a:spLocks noChangeArrowheads="1"/>
          </p:cNvSpPr>
          <p:nvPr/>
        </p:nvSpPr>
        <p:spPr bwMode="auto">
          <a:xfrm>
            <a:off x="0" y="27003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62468" name="Rectangle 7"/>
          <p:cNvSpPr>
            <a:spLocks noChangeArrowheads="1"/>
          </p:cNvSpPr>
          <p:nvPr/>
        </p:nvSpPr>
        <p:spPr bwMode="auto">
          <a:xfrm>
            <a:off x="0" y="2997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62469" name="Rectangle 9"/>
          <p:cNvSpPr>
            <a:spLocks noChangeArrowheads="1"/>
          </p:cNvSpPr>
          <p:nvPr/>
        </p:nvSpPr>
        <p:spPr bwMode="auto">
          <a:xfrm>
            <a:off x="0" y="27098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62470" name="Rectangle 11"/>
          <p:cNvSpPr>
            <a:spLocks noChangeArrowheads="1"/>
          </p:cNvSpPr>
          <p:nvPr/>
        </p:nvSpPr>
        <p:spPr bwMode="auto">
          <a:xfrm>
            <a:off x="0" y="32766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62471" name="Rectangle 13"/>
          <p:cNvSpPr>
            <a:spLocks noChangeArrowheads="1"/>
          </p:cNvSpPr>
          <p:nvPr/>
        </p:nvSpPr>
        <p:spPr bwMode="auto">
          <a:xfrm>
            <a:off x="0" y="31623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62472" name="Rectangle 15"/>
          <p:cNvSpPr>
            <a:spLocks noChangeArrowheads="1"/>
          </p:cNvSpPr>
          <p:nvPr/>
        </p:nvSpPr>
        <p:spPr bwMode="auto">
          <a:xfrm>
            <a:off x="0" y="33337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62473" name="Rectangle 17"/>
          <p:cNvSpPr>
            <a:spLocks noChangeArrowheads="1"/>
          </p:cNvSpPr>
          <p:nvPr/>
        </p:nvSpPr>
        <p:spPr bwMode="auto">
          <a:xfrm>
            <a:off x="0" y="33337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graphicFrame>
        <p:nvGraphicFramePr>
          <p:cNvPr id="23556" name="Object 4"/>
          <p:cNvGraphicFramePr>
            <a:graphicFrameLocks noChangeAspect="1"/>
          </p:cNvGraphicFramePr>
          <p:nvPr/>
        </p:nvGraphicFramePr>
        <p:xfrm>
          <a:off x="2268538" y="476250"/>
          <a:ext cx="2289175" cy="230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07" name="Equation" r:id="rId5" imgW="1447800" imgH="1460500" progId="Equation.DSMT4">
                  <p:embed/>
                </p:oleObj>
              </mc:Choice>
              <mc:Fallback>
                <p:oleObj name="Equation" r:id="rId5" imgW="1447800" imgH="146050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476250"/>
                        <a:ext cx="2289175" cy="23050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6"/>
          <p:cNvGraphicFramePr>
            <a:graphicFrameLocks noChangeAspect="1"/>
          </p:cNvGraphicFramePr>
          <p:nvPr/>
        </p:nvGraphicFramePr>
        <p:xfrm>
          <a:off x="1692275" y="2997200"/>
          <a:ext cx="2016125" cy="1292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708" name="Equation" r:id="rId7" imgW="1485900" imgH="952500" progId="Equation.DSMT4">
                  <p:embed/>
                </p:oleObj>
              </mc:Choice>
              <mc:Fallback>
                <p:oleObj name="Equation" r:id="rId7" imgW="1485900" imgH="9525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2275" y="2997200"/>
                        <a:ext cx="2016125" cy="12922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570" name="Text Box 18"/>
          <p:cNvSpPr txBox="1">
            <a:spLocks noChangeArrowheads="1"/>
          </p:cNvSpPr>
          <p:nvPr/>
        </p:nvSpPr>
        <p:spPr bwMode="auto">
          <a:xfrm>
            <a:off x="4933950" y="1411288"/>
            <a:ext cx="2263775" cy="3667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 b="1">
                <a:solidFill>
                  <a:srgbClr val="FF0000"/>
                </a:solidFill>
              </a:rPr>
              <a:t>Формулы Эйлера</a:t>
            </a:r>
            <a:r>
              <a:rPr lang="en-US" altLang="ru-RU" sz="1800"/>
              <a:t> </a:t>
            </a:r>
            <a:endParaRPr lang="ru-RU" altLang="ru-RU" sz="1800"/>
          </a:p>
        </p:txBody>
      </p:sp>
      <p:pic>
        <p:nvPicPr>
          <p:cNvPr id="23574" name="Picture 22" descr="Рисунок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997200"/>
            <a:ext cx="2733675" cy="1295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70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Box 1"/>
          <p:cNvSpPr txBox="1">
            <a:spLocks noChangeArrowheads="1"/>
          </p:cNvSpPr>
          <p:nvPr/>
        </p:nvSpPr>
        <p:spPr bwMode="auto">
          <a:xfrm>
            <a:off x="0" y="0"/>
            <a:ext cx="91440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b="1" dirty="0">
                <a:solidFill>
                  <a:srgbClr val="FF0000"/>
                </a:solidFill>
              </a:rPr>
              <a:t>Основная литература</a:t>
            </a:r>
          </a:p>
        </p:txBody>
      </p:sp>
      <p:sp>
        <p:nvSpPr>
          <p:cNvPr id="51203" name="TextBox 2"/>
          <p:cNvSpPr txBox="1">
            <a:spLocks noChangeArrowheads="1"/>
          </p:cNvSpPr>
          <p:nvPr/>
        </p:nvSpPr>
        <p:spPr bwMode="auto">
          <a:xfrm>
            <a:off x="0" y="981075"/>
            <a:ext cx="9143999" cy="31700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ru-RU" altLang="ru-RU" sz="2000" b="1" dirty="0">
                <a:solidFill>
                  <a:srgbClr val="FF0000"/>
                </a:solidFill>
              </a:rPr>
              <a:t> </a:t>
            </a:r>
            <a:r>
              <a:rPr lang="ru-RU" altLang="ru-RU" sz="2000" b="1" dirty="0" err="1">
                <a:solidFill>
                  <a:srgbClr val="FF0000"/>
                </a:solidFill>
              </a:rPr>
              <a:t>Дж.Каули</a:t>
            </a:r>
            <a:r>
              <a:rPr lang="ru-RU" altLang="ru-RU" sz="2000" b="1" dirty="0">
                <a:solidFill>
                  <a:srgbClr val="FF0000"/>
                </a:solidFill>
              </a:rPr>
              <a:t>, Физика дифракции, Москва, Мир, 1976, с.432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2000" b="1" dirty="0">
              <a:solidFill>
                <a:srgbClr val="FF0000"/>
              </a:solidFill>
            </a:endParaRPr>
          </a:p>
          <a:p>
            <a:pPr marL="360363" indent="-360363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FF0000"/>
                </a:solidFill>
              </a:rPr>
              <a:t>2. </a:t>
            </a:r>
            <a:r>
              <a:rPr lang="en-US" altLang="ru-RU" sz="2000" b="1" dirty="0" err="1">
                <a:solidFill>
                  <a:srgbClr val="FF0000"/>
                </a:solidFill>
              </a:rPr>
              <a:t>Authier</a:t>
            </a:r>
            <a:r>
              <a:rPr lang="en-US" altLang="ru-RU" sz="2000" b="1" dirty="0">
                <a:solidFill>
                  <a:srgbClr val="FF0000"/>
                </a:solidFill>
              </a:rPr>
              <a:t> A., Dynamical Theory of X-Ray Diffraction, Oxford: Science Publications, 734 P, (2001) </a:t>
            </a:r>
            <a:endParaRPr lang="ru-RU" altLang="ru-RU" sz="2000" b="1" dirty="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ru-RU" sz="2000" b="1" dirty="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000" b="1" dirty="0">
                <a:solidFill>
                  <a:srgbClr val="FF0000"/>
                </a:solidFill>
              </a:rPr>
              <a:t>3</a:t>
            </a:r>
            <a:r>
              <a:rPr lang="ru-RU" altLang="ru-RU" sz="2000" b="1" dirty="0">
                <a:solidFill>
                  <a:srgbClr val="FF0000"/>
                </a:solidFill>
              </a:rPr>
              <a:t>. </a:t>
            </a:r>
            <a:r>
              <a:rPr lang="ru-RU" altLang="ru-RU" sz="2000" b="1" dirty="0" err="1">
                <a:solidFill>
                  <a:srgbClr val="FF0000"/>
                </a:solidFill>
              </a:rPr>
              <a:t>В.И.Иверонова</a:t>
            </a:r>
            <a:r>
              <a:rPr lang="ru-RU" altLang="ru-RU" sz="2000" b="1" dirty="0">
                <a:solidFill>
                  <a:srgbClr val="FF0000"/>
                </a:solidFill>
              </a:rPr>
              <a:t>, </a:t>
            </a:r>
            <a:r>
              <a:rPr lang="ru-RU" altLang="ru-RU" sz="2000" b="1" dirty="0" err="1">
                <a:solidFill>
                  <a:srgbClr val="FF0000"/>
                </a:solidFill>
              </a:rPr>
              <a:t>Г.П.Ревкевич</a:t>
            </a:r>
            <a:r>
              <a:rPr lang="ru-RU" altLang="ru-RU" sz="2000" b="1" dirty="0">
                <a:solidFill>
                  <a:srgbClr val="FF0000"/>
                </a:solidFill>
              </a:rPr>
              <a:t>, Теория рассеяния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FF0000"/>
                </a:solidFill>
              </a:rPr>
              <a:t>    </a:t>
            </a:r>
            <a:r>
              <a:rPr lang="ru-RU" altLang="ru-RU" sz="2000" b="1" dirty="0" err="1">
                <a:solidFill>
                  <a:srgbClr val="FF0000"/>
                </a:solidFill>
              </a:rPr>
              <a:t>ренгеновских</a:t>
            </a:r>
            <a:r>
              <a:rPr lang="ru-RU" altLang="ru-RU" sz="2000" b="1" dirty="0">
                <a:solidFill>
                  <a:srgbClr val="FF0000"/>
                </a:solidFill>
              </a:rPr>
              <a:t> лучей, Москва, </a:t>
            </a:r>
            <a:r>
              <a:rPr lang="ru-RU" altLang="ru-RU" sz="2000" b="1" i="1" dirty="0">
                <a:solidFill>
                  <a:srgbClr val="FF0000"/>
                </a:solidFill>
              </a:rPr>
              <a:t>МГУ, </a:t>
            </a:r>
            <a:r>
              <a:rPr lang="ru-RU" altLang="ru-RU" sz="2000" b="1" dirty="0">
                <a:solidFill>
                  <a:srgbClr val="FF0000"/>
                </a:solidFill>
              </a:rPr>
              <a:t>1978, с.278</a:t>
            </a:r>
            <a:endParaRPr lang="en-US" altLang="ru-RU" sz="2000" b="1" dirty="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ru-RU" sz="2000" b="1" dirty="0">
              <a:solidFill>
                <a:srgbClr val="FF0000"/>
              </a:solidFill>
            </a:endParaRPr>
          </a:p>
          <a:p>
            <a:pPr marL="360363" indent="-360363" eaLnBrk="1" hangingPunct="1">
              <a:spcBef>
                <a:spcPct val="0"/>
              </a:spcBef>
              <a:buFontTx/>
              <a:buNone/>
            </a:pPr>
            <a:r>
              <a:rPr lang="en-US" altLang="ru-RU" sz="2000" b="1" dirty="0">
                <a:solidFill>
                  <a:srgbClr val="FF0000"/>
                </a:solidFill>
              </a:rPr>
              <a:t>4</a:t>
            </a:r>
            <a:r>
              <a:rPr lang="ru-RU" altLang="ru-RU" sz="2000" b="1" dirty="0">
                <a:solidFill>
                  <a:srgbClr val="FF0000"/>
                </a:solidFill>
              </a:rPr>
              <a:t>. </a:t>
            </a:r>
            <a:r>
              <a:rPr lang="ru-RU" altLang="ru-RU" sz="2000" b="1" dirty="0" err="1">
                <a:solidFill>
                  <a:srgbClr val="FF0000"/>
                </a:solidFill>
              </a:rPr>
              <a:t>Р.Джеймс</a:t>
            </a:r>
            <a:r>
              <a:rPr lang="ru-RU" altLang="ru-RU" sz="2000" b="1" dirty="0">
                <a:solidFill>
                  <a:srgbClr val="FF0000"/>
                </a:solidFill>
              </a:rPr>
              <a:t>, Оптические принципы дифракции рентгеновских лучей, Москва, ИЛ, 1950, с.572</a:t>
            </a:r>
            <a:endParaRPr lang="ru-RU" altLang="ru-RU" sz="2000" dirty="0"/>
          </a:p>
        </p:txBody>
      </p:sp>
      <p:sp>
        <p:nvSpPr>
          <p:cNvPr id="51204" name="TextBox 3"/>
          <p:cNvSpPr txBox="1">
            <a:spLocks noChangeArrowheads="1"/>
          </p:cNvSpPr>
          <p:nvPr/>
        </p:nvSpPr>
        <p:spPr bwMode="auto">
          <a:xfrm>
            <a:off x="2470955" y="4435610"/>
            <a:ext cx="3506787" cy="368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3333FF"/>
                </a:solidFill>
              </a:rPr>
              <a:t>Дополнительная литература</a:t>
            </a:r>
          </a:p>
        </p:txBody>
      </p:sp>
      <p:sp>
        <p:nvSpPr>
          <p:cNvPr id="51205" name="TextBox 4"/>
          <p:cNvSpPr txBox="1">
            <a:spLocks noChangeArrowheads="1"/>
          </p:cNvSpPr>
          <p:nvPr/>
        </p:nvSpPr>
        <p:spPr bwMode="auto">
          <a:xfrm>
            <a:off x="-13483" y="5040448"/>
            <a:ext cx="9143999" cy="18161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3333FF"/>
                </a:solidFill>
              </a:rPr>
              <a:t>1. </a:t>
            </a:r>
            <a:r>
              <a:rPr lang="ru-RU" altLang="ru-RU" sz="1600" b="1" dirty="0" err="1">
                <a:solidFill>
                  <a:srgbClr val="3333FF"/>
                </a:solidFill>
              </a:rPr>
              <a:t>Г.Пинскер</a:t>
            </a:r>
            <a:r>
              <a:rPr lang="ru-RU" altLang="ru-RU" sz="1600" b="1" dirty="0">
                <a:solidFill>
                  <a:srgbClr val="3333FF"/>
                </a:solidFill>
              </a:rPr>
              <a:t>, Рентгеновская кристаллооптика, Москва, Наука, 1982, с.390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3333FF"/>
                </a:solidFill>
              </a:rPr>
              <a:t>2. </a:t>
            </a:r>
            <a:r>
              <a:rPr lang="ru-RU" altLang="ru-RU" sz="1600" b="1" dirty="0" err="1">
                <a:solidFill>
                  <a:srgbClr val="3333FF"/>
                </a:solidFill>
              </a:rPr>
              <a:t>В.Л.Инденбом</a:t>
            </a:r>
            <a:r>
              <a:rPr lang="ru-RU" altLang="ru-RU" sz="1600" b="1" dirty="0">
                <a:solidFill>
                  <a:srgbClr val="3333FF"/>
                </a:solidFill>
              </a:rPr>
              <a:t>, </a:t>
            </a:r>
            <a:r>
              <a:rPr lang="ru-RU" altLang="ru-RU" sz="1600" b="1" dirty="0" err="1">
                <a:solidFill>
                  <a:srgbClr val="3333FF"/>
                </a:solidFill>
              </a:rPr>
              <a:t>Ф.Н.Чуковский</a:t>
            </a:r>
            <a:r>
              <a:rPr lang="ru-RU" altLang="ru-RU" sz="1600" b="1" dirty="0">
                <a:solidFill>
                  <a:srgbClr val="3333FF"/>
                </a:solidFill>
              </a:rPr>
              <a:t>, </a:t>
            </a:r>
            <a:r>
              <a:rPr lang="ru-RU" altLang="ru-RU" sz="1600" b="1" dirty="0" err="1">
                <a:solidFill>
                  <a:srgbClr val="3333FF"/>
                </a:solidFill>
              </a:rPr>
              <a:t>Пробпема</a:t>
            </a:r>
            <a:r>
              <a:rPr lang="ru-RU" altLang="ru-RU" sz="1600" b="1" dirty="0">
                <a:solidFill>
                  <a:srgbClr val="3333FF"/>
                </a:solidFill>
              </a:rPr>
              <a:t> изображения в рентгеновской оптике, УФН, 107, 2, 2292265, (1972)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3333FF"/>
                </a:solidFill>
              </a:rPr>
              <a:t>3. </a:t>
            </a:r>
            <a:r>
              <a:rPr lang="ru-RU" altLang="ru-RU" sz="1600" b="1" dirty="0" err="1">
                <a:solidFill>
                  <a:srgbClr val="3333FF"/>
                </a:solidFill>
              </a:rPr>
              <a:t>П.Хирш</a:t>
            </a:r>
            <a:r>
              <a:rPr lang="ru-RU" altLang="ru-RU" sz="1600" b="1" dirty="0">
                <a:solidFill>
                  <a:srgbClr val="3333FF"/>
                </a:solidFill>
              </a:rPr>
              <a:t>, </a:t>
            </a:r>
            <a:r>
              <a:rPr lang="ru-RU" altLang="ru-RU" sz="1600" b="1" dirty="0" err="1">
                <a:solidFill>
                  <a:srgbClr val="3333FF"/>
                </a:solidFill>
              </a:rPr>
              <a:t>А.Хови</a:t>
            </a:r>
            <a:r>
              <a:rPr lang="ru-RU" altLang="ru-RU" sz="1600" b="1" dirty="0">
                <a:solidFill>
                  <a:srgbClr val="3333FF"/>
                </a:solidFill>
              </a:rPr>
              <a:t>, </a:t>
            </a:r>
            <a:r>
              <a:rPr lang="ru-RU" altLang="ru-RU" sz="1600" b="1" dirty="0" err="1">
                <a:solidFill>
                  <a:srgbClr val="3333FF"/>
                </a:solidFill>
              </a:rPr>
              <a:t>Р.Николсон</a:t>
            </a:r>
            <a:r>
              <a:rPr lang="ru-RU" altLang="ru-RU" sz="1600" b="1" dirty="0">
                <a:solidFill>
                  <a:srgbClr val="3333FF"/>
                </a:solidFill>
              </a:rPr>
              <a:t>, </a:t>
            </a:r>
            <a:r>
              <a:rPr lang="ru-RU" altLang="ru-RU" sz="1600" b="1" dirty="0" err="1">
                <a:solidFill>
                  <a:srgbClr val="3333FF"/>
                </a:solidFill>
              </a:rPr>
              <a:t>Д.Пэшли</a:t>
            </a:r>
            <a:r>
              <a:rPr lang="ru-RU" altLang="ru-RU" sz="1600" b="1" dirty="0">
                <a:solidFill>
                  <a:srgbClr val="3333FF"/>
                </a:solidFill>
              </a:rPr>
              <a:t>, </a:t>
            </a:r>
            <a:r>
              <a:rPr lang="ru-RU" altLang="ru-RU" sz="1600" b="1" dirty="0" err="1">
                <a:solidFill>
                  <a:srgbClr val="3333FF"/>
                </a:solidFill>
              </a:rPr>
              <a:t>М.Уэлан</a:t>
            </a:r>
            <a:r>
              <a:rPr lang="ru-RU" altLang="ru-RU" sz="1600" b="1" dirty="0">
                <a:solidFill>
                  <a:srgbClr val="3333FF"/>
                </a:solidFill>
              </a:rPr>
              <a:t> Электронная микроскопия тонких кристаллов, Москва, МИР, 1968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3333FF"/>
                </a:solidFill>
              </a:rPr>
              <a:t>4. Дифракционные и микроскопические методы в материаловедении, под редакцией </a:t>
            </a:r>
            <a:r>
              <a:rPr lang="ru-RU" altLang="ru-RU" sz="1600" b="1" dirty="0" err="1">
                <a:solidFill>
                  <a:srgbClr val="3333FF"/>
                </a:solidFill>
              </a:rPr>
              <a:t>С.Амелинкса</a:t>
            </a:r>
            <a:r>
              <a:rPr lang="ru-RU" altLang="ru-RU" sz="1600" b="1" dirty="0">
                <a:solidFill>
                  <a:srgbClr val="3333FF"/>
                </a:solidFill>
              </a:rPr>
              <a:t>, 1984, с.502 Москва, Металлургия, 1989, с.502 </a:t>
            </a:r>
            <a:endParaRPr lang="ru-RU" alt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 animBg="1"/>
      <p:bldP spid="51203" grpId="0" animBg="1"/>
      <p:bldP spid="51204" grpId="0" animBg="1"/>
      <p:bldP spid="51205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629953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39272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1">
            <a:extLst>
              <a:ext uri="{FF2B5EF4-FFF2-40B4-BE49-F238E27FC236}">
                <a16:creationId xmlns:a16="http://schemas.microsoft.com/office/drawing/2014/main" xmlns="" id="{3FB76CB8-A159-4ED2-96BA-A544F94E10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196975"/>
            <a:ext cx="3205163" cy="8302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3333FF"/>
                </a:solidFill>
              </a:rPr>
              <a:t>Уравнение Лауэ</a:t>
            </a:r>
            <a:r>
              <a:rPr lang="en-US" altLang="ru-RU" sz="2400" b="1">
                <a:solidFill>
                  <a:srgbClr val="3333FF"/>
                </a:solidFill>
              </a:rPr>
              <a:t> </a:t>
            </a:r>
            <a:r>
              <a:rPr lang="ru-RU" altLang="ru-RU" sz="2400" b="1">
                <a:solidFill>
                  <a:srgbClr val="3333FF"/>
                </a:solidFill>
              </a:rPr>
              <a:t>в векторной форме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349322A6-3606-4D10-A5B6-78667DA64DDC}"/>
              </a:ext>
            </a:extLst>
          </p:cNvPr>
          <p:cNvSpPr txBox="1"/>
          <p:nvPr/>
        </p:nvSpPr>
        <p:spPr>
          <a:xfrm>
            <a:off x="0" y="12700"/>
            <a:ext cx="9144000" cy="954107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800" b="1" dirty="0">
                <a:solidFill>
                  <a:srgbClr val="3333FF"/>
                </a:solidFill>
                <a:latin typeface="+mn-lt"/>
                <a:cs typeface="Arial" charset="0"/>
              </a:rPr>
              <a:t>Геометрическая интерпретация условий Лауэ. </a:t>
            </a:r>
          </a:p>
          <a:p>
            <a:pPr algn="ctr" eaLnBrk="1" hangingPunct="1">
              <a:defRPr/>
            </a:pPr>
            <a:r>
              <a:rPr lang="ru-RU" sz="2800" b="1" dirty="0">
                <a:solidFill>
                  <a:srgbClr val="3333FF"/>
                </a:solidFill>
                <a:latin typeface="+mn-lt"/>
                <a:cs typeface="Arial" charset="0"/>
              </a:rPr>
              <a:t>Схема </a:t>
            </a:r>
            <a:r>
              <a:rPr lang="ru-RU" sz="2800" b="1" dirty="0" err="1">
                <a:solidFill>
                  <a:srgbClr val="3333FF"/>
                </a:solidFill>
                <a:latin typeface="+mn-lt"/>
                <a:cs typeface="Arial" charset="0"/>
              </a:rPr>
              <a:t>Эвальда</a:t>
            </a:r>
            <a:r>
              <a:rPr lang="ru-RU" sz="2800" b="1" dirty="0">
                <a:solidFill>
                  <a:srgbClr val="3333FF"/>
                </a:solidFill>
                <a:latin typeface="+mn-lt"/>
                <a:cs typeface="Arial" charset="0"/>
              </a:rPr>
              <a:t> </a:t>
            </a:r>
          </a:p>
        </p:txBody>
      </p:sp>
      <p:sp>
        <p:nvSpPr>
          <p:cNvPr id="66" name="Прямоугольник 65">
            <a:extLst>
              <a:ext uri="{FF2B5EF4-FFF2-40B4-BE49-F238E27FC236}">
                <a16:creationId xmlns:a16="http://schemas.microsoft.com/office/drawing/2014/main" xmlns="" id="{CBF8CDA7-D52B-48E8-AE8A-FB340FC6062B}"/>
              </a:ext>
            </a:extLst>
          </p:cNvPr>
          <p:cNvSpPr/>
          <p:nvPr/>
        </p:nvSpPr>
        <p:spPr>
          <a:xfrm>
            <a:off x="660400" y="4454525"/>
            <a:ext cx="2303463" cy="20161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cxnSp>
        <p:nvCxnSpPr>
          <p:cNvPr id="67" name="Прямая со стрелкой 66">
            <a:extLst>
              <a:ext uri="{FF2B5EF4-FFF2-40B4-BE49-F238E27FC236}">
                <a16:creationId xmlns:a16="http://schemas.microsoft.com/office/drawing/2014/main" xmlns="" id="{BB61BC23-A84D-414A-BD73-6A073EE849BD}"/>
              </a:ext>
            </a:extLst>
          </p:cNvPr>
          <p:cNvCxnSpPr/>
          <p:nvPr/>
        </p:nvCxnSpPr>
        <p:spPr>
          <a:xfrm>
            <a:off x="1092200" y="4743450"/>
            <a:ext cx="576263" cy="151130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 стрелкой 67">
            <a:extLst>
              <a:ext uri="{FF2B5EF4-FFF2-40B4-BE49-F238E27FC236}">
                <a16:creationId xmlns:a16="http://schemas.microsoft.com/office/drawing/2014/main" xmlns="" id="{D08962A9-1608-472B-9F99-E62AF9412C78}"/>
              </a:ext>
            </a:extLst>
          </p:cNvPr>
          <p:cNvCxnSpPr/>
          <p:nvPr/>
        </p:nvCxnSpPr>
        <p:spPr>
          <a:xfrm>
            <a:off x="1092200" y="4743450"/>
            <a:ext cx="1584325" cy="28733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 стрелкой 68">
            <a:extLst>
              <a:ext uri="{FF2B5EF4-FFF2-40B4-BE49-F238E27FC236}">
                <a16:creationId xmlns:a16="http://schemas.microsoft.com/office/drawing/2014/main" xmlns="" id="{2F86966F-BDA6-467A-9D9A-0EE5BD02B855}"/>
              </a:ext>
            </a:extLst>
          </p:cNvPr>
          <p:cNvCxnSpPr/>
          <p:nvPr/>
        </p:nvCxnSpPr>
        <p:spPr>
          <a:xfrm flipV="1">
            <a:off x="1668463" y="5030788"/>
            <a:ext cx="1008062" cy="1223962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>
            <a:extLst>
              <a:ext uri="{FF2B5EF4-FFF2-40B4-BE49-F238E27FC236}">
                <a16:creationId xmlns:a16="http://schemas.microsoft.com/office/drawing/2014/main" xmlns="" id="{2EA97693-C588-4917-9D7F-7A39E9A96040}"/>
              </a:ext>
            </a:extLst>
          </p:cNvPr>
          <p:cNvSpPr txBox="1"/>
          <p:nvPr/>
        </p:nvSpPr>
        <p:spPr>
          <a:xfrm>
            <a:off x="804863" y="5319713"/>
            <a:ext cx="576262" cy="5222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800" b="1" dirty="0">
                <a:latin typeface="+mn-lt"/>
                <a:cs typeface="Arial" charset="0"/>
              </a:rPr>
              <a:t>K</a:t>
            </a:r>
            <a:r>
              <a:rPr lang="en-US" sz="2800" b="1" baseline="-25000" dirty="0">
                <a:latin typeface="+mn-lt"/>
                <a:cs typeface="Arial" charset="0"/>
              </a:rPr>
              <a:t>0</a:t>
            </a:r>
            <a:endParaRPr lang="ru-RU" sz="2800" b="1" baseline="-25000" dirty="0">
              <a:latin typeface="+mn-lt"/>
              <a:cs typeface="Arial" charset="0"/>
            </a:endParaRPr>
          </a:p>
        </p:txBody>
      </p:sp>
      <p:sp>
        <p:nvSpPr>
          <p:cNvPr id="71" name="Прямоугольник 70">
            <a:extLst>
              <a:ext uri="{FF2B5EF4-FFF2-40B4-BE49-F238E27FC236}">
                <a16:creationId xmlns:a16="http://schemas.microsoft.com/office/drawing/2014/main" xmlns="" id="{1CD8D8C1-63F4-4A4F-A637-391424D4FB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9900" y="4383088"/>
            <a:ext cx="6175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800" b="1">
                <a:solidFill>
                  <a:srgbClr val="000000"/>
                </a:solidFill>
              </a:rPr>
              <a:t>K</a:t>
            </a:r>
            <a:r>
              <a:rPr lang="en-US" altLang="ru-RU" sz="2800" b="1" baseline="-25000">
                <a:solidFill>
                  <a:srgbClr val="000000"/>
                </a:solidFill>
              </a:rPr>
              <a:t>H</a:t>
            </a:r>
            <a:endParaRPr lang="ru-RU" altLang="ru-RU" sz="2800" b="1" baseline="-25000">
              <a:solidFill>
                <a:srgbClr val="000000"/>
              </a:solidFill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05BE391F-66B4-453B-9178-134915A06B08}"/>
              </a:ext>
            </a:extLst>
          </p:cNvPr>
          <p:cNvSpPr txBox="1"/>
          <p:nvPr/>
        </p:nvSpPr>
        <p:spPr>
          <a:xfrm>
            <a:off x="2171700" y="5535613"/>
            <a:ext cx="444500" cy="5222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800" b="1" dirty="0">
                <a:latin typeface="+mn-lt"/>
                <a:cs typeface="Arial" charset="0"/>
              </a:rPr>
              <a:t>H</a:t>
            </a:r>
            <a:endParaRPr lang="ru-RU" sz="2800" b="1" dirty="0">
              <a:latin typeface="+mn-lt"/>
              <a:cs typeface="Arial" charset="0"/>
            </a:endParaRPr>
          </a:p>
        </p:txBody>
      </p:sp>
      <p:sp>
        <p:nvSpPr>
          <p:cNvPr id="73" name="Дуга 72">
            <a:extLst>
              <a:ext uri="{FF2B5EF4-FFF2-40B4-BE49-F238E27FC236}">
                <a16:creationId xmlns:a16="http://schemas.microsoft.com/office/drawing/2014/main" xmlns="" id="{1456E19F-DB3A-4E32-87E0-48BF480C105F}"/>
              </a:ext>
            </a:extLst>
          </p:cNvPr>
          <p:cNvSpPr/>
          <p:nvPr/>
        </p:nvSpPr>
        <p:spPr>
          <a:xfrm rot="2383421">
            <a:off x="1363663" y="4795838"/>
            <a:ext cx="96837" cy="433387"/>
          </a:xfrm>
          <a:prstGeom prst="arc">
            <a:avLst>
              <a:gd name="adj1" fmla="val 16200000"/>
              <a:gd name="adj2" fmla="val 5569397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1120B291-88F2-429A-91CF-7289924D9A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8100" y="4887913"/>
            <a:ext cx="4984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2400" i="1">
                <a:latin typeface="Symbol" panose="05050102010706020507" pitchFamily="18" charset="2"/>
              </a:rPr>
              <a:t>2q</a:t>
            </a:r>
            <a:endParaRPr lang="ru-RU" altLang="ru-RU" sz="2400" i="1">
              <a:latin typeface="Symbol" panose="05050102010706020507" pitchFamily="18" charset="2"/>
            </a:endParaRPr>
          </a:p>
        </p:txBody>
      </p:sp>
      <p:sp>
        <p:nvSpPr>
          <p:cNvPr id="89" name="Прямоугольник 88">
            <a:extLst>
              <a:ext uri="{FF2B5EF4-FFF2-40B4-BE49-F238E27FC236}">
                <a16:creationId xmlns:a16="http://schemas.microsoft.com/office/drawing/2014/main" xmlns="" id="{93658A9C-624E-479B-BEC0-C8F984B1182D}"/>
              </a:ext>
            </a:extLst>
          </p:cNvPr>
          <p:cNvSpPr/>
          <p:nvPr/>
        </p:nvSpPr>
        <p:spPr>
          <a:xfrm>
            <a:off x="250825" y="2265363"/>
            <a:ext cx="3205163" cy="8763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graphicFrame>
        <p:nvGraphicFramePr>
          <p:cNvPr id="90" name="Object 3">
            <a:extLst>
              <a:ext uri="{FF2B5EF4-FFF2-40B4-BE49-F238E27FC236}">
                <a16:creationId xmlns:a16="http://schemas.microsoft.com/office/drawing/2014/main" xmlns="" id="{AF235DF9-7765-4AF0-BC36-F1ACDE89786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50825" y="2268538"/>
          <a:ext cx="3205163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05" name="Equation" r:id="rId3" imgW="838200" imgH="228600" progId="">
                  <p:embed/>
                </p:oleObj>
              </mc:Choice>
              <mc:Fallback>
                <p:oleObj name="Equation" r:id="rId3" imgW="838200" imgH="228600" progId="">
                  <p:embed/>
                  <p:pic>
                    <p:nvPicPr>
                      <p:cNvPr id="90" name="Object 3">
                        <a:extLst>
                          <a:ext uri="{FF2B5EF4-FFF2-40B4-BE49-F238E27FC236}">
                            <a16:creationId xmlns:a16="http://schemas.microsoft.com/office/drawing/2014/main" xmlns="" id="{AF235DF9-7765-4AF0-BC36-F1ACDE89786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2268538"/>
                        <a:ext cx="3205163" cy="873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77DFDF2C-503A-4D2E-8A46-20DC0AF51084}"/>
              </a:ext>
            </a:extLst>
          </p:cNvPr>
          <p:cNvSpPr txBox="1"/>
          <p:nvPr/>
        </p:nvSpPr>
        <p:spPr>
          <a:xfrm>
            <a:off x="250825" y="3333750"/>
            <a:ext cx="3205163" cy="646113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dirty="0">
                <a:solidFill>
                  <a:srgbClr val="3333FF"/>
                </a:solidFill>
                <a:latin typeface="+mn-lt"/>
                <a:cs typeface="Arial" charset="0"/>
              </a:rPr>
              <a:t>Что означает это векторное равенство?</a:t>
            </a:r>
          </a:p>
        </p:txBody>
      </p:sp>
      <p:pic>
        <p:nvPicPr>
          <p:cNvPr id="32" name="Picture 2">
            <a:extLst>
              <a:ext uri="{FF2B5EF4-FFF2-40B4-BE49-F238E27FC236}">
                <a16:creationId xmlns:a16="http://schemas.microsoft.com/office/drawing/2014/main" xmlns="" id="{3891BDD2-DC0D-468F-8349-8130B4666C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0050" y="1246549"/>
            <a:ext cx="4933950" cy="511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8964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66" grpId="0" animBg="1"/>
      <p:bldP spid="70" grpId="0"/>
      <p:bldP spid="71" grpId="0"/>
      <p:bldP spid="72" grpId="0"/>
      <p:bldP spid="74" grpId="0"/>
      <p:bldP spid="89" grpId="0" animBg="1"/>
      <p:bldP spid="29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584857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/>
        </p:nvGraphicFramePr>
        <p:xfrm>
          <a:off x="2038350" y="1816100"/>
          <a:ext cx="4714875" cy="207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027" name="Equation" r:id="rId3" imgW="2082800" imgH="914400" progId="Equation.DSMT4">
                  <p:embed/>
                </p:oleObj>
              </mc:Choice>
              <mc:Fallback>
                <p:oleObj name="Equation" r:id="rId3" imgW="2082800" imgH="914400" progId="Equation.DSMT4">
                  <p:embed/>
                  <p:pic>
                    <p:nvPicPr>
                      <p:cNvPr id="3" name="Объект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8350" y="1816100"/>
                        <a:ext cx="4714875" cy="20732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361950" y="4365625"/>
          <a:ext cx="3227388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028" name="Equation" r:id="rId5" imgW="1777229" imgH="431613" progId="Equation.DSMT4">
                  <p:embed/>
                </p:oleObj>
              </mc:Choice>
              <mc:Fallback>
                <p:oleObj name="Equation" r:id="rId5" imgW="1777229" imgH="431613" progId="Equation.DSMT4">
                  <p:embed/>
                  <p:pic>
                    <p:nvPicPr>
                      <p:cNvPr id="4" name="Объект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950" y="4365625"/>
                        <a:ext cx="3227388" cy="7921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Объект 4"/>
          <p:cNvGraphicFramePr>
            <a:graphicFrameLocks noChangeAspect="1"/>
          </p:cNvGraphicFramePr>
          <p:nvPr/>
        </p:nvGraphicFramePr>
        <p:xfrm>
          <a:off x="3509963" y="4365625"/>
          <a:ext cx="5381625" cy="792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029" name="Equation" r:id="rId7" imgW="3098800" imgH="457200" progId="Equation.DSMT4">
                  <p:embed/>
                </p:oleObj>
              </mc:Choice>
              <mc:Fallback>
                <p:oleObj name="Equation" r:id="rId7" imgW="3098800" imgH="457200" progId="Equation.DSMT4">
                  <p:embed/>
                  <p:pic>
                    <p:nvPicPr>
                      <p:cNvPr id="5" name="Объект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9963" y="4365625"/>
                        <a:ext cx="5381625" cy="79216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0" y="363538"/>
            <a:ext cx="9144000" cy="6461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b="1">
                <a:solidFill>
                  <a:srgbClr val="0070C0"/>
                </a:solidFill>
              </a:rPr>
              <a:t>Уравнения Такаги - Тапена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0" y="5668963"/>
            <a:ext cx="9144000" cy="6461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l-PL" altLang="ru-RU" sz="1800"/>
              <a:t>Takagi S </a:t>
            </a:r>
            <a:r>
              <a:rPr lang="pl-PL" altLang="ru-RU" sz="1800" i="1"/>
              <a:t>J.Phys.Soc.Japan </a:t>
            </a:r>
            <a:r>
              <a:rPr lang="pl-PL" altLang="ru-RU" sz="1800" b="1" i="1"/>
              <a:t>27</a:t>
            </a:r>
            <a:r>
              <a:rPr lang="pl-PL" altLang="ru-RU" sz="1800" i="1"/>
              <a:t> 1239 (1969) </a:t>
            </a:r>
            <a:endParaRPr lang="ru-RU" altLang="ru-RU" sz="1800" i="1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1800"/>
              <a:t>Taupen D </a:t>
            </a:r>
            <a:r>
              <a:rPr lang="en-US" altLang="ru-RU" sz="1800" i="1"/>
              <a:t>Acta Cryst </a:t>
            </a:r>
            <a:r>
              <a:rPr lang="en-US" altLang="ru-RU" sz="1800" b="1" i="1"/>
              <a:t>23</a:t>
            </a:r>
            <a:r>
              <a:rPr lang="en-US" altLang="ru-RU" sz="1800" i="1"/>
              <a:t> 25 (1967) </a:t>
            </a:r>
            <a:endParaRPr lang="ru-RU" altLang="ru-RU" sz="1800" i="1"/>
          </a:p>
        </p:txBody>
      </p:sp>
    </p:spTree>
    <p:extLst>
      <p:ext uri="{BB962C8B-B14F-4D97-AF65-F5344CB8AC3E}">
        <p14:creationId xmlns:p14="http://schemas.microsoft.com/office/powerpoint/2010/main" val="2949339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1"/>
          <p:cNvSpPr txBox="1">
            <a:spLocks noChangeArrowheads="1"/>
          </p:cNvSpPr>
          <p:nvPr/>
        </p:nvSpPr>
        <p:spPr bwMode="auto">
          <a:xfrm>
            <a:off x="0" y="1844675"/>
            <a:ext cx="9144000" cy="10779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>
                <a:solidFill>
                  <a:srgbClr val="3333FF"/>
                </a:solidFill>
              </a:rPr>
              <a:t>Разобраться в физике этих явлений удобнее всего на связанных математических маятниках </a:t>
            </a:r>
          </a:p>
        </p:txBody>
      </p:sp>
    </p:spTree>
    <p:extLst>
      <p:ext uri="{BB962C8B-B14F-4D97-AF65-F5344CB8AC3E}">
        <p14:creationId xmlns:p14="http://schemas.microsoft.com/office/powerpoint/2010/main" val="6074285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4"/>
          <p:cNvSpPr txBox="1">
            <a:spLocks noChangeArrowheads="1"/>
          </p:cNvSpPr>
          <p:nvPr/>
        </p:nvSpPr>
        <p:spPr bwMode="auto">
          <a:xfrm>
            <a:off x="0" y="1557338"/>
            <a:ext cx="9144000" cy="28003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400" b="1">
                <a:solidFill>
                  <a:srgbClr val="3333FF"/>
                </a:solidFill>
              </a:rPr>
              <a:t>ВОЛНОВОЕ ПОЛЕ В КРИСТАЛЛАХ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400" b="1">
                <a:solidFill>
                  <a:srgbClr val="3333FF"/>
                </a:solidFill>
              </a:rPr>
              <a:t>С ИСКАЖЕНИЯМИ. </a:t>
            </a:r>
            <a:endParaRPr lang="en-US" altLang="ru-RU" sz="4400" b="1">
              <a:solidFill>
                <a:srgbClr val="3333FF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400" b="1">
                <a:solidFill>
                  <a:srgbClr val="3333FF"/>
                </a:solidFill>
              </a:rPr>
              <a:t>УРАВНЕНИЯ ТАКАГИ - ТОПЕНА</a:t>
            </a:r>
          </a:p>
        </p:txBody>
      </p:sp>
    </p:spTree>
    <p:extLst>
      <p:ext uri="{BB962C8B-B14F-4D97-AF65-F5344CB8AC3E}">
        <p14:creationId xmlns:p14="http://schemas.microsoft.com/office/powerpoint/2010/main" val="253451455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2700338" y="693738"/>
            <a:ext cx="3527425" cy="1584325"/>
          </a:xfrm>
          <a:prstGeom prst="rect">
            <a:avLst/>
          </a:prstGeom>
          <a:solidFill>
            <a:schemeClr val="accent1"/>
          </a:solidFill>
          <a:ln w="57150">
            <a:solidFill>
              <a:srgbClr val="3333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48133" name="Rectangle 5"/>
          <p:cNvSpPr>
            <a:spLocks noChangeArrowheads="1"/>
          </p:cNvSpPr>
          <p:nvPr/>
        </p:nvSpPr>
        <p:spPr bwMode="auto">
          <a:xfrm>
            <a:off x="4572000" y="4268788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48134" name="Rectangle 6"/>
          <p:cNvSpPr>
            <a:spLocks noChangeArrowheads="1"/>
          </p:cNvSpPr>
          <p:nvPr/>
        </p:nvSpPr>
        <p:spPr bwMode="auto">
          <a:xfrm>
            <a:off x="2771775" y="765175"/>
            <a:ext cx="3384550" cy="14398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48135" name="Text Box 7"/>
          <p:cNvSpPr txBox="1">
            <a:spLocks noChangeArrowheads="1"/>
          </p:cNvSpPr>
          <p:nvPr/>
        </p:nvSpPr>
        <p:spPr bwMode="auto">
          <a:xfrm>
            <a:off x="3203575" y="909638"/>
            <a:ext cx="25892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3333FF"/>
                </a:solidFill>
              </a:rPr>
              <a:t>Волновое уравнение</a:t>
            </a:r>
          </a:p>
        </p:txBody>
      </p:sp>
      <p:sp>
        <p:nvSpPr>
          <p:cNvPr id="48136" name="Rectangle 8"/>
          <p:cNvSpPr>
            <a:spLocks noChangeArrowheads="1"/>
          </p:cNvSpPr>
          <p:nvPr/>
        </p:nvSpPr>
        <p:spPr bwMode="auto">
          <a:xfrm>
            <a:off x="468313" y="3789363"/>
            <a:ext cx="4032250" cy="1943100"/>
          </a:xfrm>
          <a:prstGeom prst="rect">
            <a:avLst/>
          </a:prstGeom>
          <a:solidFill>
            <a:schemeClr val="bg1"/>
          </a:solidFill>
          <a:ln w="57150">
            <a:solidFill>
              <a:srgbClr val="3333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48137" name="Rectangle 9"/>
          <p:cNvSpPr>
            <a:spLocks noChangeArrowheads="1"/>
          </p:cNvSpPr>
          <p:nvPr/>
        </p:nvSpPr>
        <p:spPr bwMode="auto">
          <a:xfrm>
            <a:off x="539750" y="3933825"/>
            <a:ext cx="3887788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3333FF"/>
                </a:solidFill>
              </a:rPr>
              <a:t>Система дисперсионных уравнений</a:t>
            </a:r>
            <a:r>
              <a:rPr lang="en-US" altLang="ru-RU" sz="1800" b="1">
                <a:solidFill>
                  <a:srgbClr val="3333FF"/>
                </a:solidFill>
              </a:rPr>
              <a:t>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3333FF"/>
                </a:solidFill>
              </a:rPr>
              <a:t>П.Эвальд, М. Лауэ (1926-1931)</a:t>
            </a:r>
          </a:p>
        </p:txBody>
      </p:sp>
      <p:sp>
        <p:nvSpPr>
          <p:cNvPr id="48138" name="Text Box 10"/>
          <p:cNvSpPr txBox="1">
            <a:spLocks noChangeArrowheads="1"/>
          </p:cNvSpPr>
          <p:nvPr/>
        </p:nvSpPr>
        <p:spPr bwMode="auto">
          <a:xfrm>
            <a:off x="2535238" y="51054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48139" name="Rectangle 11"/>
          <p:cNvSpPr>
            <a:spLocks noChangeArrowheads="1"/>
          </p:cNvSpPr>
          <p:nvPr/>
        </p:nvSpPr>
        <p:spPr bwMode="auto">
          <a:xfrm>
            <a:off x="4716463" y="3789363"/>
            <a:ext cx="4103687" cy="1944687"/>
          </a:xfrm>
          <a:prstGeom prst="rect">
            <a:avLst/>
          </a:prstGeom>
          <a:solidFill>
            <a:schemeClr val="bg1"/>
          </a:solidFill>
          <a:ln w="57150">
            <a:solidFill>
              <a:srgbClr val="3333FF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48140" name="Rectangle 12"/>
          <p:cNvSpPr>
            <a:spLocks noChangeArrowheads="1"/>
          </p:cNvSpPr>
          <p:nvPr/>
        </p:nvSpPr>
        <p:spPr bwMode="auto">
          <a:xfrm>
            <a:off x="5292725" y="3789363"/>
            <a:ext cx="323691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3333FF"/>
                </a:solidFill>
              </a:rPr>
              <a:t>Уравнения С. Такаги (1969)</a:t>
            </a:r>
          </a:p>
        </p:txBody>
      </p:sp>
      <p:sp>
        <p:nvSpPr>
          <p:cNvPr id="48141" name="Line 13"/>
          <p:cNvSpPr>
            <a:spLocks noChangeShapeType="1"/>
          </p:cNvSpPr>
          <p:nvPr/>
        </p:nvSpPr>
        <p:spPr bwMode="auto">
          <a:xfrm flipH="1">
            <a:off x="2124075" y="2276475"/>
            <a:ext cx="2303463" cy="1512888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8142" name="Line 14"/>
          <p:cNvSpPr>
            <a:spLocks noChangeShapeType="1"/>
          </p:cNvSpPr>
          <p:nvPr/>
        </p:nvSpPr>
        <p:spPr bwMode="auto">
          <a:xfrm>
            <a:off x="4427538" y="2276475"/>
            <a:ext cx="2376487" cy="1512888"/>
          </a:xfrm>
          <a:prstGeom prst="line">
            <a:avLst/>
          </a:prstGeom>
          <a:noFill/>
          <a:ln w="76200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aphicFrame>
        <p:nvGraphicFramePr>
          <p:cNvPr id="48143" name="Object 15"/>
          <p:cNvGraphicFramePr>
            <a:graphicFrameLocks noChangeAspect="1"/>
          </p:cNvGraphicFramePr>
          <p:nvPr/>
        </p:nvGraphicFramePr>
        <p:xfrm>
          <a:off x="2843213" y="1412875"/>
          <a:ext cx="3241675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793" name="Equation" r:id="rId3" imgW="1981200" imgH="419100" progId="Equation.DSMT4">
                  <p:embed/>
                </p:oleObj>
              </mc:Choice>
              <mc:Fallback>
                <p:oleObj name="Equation" r:id="rId3" imgW="1981200" imgH="419100" progId="Equation.DSMT4">
                  <p:embed/>
                  <p:pic>
                    <p:nvPicPr>
                      <p:cNvPr id="48143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213" y="1412875"/>
                        <a:ext cx="3241675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44" name="Object 16"/>
          <p:cNvGraphicFramePr>
            <a:graphicFrameLocks noChangeAspect="1"/>
          </p:cNvGraphicFramePr>
          <p:nvPr/>
        </p:nvGraphicFramePr>
        <p:xfrm>
          <a:off x="815975" y="4868863"/>
          <a:ext cx="3335338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794" name="Equation" r:id="rId5" imgW="1879600" imgH="457200" progId="Equation.DSMT4">
                  <p:embed/>
                </p:oleObj>
              </mc:Choice>
              <mc:Fallback>
                <p:oleObj name="Equation" r:id="rId5" imgW="1879600" imgH="457200" progId="Equation.DSMT4">
                  <p:embed/>
                  <p:pic>
                    <p:nvPicPr>
                      <p:cNvPr id="48144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975" y="4868863"/>
                        <a:ext cx="3335338" cy="812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45" name="Object 17"/>
          <p:cNvGraphicFramePr>
            <a:graphicFrameLocks noChangeAspect="1"/>
          </p:cNvGraphicFramePr>
          <p:nvPr/>
        </p:nvGraphicFramePr>
        <p:xfrm>
          <a:off x="5076825" y="4149725"/>
          <a:ext cx="3455988" cy="158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795" name="Equation" r:id="rId7" imgW="2540000" imgH="1346200" progId="Equation.DSMT4">
                  <p:embed/>
                </p:oleObj>
              </mc:Choice>
              <mc:Fallback>
                <p:oleObj name="Equation" r:id="rId7" imgW="2540000" imgH="1346200" progId="Equation.DSMT4">
                  <p:embed/>
                  <p:pic>
                    <p:nvPicPr>
                      <p:cNvPr id="48145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825" y="4149725"/>
                        <a:ext cx="3455988" cy="158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21310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2" grpId="0" animBg="1"/>
      <p:bldP spid="48133" grpId="0" animBg="1"/>
      <p:bldP spid="48133" grpId="1" animBg="1"/>
      <p:bldP spid="48134" grpId="0" animBg="1"/>
      <p:bldP spid="48135" grpId="0"/>
      <p:bldP spid="48136" grpId="0" animBg="1"/>
      <p:bldP spid="48137" grpId="0"/>
      <p:bldP spid="48138" grpId="0"/>
      <p:bldP spid="48139" grpId="0" animBg="1"/>
      <p:bldP spid="48140" grpId="0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5"/>
          <p:cNvSpPr txBox="1">
            <a:spLocks noChangeArrowheads="1"/>
          </p:cNvSpPr>
          <p:nvPr/>
        </p:nvSpPr>
        <p:spPr bwMode="auto">
          <a:xfrm>
            <a:off x="1331913" y="115888"/>
            <a:ext cx="6481762" cy="11969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3333FF"/>
                </a:solidFill>
              </a:rPr>
              <a:t>ВОЛНОВОЕ ПОЛЕ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3333FF"/>
                </a:solidFill>
              </a:rPr>
              <a:t>В КРИСТАЛЛАХ С ИСКАЖЕНИЯМИ. </a:t>
            </a:r>
            <a:endParaRPr lang="en-US" altLang="ru-RU" sz="2400" b="1">
              <a:solidFill>
                <a:srgbClr val="3333FF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3333FF"/>
                </a:solidFill>
              </a:rPr>
              <a:t>УРАВНЕНИЯ ТАКАГИ - ТОПЕНА</a:t>
            </a:r>
          </a:p>
        </p:txBody>
      </p:sp>
      <p:sp>
        <p:nvSpPr>
          <p:cNvPr id="15384" name="Rectangle 24"/>
          <p:cNvSpPr>
            <a:spLocks noChangeArrowheads="1"/>
          </p:cNvSpPr>
          <p:nvPr/>
        </p:nvSpPr>
        <p:spPr bwMode="auto">
          <a:xfrm>
            <a:off x="468313" y="4797425"/>
            <a:ext cx="3959225" cy="15113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179388" y="1484313"/>
            <a:ext cx="8445500" cy="12176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	</a:t>
            </a:r>
            <a:r>
              <a:rPr lang="ru-RU" altLang="ru-RU" sz="1400"/>
              <a:t>Характеристики среды в волновом уравнении можно учесть через функцию поляризуемости  </a:t>
            </a:r>
            <a:r>
              <a:rPr lang="en-US" altLang="ru-RU" sz="1400">
                <a:latin typeface="Symbol" panose="05050102010706020507" pitchFamily="18" charset="2"/>
              </a:rPr>
              <a:t>c</a:t>
            </a:r>
            <a:r>
              <a:rPr lang="en-US" altLang="ru-RU" sz="1400"/>
              <a:t>(</a:t>
            </a:r>
            <a:r>
              <a:rPr lang="en-US" altLang="ru-RU" sz="1400" b="1"/>
              <a:t>r</a:t>
            </a:r>
            <a:r>
              <a:rPr lang="ru-RU" altLang="ru-RU" sz="1400"/>
              <a:t>). Будем описывать искажения кристалла в виде некоторого поля смещения </a:t>
            </a:r>
            <a:r>
              <a:rPr lang="ru-RU" altLang="ru-RU" sz="1400" b="1"/>
              <a:t>U(r)</a:t>
            </a:r>
            <a:r>
              <a:rPr lang="ru-RU" altLang="ru-RU" sz="1400"/>
              <a:t>, связанного с каким-либо дефектом, причем будем полагать, что искажения достаточно медленно меняются в пространстве, т.е. на расстояниях порядка экстинкционной длины, тогда вместо координаты </a:t>
            </a:r>
            <a:r>
              <a:rPr lang="ru-RU" altLang="ru-RU" sz="1400" b="1"/>
              <a:t>r</a:t>
            </a:r>
            <a:r>
              <a:rPr lang="ru-RU" altLang="ru-RU" sz="1400" b="1" i="1"/>
              <a:t> </a:t>
            </a:r>
            <a:r>
              <a:rPr lang="ru-RU" altLang="ru-RU" sz="1400"/>
              <a:t>необходимо записать </a:t>
            </a:r>
            <a:r>
              <a:rPr lang="ru-RU" altLang="ru-RU" sz="1400" b="1"/>
              <a:t>r-U(r)</a:t>
            </a:r>
            <a:r>
              <a:rPr lang="ru-RU" altLang="ru-RU" sz="1400"/>
              <a:t>, т.е.</a:t>
            </a:r>
          </a:p>
        </p:txBody>
      </p:sp>
      <p:sp>
        <p:nvSpPr>
          <p:cNvPr id="38917" name="Rectangle 8"/>
          <p:cNvSpPr>
            <a:spLocks noChangeArrowheads="1"/>
          </p:cNvSpPr>
          <p:nvPr/>
        </p:nvSpPr>
        <p:spPr bwMode="auto">
          <a:xfrm>
            <a:off x="0" y="3048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38918" name="Rectangle 9"/>
          <p:cNvSpPr>
            <a:spLocks noChangeArrowheads="1"/>
          </p:cNvSpPr>
          <p:nvPr/>
        </p:nvSpPr>
        <p:spPr bwMode="auto">
          <a:xfrm>
            <a:off x="0" y="37893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231775" y="3952875"/>
            <a:ext cx="8372475" cy="7302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/>
              <a:t>Если искажения достаточно слабо меняются на расстоянии экстинкционной длины т.е.                  , то после достаточно громоздких преобразований уравнение для случая двухволнового рассеяния, когда на сферу Эвальда попадает только два узла обратной решетки, примет вид </a:t>
            </a:r>
          </a:p>
        </p:txBody>
      </p:sp>
      <p:sp>
        <p:nvSpPr>
          <p:cNvPr id="38920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graphicFrame>
        <p:nvGraphicFramePr>
          <p:cNvPr id="15371" name="Object 11"/>
          <p:cNvGraphicFramePr>
            <a:graphicFrameLocks noChangeAspect="1"/>
          </p:cNvGraphicFramePr>
          <p:nvPr/>
        </p:nvGraphicFramePr>
        <p:xfrm>
          <a:off x="7596188" y="3933825"/>
          <a:ext cx="85725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817" name="Equation" r:id="rId3" imgW="863225" imgH="380835" progId="Equation.DSMT4">
                  <p:embed/>
                </p:oleObj>
              </mc:Choice>
              <mc:Fallback>
                <p:oleObj name="Equation" r:id="rId3" imgW="863225" imgH="380835" progId="Equation.DSMT4">
                  <p:embed/>
                  <p:pic>
                    <p:nvPicPr>
                      <p:cNvPr id="15371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96188" y="3933825"/>
                        <a:ext cx="85725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22" name="Rectangle 1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38923" name="Rectangle 16"/>
          <p:cNvSpPr>
            <a:spLocks noChangeArrowheads="1"/>
          </p:cNvSpPr>
          <p:nvPr/>
        </p:nvSpPr>
        <p:spPr bwMode="auto">
          <a:xfrm>
            <a:off x="0" y="3209925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5378" name="Text Box 18"/>
          <p:cNvSpPr txBox="1">
            <a:spLocks noChangeArrowheads="1"/>
          </p:cNvSpPr>
          <p:nvPr/>
        </p:nvSpPr>
        <p:spPr bwMode="auto">
          <a:xfrm>
            <a:off x="4932363" y="5876925"/>
            <a:ext cx="40163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200"/>
              <a:t>функция, описывающая локальные разориентации решетки, связанные с упругим полем </a:t>
            </a:r>
            <a:r>
              <a:rPr lang="ru-RU" altLang="ru-RU" sz="1200" b="1" i="1"/>
              <a:t>U(r)</a:t>
            </a:r>
            <a:r>
              <a:rPr lang="ru-RU" altLang="ru-RU" sz="1200"/>
              <a:t> дефекта</a:t>
            </a:r>
            <a:r>
              <a:rPr lang="ru-RU" altLang="ru-RU" sz="1800"/>
              <a:t> </a:t>
            </a:r>
          </a:p>
        </p:txBody>
      </p:sp>
      <p:pic>
        <p:nvPicPr>
          <p:cNvPr id="15379" name="Picture 19" descr="Рисунок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2781300"/>
            <a:ext cx="4967288" cy="11080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0" name="Picture 20" descr="Рисунок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4868863"/>
            <a:ext cx="3887788" cy="1439862"/>
          </a:xfrm>
          <a:prstGeom prst="rect">
            <a:avLst/>
          </a:prstGeom>
          <a:solidFill>
            <a:schemeClr val="bg1"/>
          </a:solidFill>
          <a:ln w="57150">
            <a:solidFill>
              <a:srgbClr val="3333FF"/>
            </a:solidFill>
            <a:miter lim="800000"/>
            <a:headEnd/>
            <a:tailEnd/>
          </a:ln>
        </p:spPr>
      </p:pic>
      <p:pic>
        <p:nvPicPr>
          <p:cNvPr id="15381" name="Picture 21" descr="Рисунок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4716463"/>
            <a:ext cx="3384550" cy="6032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5383" name="Object 23"/>
          <p:cNvGraphicFramePr>
            <a:graphicFrameLocks noChangeAspect="1"/>
          </p:cNvGraphicFramePr>
          <p:nvPr/>
        </p:nvGraphicFramePr>
        <p:xfrm>
          <a:off x="4787900" y="5445125"/>
          <a:ext cx="1873250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818" name="Формула" r:id="rId8" imgW="825142" imgH="177723" progId="Equation.3">
                  <p:embed/>
                </p:oleObj>
              </mc:Choice>
              <mc:Fallback>
                <p:oleObj name="Формула" r:id="rId8" imgW="825142" imgH="177723" progId="Equation.3">
                  <p:embed/>
                  <p:pic>
                    <p:nvPicPr>
                      <p:cNvPr id="15383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7900" y="5445125"/>
                        <a:ext cx="1873250" cy="4032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82" name="Object 22"/>
          <p:cNvGraphicFramePr>
            <a:graphicFrameLocks noChangeAspect="1"/>
          </p:cNvGraphicFramePr>
          <p:nvPr/>
        </p:nvGraphicFramePr>
        <p:xfrm>
          <a:off x="6804025" y="5346700"/>
          <a:ext cx="1800225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819" name="Equation" r:id="rId10" imgW="1193800" imgH="393700" progId="Equation.DSMT4">
                  <p:embed/>
                </p:oleObj>
              </mc:Choice>
              <mc:Fallback>
                <p:oleObj name="Equation" r:id="rId10" imgW="1193800" imgH="393700" progId="Equation.DSMT4">
                  <p:embed/>
                  <p:pic>
                    <p:nvPicPr>
                      <p:cNvPr id="15382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4025" y="5346700"/>
                        <a:ext cx="1800225" cy="5905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77" name="Text Box 17"/>
          <p:cNvSpPr txBox="1">
            <a:spLocks noChangeArrowheads="1"/>
          </p:cNvSpPr>
          <p:nvPr/>
        </p:nvSpPr>
        <p:spPr bwMode="auto">
          <a:xfrm>
            <a:off x="1116013" y="6453188"/>
            <a:ext cx="5864225" cy="31432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/>
              <a:t>Эти уравнения получили название уравнений Токаги-Топена (1969) </a:t>
            </a:r>
          </a:p>
        </p:txBody>
      </p:sp>
    </p:spTree>
    <p:extLst>
      <p:ext uri="{BB962C8B-B14F-4D97-AF65-F5344CB8AC3E}">
        <p14:creationId xmlns:p14="http://schemas.microsoft.com/office/powerpoint/2010/main" val="3382574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84" grpId="0" animBg="1"/>
      <p:bldP spid="15366" grpId="0" animBg="1"/>
      <p:bldP spid="15370" grpId="0" animBg="1"/>
      <p:bldP spid="15378" grpId="0"/>
      <p:bldP spid="15377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>
            <a:extLst>
              <a:ext uri="{FF2B5EF4-FFF2-40B4-BE49-F238E27FC236}">
                <a16:creationId xmlns:a16="http://schemas.microsoft.com/office/drawing/2014/main" xmlns="" id="{88F22A64-42EC-4573-8CC5-95DDC0A8B5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6277"/>
            <a:ext cx="9144000" cy="83099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3333FF"/>
                </a:solidFill>
              </a:rPr>
              <a:t>Волновое поле формируемое в треугольнике рассеяния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 dirty="0">
                <a:solidFill>
                  <a:srgbClr val="3333FF"/>
                </a:solidFill>
              </a:rPr>
              <a:t>в идеальном кристалле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4730293B-D053-4499-9F75-A547B146EB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3144" y="1031278"/>
            <a:ext cx="1701374" cy="119012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1BE0DCCB-E22D-4CA5-B980-DDD27229A2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2970" y="2359781"/>
            <a:ext cx="1921722" cy="121906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75AFEF62-3FF5-4549-9684-52E93554C6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4464" y="3720597"/>
            <a:ext cx="2058734" cy="117049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DF48CB5E-0F90-44B8-89CA-98155953C6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859" y="1052736"/>
            <a:ext cx="6543675" cy="2809875"/>
          </a:xfrm>
          <a:prstGeom prst="rect">
            <a:avLst/>
          </a:prstGeom>
        </p:spPr>
      </p:pic>
      <p:sp>
        <p:nvSpPr>
          <p:cNvPr id="33" name="Text Box 10">
            <a:extLst>
              <a:ext uri="{FF2B5EF4-FFF2-40B4-BE49-F238E27FC236}">
                <a16:creationId xmlns:a16="http://schemas.microsoft.com/office/drawing/2014/main" xmlns="" id="{91E84E42-4AAA-4B1A-A3B9-25E2EE9F7D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135" y="3949517"/>
            <a:ext cx="6543675" cy="10156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0000CC"/>
                </a:solidFill>
              </a:rPr>
              <a:t>Численное моделирование волнового поля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0000CC"/>
                </a:solidFill>
              </a:rPr>
              <a:t>в треугольнике рассеяния (палатка Бормана)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2000" b="1" dirty="0">
                <a:solidFill>
                  <a:srgbClr val="0000CC"/>
                </a:solidFill>
              </a:rPr>
              <a:t>t – </a:t>
            </a:r>
            <a:r>
              <a:rPr lang="ru-RU" altLang="ru-RU" sz="2000" b="1" dirty="0">
                <a:solidFill>
                  <a:srgbClr val="0000CC"/>
                </a:solidFill>
              </a:rPr>
              <a:t>толщина кристалла</a:t>
            </a:r>
          </a:p>
        </p:txBody>
      </p:sp>
      <p:cxnSp>
        <p:nvCxnSpPr>
          <p:cNvPr id="35" name="Прямая со стрелкой 34">
            <a:extLst>
              <a:ext uri="{FF2B5EF4-FFF2-40B4-BE49-F238E27FC236}">
                <a16:creationId xmlns:a16="http://schemas.microsoft.com/office/drawing/2014/main" xmlns="" id="{FA1728E3-9247-4621-8837-5F41F198170D}"/>
              </a:ext>
            </a:extLst>
          </p:cNvPr>
          <p:cNvCxnSpPr>
            <a:cxnSpLocks/>
          </p:cNvCxnSpPr>
          <p:nvPr/>
        </p:nvCxnSpPr>
        <p:spPr>
          <a:xfrm flipV="1">
            <a:off x="4427984" y="1532519"/>
            <a:ext cx="3585847" cy="277084"/>
          </a:xfrm>
          <a:prstGeom prst="straightConnector1">
            <a:avLst/>
          </a:prstGeom>
          <a:ln>
            <a:solidFill>
              <a:srgbClr val="FFFF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>
            <a:extLst>
              <a:ext uri="{FF2B5EF4-FFF2-40B4-BE49-F238E27FC236}">
                <a16:creationId xmlns:a16="http://schemas.microsoft.com/office/drawing/2014/main" xmlns="" id="{64E458BA-6A8B-4390-9EB1-5281E422AAC3}"/>
              </a:ext>
            </a:extLst>
          </p:cNvPr>
          <p:cNvCxnSpPr>
            <a:cxnSpLocks/>
          </p:cNvCxnSpPr>
          <p:nvPr/>
        </p:nvCxnSpPr>
        <p:spPr>
          <a:xfrm>
            <a:off x="4860032" y="2287503"/>
            <a:ext cx="3153799" cy="604674"/>
          </a:xfrm>
          <a:prstGeom prst="straightConnector1">
            <a:avLst/>
          </a:prstGeom>
          <a:ln>
            <a:solidFill>
              <a:srgbClr val="FFFF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>
            <a:extLst>
              <a:ext uri="{FF2B5EF4-FFF2-40B4-BE49-F238E27FC236}">
                <a16:creationId xmlns:a16="http://schemas.microsoft.com/office/drawing/2014/main" xmlns="" id="{64FE90DC-4CA7-419B-A229-8B70ECAF1BAA}"/>
              </a:ext>
            </a:extLst>
          </p:cNvPr>
          <p:cNvCxnSpPr>
            <a:cxnSpLocks/>
          </p:cNvCxnSpPr>
          <p:nvPr/>
        </p:nvCxnSpPr>
        <p:spPr>
          <a:xfrm>
            <a:off x="5738366" y="3137403"/>
            <a:ext cx="2146002" cy="1168439"/>
          </a:xfrm>
          <a:prstGeom prst="straightConnector1">
            <a:avLst/>
          </a:prstGeom>
          <a:ln>
            <a:solidFill>
              <a:srgbClr val="FFFF00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 Box 9">
            <a:extLst>
              <a:ext uri="{FF2B5EF4-FFF2-40B4-BE49-F238E27FC236}">
                <a16:creationId xmlns:a16="http://schemas.microsoft.com/office/drawing/2014/main" xmlns="" id="{0EF88D7C-4958-4140-A0E3-017042983F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1991" y="5110073"/>
            <a:ext cx="9145859" cy="153888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0000CC"/>
                </a:solidFill>
              </a:rPr>
              <a:t>Фрагменты экспериментальных секционных </a:t>
            </a:r>
            <a:r>
              <a:rPr lang="ru-RU" altLang="ru-RU" sz="2000" b="1" dirty="0" err="1">
                <a:solidFill>
                  <a:srgbClr val="0000CC"/>
                </a:solidFill>
              </a:rPr>
              <a:t>топограмм</a:t>
            </a:r>
            <a:r>
              <a:rPr lang="ru-RU" altLang="ru-RU" sz="2000" b="1" dirty="0">
                <a:solidFill>
                  <a:srgbClr val="0000CC"/>
                </a:solidFill>
              </a:rPr>
              <a:t> совершенных монокристаллов кремния (</a:t>
            </a:r>
            <a:r>
              <a:rPr lang="en-US" altLang="ru-RU" sz="2000" b="1" dirty="0">
                <a:solidFill>
                  <a:srgbClr val="0000CC"/>
                </a:solidFill>
              </a:rPr>
              <a:t>Si</a:t>
            </a:r>
            <a:r>
              <a:rPr lang="ru-RU" altLang="ru-RU" sz="2000" b="1" dirty="0">
                <a:solidFill>
                  <a:srgbClr val="0000CC"/>
                </a:solidFill>
              </a:rPr>
              <a:t>) полученных на кристаллах разной толщиной (</a:t>
            </a:r>
            <a:r>
              <a:rPr lang="en-US" altLang="ru-RU" sz="2000" b="1" dirty="0">
                <a:solidFill>
                  <a:srgbClr val="0000CC"/>
                </a:solidFill>
              </a:rPr>
              <a:t>t</a:t>
            </a:r>
            <a:r>
              <a:rPr lang="ru-RU" altLang="ru-RU" sz="2000" b="1" dirty="0">
                <a:solidFill>
                  <a:srgbClr val="0000CC"/>
                </a:solidFill>
              </a:rPr>
              <a:t> = 0.42, 0.75, 1.4 </a:t>
            </a:r>
            <a:r>
              <a:rPr lang="en-US" altLang="ru-RU" sz="2000" b="1" dirty="0">
                <a:solidFill>
                  <a:srgbClr val="0000CC"/>
                </a:solidFill>
              </a:rPr>
              <a:t>mm</a:t>
            </a:r>
            <a:r>
              <a:rPr lang="ru-RU" altLang="ru-RU" sz="2000" b="1" dirty="0">
                <a:solidFill>
                  <a:srgbClr val="0000CC"/>
                </a:solidFill>
              </a:rPr>
              <a:t>). 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ru-RU" altLang="ru-RU" sz="2000" b="1" dirty="0">
                <a:solidFill>
                  <a:srgbClr val="0000CC"/>
                </a:solidFill>
              </a:rPr>
              <a:t>На </a:t>
            </a:r>
            <a:r>
              <a:rPr lang="ru-RU" altLang="ru-RU" sz="2000" b="1" dirty="0" err="1">
                <a:solidFill>
                  <a:srgbClr val="0000CC"/>
                </a:solidFill>
              </a:rPr>
              <a:t>тотограммах</a:t>
            </a:r>
            <a:r>
              <a:rPr lang="ru-RU" altLang="ru-RU" sz="2000" dirty="0"/>
              <a:t> </a:t>
            </a:r>
            <a:r>
              <a:rPr lang="ru-RU" altLang="ru-RU" sz="2000" b="1" dirty="0">
                <a:solidFill>
                  <a:srgbClr val="0000CC"/>
                </a:solidFill>
              </a:rPr>
              <a:t>четко видны интерференционные полосы </a:t>
            </a:r>
            <a:r>
              <a:rPr lang="ru-RU" altLang="ru-RU" sz="1200" b="1" i="1" dirty="0" err="1"/>
              <a:t>E.V.Suvorov,V.I.Polovinkina</a:t>
            </a:r>
            <a:r>
              <a:rPr lang="ru-RU" altLang="ru-RU" sz="1200" b="1" i="1" dirty="0"/>
              <a:t>, </a:t>
            </a:r>
            <a:r>
              <a:rPr lang="ru-RU" altLang="ru-RU" sz="1200" b="1" i="1" dirty="0" err="1"/>
              <a:t>V.I.Nikitenko</a:t>
            </a:r>
            <a:r>
              <a:rPr lang="ru-RU" altLang="ru-RU" sz="1200" b="1" i="1" dirty="0"/>
              <a:t>, </a:t>
            </a:r>
            <a:r>
              <a:rPr lang="ru-RU" altLang="ru-RU" sz="1200" b="1" i="1" dirty="0" err="1"/>
              <a:t>V.L.Indenbom</a:t>
            </a:r>
            <a:r>
              <a:rPr lang="ru-RU" altLang="ru-RU" sz="1200" b="1" i="1" dirty="0"/>
              <a:t>, </a:t>
            </a:r>
            <a:r>
              <a:rPr lang="en-US" altLang="ru-RU" sz="1200" b="1" i="1" dirty="0" err="1"/>
              <a:t>Phys.Stat.Sol</a:t>
            </a:r>
            <a:r>
              <a:rPr lang="en-US" altLang="ru-RU" sz="1200" b="1" i="1" dirty="0"/>
              <a:t>.</a:t>
            </a:r>
            <a:r>
              <a:rPr lang="ru-RU" altLang="ru-RU" sz="1200" b="1" i="1" dirty="0"/>
              <a:t> </a:t>
            </a:r>
            <a:r>
              <a:rPr lang="en-US" altLang="ru-RU" sz="1200" b="1" i="1" dirty="0"/>
              <a:t>26,1,385-395,1974</a:t>
            </a:r>
            <a:r>
              <a:rPr lang="ru-RU" altLang="ru-RU" sz="1200" b="1" dirty="0"/>
              <a:t> </a:t>
            </a:r>
            <a:r>
              <a:rPr lang="ru-RU" altLang="ru-RU" sz="1200" b="1" dirty="0">
                <a:solidFill>
                  <a:srgbClr val="0000CC"/>
                </a:solidFill>
              </a:rPr>
              <a:t>  </a:t>
            </a:r>
          </a:p>
        </p:txBody>
      </p:sp>
      <p:cxnSp>
        <p:nvCxnSpPr>
          <p:cNvPr id="47" name="Прямая со стрелкой 46">
            <a:extLst>
              <a:ext uri="{FF2B5EF4-FFF2-40B4-BE49-F238E27FC236}">
                <a16:creationId xmlns:a16="http://schemas.microsoft.com/office/drawing/2014/main" xmlns="" id="{C8C20210-8317-4352-B77E-27C4E5F0FC0B}"/>
              </a:ext>
            </a:extLst>
          </p:cNvPr>
          <p:cNvCxnSpPr>
            <a:cxnSpLocks/>
            <a:endCxn id="11" idx="2"/>
          </p:cNvCxnSpPr>
          <p:nvPr/>
        </p:nvCxnSpPr>
        <p:spPr>
          <a:xfrm flipV="1">
            <a:off x="4427984" y="4891087"/>
            <a:ext cx="3585847" cy="332558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4148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3" grpId="0" animBg="1"/>
      <p:bldP spid="33" grpId="1" animBg="1"/>
      <p:bldP spid="42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3" descr="E:\КК 2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0" y="2286000"/>
            <a:ext cx="4857750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0" y="0"/>
            <a:ext cx="9144000" cy="1323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000" b="1">
                <a:solidFill>
                  <a:srgbClr val="0000CC"/>
                </a:solidFill>
              </a:rPr>
              <a:t>Секционное изображение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000" b="1">
                <a:solidFill>
                  <a:srgbClr val="0000CC"/>
                </a:solidFill>
              </a:rPr>
              <a:t>клиновидного кристалла кремния</a:t>
            </a: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0" y="6469994"/>
            <a:ext cx="9144000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1800" dirty="0" err="1">
                <a:solidFill>
                  <a:srgbClr val="0000CC"/>
                </a:solidFill>
              </a:rPr>
              <a:t>Hattorio</a:t>
            </a:r>
            <a:r>
              <a:rPr lang="en-US" altLang="ru-RU" sz="1800" dirty="0">
                <a:solidFill>
                  <a:srgbClr val="0000CC"/>
                </a:solidFill>
              </a:rPr>
              <a:t> H., Kato N</a:t>
            </a:r>
            <a:r>
              <a:rPr lang="en-US" altLang="ru-RU" sz="1800" i="1" dirty="0">
                <a:solidFill>
                  <a:srgbClr val="0000CC"/>
                </a:solidFill>
              </a:rPr>
              <a:t>. </a:t>
            </a:r>
            <a:r>
              <a:rPr lang="en-US" altLang="ru-RU" sz="1800" i="1" dirty="0" err="1">
                <a:solidFill>
                  <a:srgbClr val="0000CC"/>
                </a:solidFill>
              </a:rPr>
              <a:t>J.Phys.Soc.Jap</a:t>
            </a:r>
            <a:r>
              <a:rPr lang="en-US" altLang="ru-RU" sz="1800" i="1" dirty="0">
                <a:solidFill>
                  <a:srgbClr val="0000CC"/>
                </a:solidFill>
              </a:rPr>
              <a:t>. (1966), 21, 1772-1777</a:t>
            </a:r>
            <a:endParaRPr lang="ru-RU" altLang="ru-RU" sz="1800" i="1" dirty="0">
              <a:solidFill>
                <a:srgbClr val="0000CC"/>
              </a:solidFill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0" y="4797152"/>
            <a:ext cx="9144000" cy="163121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0000CC"/>
                </a:solidFill>
              </a:rPr>
              <a:t>Экспериментальная рентгеновская секционная </a:t>
            </a:r>
            <a:r>
              <a:rPr lang="ru-RU" altLang="ru-RU" sz="2000" b="1" dirty="0" err="1">
                <a:solidFill>
                  <a:srgbClr val="0000CC"/>
                </a:solidFill>
              </a:rPr>
              <a:t>топограмма</a:t>
            </a:r>
            <a:r>
              <a:rPr lang="ru-RU" altLang="ru-RU" sz="2000" b="1" dirty="0">
                <a:solidFill>
                  <a:srgbClr val="0000CC"/>
                </a:solidFill>
              </a:rPr>
              <a:t> клиновидного кристалла, излучение </a:t>
            </a:r>
            <a:r>
              <a:rPr lang="en-US" altLang="ru-RU" sz="2000" b="1" dirty="0" err="1">
                <a:solidFill>
                  <a:srgbClr val="0000CC"/>
                </a:solidFill>
              </a:rPr>
              <a:t>AgK</a:t>
            </a:r>
            <a:r>
              <a:rPr lang="en-US" altLang="ru-RU" sz="2000" b="1" dirty="0" err="1">
                <a:solidFill>
                  <a:srgbClr val="0000CC"/>
                </a:solidFill>
                <a:latin typeface="Symbol" panose="05050102010706020507" pitchFamily="18" charset="2"/>
              </a:rPr>
              <a:t>a</a:t>
            </a:r>
            <a:r>
              <a:rPr lang="ru-RU" altLang="ru-RU" sz="2000" b="1" dirty="0">
                <a:solidFill>
                  <a:srgbClr val="0000CC"/>
                </a:solidFill>
              </a:rPr>
              <a:t>, отражение (220). Наблюдаются гиперболические </a:t>
            </a:r>
            <a:r>
              <a:rPr lang="ru-RU" altLang="ru-RU" sz="2000" b="1" dirty="0" err="1">
                <a:solidFill>
                  <a:srgbClr val="0000CC"/>
                </a:solidFill>
              </a:rPr>
              <a:t>экстинкционные</a:t>
            </a:r>
            <a:r>
              <a:rPr lang="ru-RU" altLang="ru-RU" sz="2000" b="1" dirty="0">
                <a:solidFill>
                  <a:srgbClr val="0000CC"/>
                </a:solidFill>
              </a:rPr>
              <a:t> полосы. Хорошо видны так же биения, обусловленные присутствием двух поляризаций</a:t>
            </a:r>
          </a:p>
        </p:txBody>
      </p:sp>
      <p:pic>
        <p:nvPicPr>
          <p:cNvPr id="25606" name="Picture 2" descr="E:\ST 1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69169"/>
            <a:ext cx="4143375" cy="335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3765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Line 12"/>
          <p:cNvSpPr>
            <a:spLocks noChangeShapeType="1"/>
          </p:cNvSpPr>
          <p:nvPr/>
        </p:nvSpPr>
        <p:spPr bwMode="auto">
          <a:xfrm>
            <a:off x="4237038" y="2136775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3" name="Picture 2" descr="D:\Untitled-1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3340100"/>
            <a:ext cx="6167437" cy="318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D:\Untitled-2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260350"/>
            <a:ext cx="6167437" cy="294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6556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8"/>
          <p:cNvSpPr txBox="1">
            <a:spLocks noChangeArrowheads="1"/>
          </p:cNvSpPr>
          <p:nvPr/>
        </p:nvSpPr>
        <p:spPr bwMode="auto">
          <a:xfrm>
            <a:off x="1908175" y="188913"/>
            <a:ext cx="5257800" cy="8223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400" b="1">
                <a:solidFill>
                  <a:srgbClr val="0000CC"/>
                </a:solidFill>
              </a:rPr>
              <a:t>Поле локальных разориентаций винтовой дислокации</a:t>
            </a:r>
          </a:p>
        </p:txBody>
      </p:sp>
      <p:pic>
        <p:nvPicPr>
          <p:cNvPr id="47110" name="Picture 9" descr="Fig-3a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25" y="3213100"/>
            <a:ext cx="7348538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Объект 1"/>
          <p:cNvGraphicFramePr>
            <a:graphicFrameLocks noChangeAspect="1"/>
          </p:cNvGraphicFramePr>
          <p:nvPr/>
        </p:nvGraphicFramePr>
        <p:xfrm>
          <a:off x="2268538" y="2205038"/>
          <a:ext cx="4537075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72" name="Equation" r:id="rId5" imgW="2094591" imgH="444307" progId="Equation.DSMT4">
                  <p:embed/>
                </p:oleObj>
              </mc:Choice>
              <mc:Fallback>
                <p:oleObj name="Equation" r:id="rId5" imgW="2094591" imgH="444307" progId="Equation.DSMT4">
                  <p:embed/>
                  <p:pic>
                    <p:nvPicPr>
                      <p:cNvPr id="2" name="Объект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2205038"/>
                        <a:ext cx="4537075" cy="9620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Объект 2"/>
          <p:cNvGraphicFramePr>
            <a:graphicFrameLocks noChangeAspect="1"/>
          </p:cNvGraphicFramePr>
          <p:nvPr/>
        </p:nvGraphicFramePr>
        <p:xfrm>
          <a:off x="2254250" y="1125538"/>
          <a:ext cx="4565650" cy="1008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773" name="Equation" r:id="rId7" imgW="1955800" imgH="431800" progId="Equation.DSMT4">
                  <p:embed/>
                </p:oleObj>
              </mc:Choice>
              <mc:Fallback>
                <p:oleObj name="Equation" r:id="rId7" imgW="1955800" imgH="431800" progId="Equation.DSMT4">
                  <p:embed/>
                  <p:pic>
                    <p:nvPicPr>
                      <p:cNvPr id="3" name="Объект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4250" y="1125538"/>
                        <a:ext cx="4565650" cy="10080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14"/>
          <p:cNvSpPr>
            <a:spLocks noChangeArrowheads="1"/>
          </p:cNvSpPr>
          <p:nvPr/>
        </p:nvSpPr>
        <p:spPr bwMode="auto">
          <a:xfrm>
            <a:off x="900113" y="6092825"/>
            <a:ext cx="7345362" cy="64928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1944688" y="6092825"/>
            <a:ext cx="51847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solidFill>
                  <a:srgbClr val="0000FF"/>
                </a:solidFill>
              </a:rPr>
              <a:t>Дж.Хирт, И.Лоте Теория дислокаций М., Атомиздат 1972 </a:t>
            </a: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900113" y="6430963"/>
            <a:ext cx="74120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400" b="1">
                <a:solidFill>
                  <a:srgbClr val="0000FF"/>
                </a:solidFill>
              </a:rPr>
              <a:t>Authier A. Dynamical Theory of X-Ray Diffraction. Oxford: Science Publications. 2001 </a:t>
            </a:r>
            <a:endParaRPr lang="ru-RU" altLang="ru-RU" sz="180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333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 animBg="1"/>
      <p:bldP spid="6" grpId="0" animBg="1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:\133.tif">
            <a:extLst>
              <a:ext uri="{FF2B5EF4-FFF2-40B4-BE49-F238E27FC236}">
                <a16:creationId xmlns:a16="http://schemas.microsoft.com/office/drawing/2014/main" xmlns="" id="{C528A2A5-6FF0-4792-B58E-086F31E3E9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00" y="608013"/>
            <a:ext cx="5649913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E3B6C58-25E7-4B3E-94F1-B065224A0A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95525" y="3465513"/>
            <a:ext cx="3905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 b="1">
                <a:latin typeface="Calibri" panose="020F0502020204030204" pitchFamily="34" charset="0"/>
              </a:rPr>
              <a:t>K</a:t>
            </a:r>
            <a:r>
              <a:rPr lang="en-US" altLang="ru-RU" sz="1800" b="1" baseline="-25000">
                <a:latin typeface="Calibri" panose="020F0502020204030204" pitchFamily="34" charset="0"/>
              </a:rPr>
              <a:t>0</a:t>
            </a:r>
            <a:endParaRPr lang="ru-RU" altLang="ru-RU" sz="1800" b="1" baseline="-25000">
              <a:latin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22DC608-0000-4D15-BA3C-10FB0D7A1A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6113" y="2984500"/>
            <a:ext cx="311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 b="1">
                <a:latin typeface="Calibri" panose="020F0502020204030204" pitchFamily="34" charset="0"/>
              </a:rPr>
              <a:t>K</a:t>
            </a:r>
            <a:endParaRPr lang="ru-RU" altLang="ru-RU" sz="1800" b="1">
              <a:latin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EE703AF-844F-40A9-B4E9-FA0F295587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5688" y="2800350"/>
            <a:ext cx="3286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 b="1">
                <a:latin typeface="Calibri" panose="020F0502020204030204" pitchFamily="34" charset="0"/>
              </a:rPr>
              <a:t>H</a:t>
            </a:r>
            <a:endParaRPr lang="ru-RU" altLang="ru-RU" sz="1800" b="1">
              <a:latin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561ADC4-EC3E-42C5-8554-1AA35BB444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9850" y="1223963"/>
            <a:ext cx="2503488" cy="4619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/>
              <a:t>Сфера Эвальда</a:t>
            </a:r>
          </a:p>
        </p:txBody>
      </p: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xmlns="" id="{CB984EC4-DED1-4427-B720-A9C1FEFE7C2F}"/>
              </a:ext>
            </a:extLst>
          </p:cNvPr>
          <p:cNvCxnSpPr/>
          <p:nvPr/>
        </p:nvCxnSpPr>
        <p:spPr>
          <a:xfrm flipH="1">
            <a:off x="2962275" y="1685925"/>
            <a:ext cx="3889375" cy="145573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690E54F6-4915-4F94-BD4D-9B49420C1E05}"/>
              </a:ext>
            </a:extLst>
          </p:cNvPr>
          <p:cNvCxnSpPr/>
          <p:nvPr/>
        </p:nvCxnSpPr>
        <p:spPr>
          <a:xfrm>
            <a:off x="7212013" y="1685925"/>
            <a:ext cx="115093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664358D-E5FA-4670-AD3B-D87F1D0756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75363" y="4325938"/>
            <a:ext cx="3068637" cy="4619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400"/>
              <a:t>Сфера ограничения</a:t>
            </a:r>
          </a:p>
        </p:txBody>
      </p: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xmlns="" id="{5C25C49F-7D37-4EF9-8997-9208A327BD7D}"/>
              </a:ext>
            </a:extLst>
          </p:cNvPr>
          <p:cNvCxnSpPr/>
          <p:nvPr/>
        </p:nvCxnSpPr>
        <p:spPr>
          <a:xfrm flipH="1">
            <a:off x="3851275" y="4787900"/>
            <a:ext cx="3000375" cy="585788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xmlns="" id="{A9C1533C-9CE9-4601-92E2-B57EA4E49AA6}"/>
              </a:ext>
            </a:extLst>
          </p:cNvPr>
          <p:cNvCxnSpPr/>
          <p:nvPr/>
        </p:nvCxnSpPr>
        <p:spPr>
          <a:xfrm>
            <a:off x="6851650" y="5130800"/>
            <a:ext cx="132556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FEA1E74C-F078-4EED-8BB7-01D89B7863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05150" y="3308350"/>
            <a:ext cx="3365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>
                <a:latin typeface="Calibri" panose="020F0502020204030204" pitchFamily="34" charset="0"/>
              </a:rPr>
              <a:t>O</a:t>
            </a:r>
            <a:endParaRPr lang="ru-RU" altLang="ru-RU" sz="1800">
              <a:latin typeface="Calibri" panose="020F0502020204030204" pitchFamily="34" charset="0"/>
            </a:endParaRPr>
          </a:p>
        </p:txBody>
      </p: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xmlns="" id="{9D13A66D-87CC-4B5D-AE64-BA9B503C922E}"/>
              </a:ext>
            </a:extLst>
          </p:cNvPr>
          <p:cNvCxnSpPr/>
          <p:nvPr/>
        </p:nvCxnSpPr>
        <p:spPr>
          <a:xfrm>
            <a:off x="6851650" y="4787900"/>
            <a:ext cx="1325563" cy="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xmlns="" id="{1EB22FE9-FB8E-4B5F-8CF8-F7532B7C82BC}"/>
              </a:ext>
            </a:extLst>
          </p:cNvPr>
          <p:cNvCxnSpPr/>
          <p:nvPr/>
        </p:nvCxnSpPr>
        <p:spPr>
          <a:xfrm>
            <a:off x="6851650" y="1685925"/>
            <a:ext cx="1223963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5" name="Объект 24">
            <a:extLst>
              <a:ext uri="{FF2B5EF4-FFF2-40B4-BE49-F238E27FC236}">
                <a16:creationId xmlns:a16="http://schemas.microsoft.com/office/drawing/2014/main" xmlns="" id="{597FED29-FC74-44B1-8234-FC3B2BEC720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692900" y="1871663"/>
          <a:ext cx="1957388" cy="78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442" name="Equation" r:id="rId4" imgW="571252" imgH="228501" progId="">
                  <p:embed/>
                </p:oleObj>
              </mc:Choice>
              <mc:Fallback>
                <p:oleObj name="Equation" r:id="rId4" imgW="571252" imgH="228501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92900" y="1871663"/>
                        <a:ext cx="1957388" cy="7826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Объект 25">
            <a:extLst>
              <a:ext uri="{FF2B5EF4-FFF2-40B4-BE49-F238E27FC236}">
                <a16:creationId xmlns:a16="http://schemas.microsoft.com/office/drawing/2014/main" xmlns="" id="{84040AE0-C6E8-42EC-BAC7-48D2D4EC3A6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164263" y="2960688"/>
          <a:ext cx="1077912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443" name="Equation" r:id="rId6" imgW="431613" imgH="393529" progId="">
                  <p:embed/>
                </p:oleObj>
              </mc:Choice>
              <mc:Fallback>
                <p:oleObj name="Equation" r:id="rId6" imgW="431613" imgH="39352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64263" y="2960688"/>
                        <a:ext cx="1077912" cy="9842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Объект 26">
            <a:extLst>
              <a:ext uri="{FF2B5EF4-FFF2-40B4-BE49-F238E27FC236}">
                <a16:creationId xmlns:a16="http://schemas.microsoft.com/office/drawing/2014/main" xmlns="" id="{ECF7A1F0-76E7-4280-B4CC-3247DBC5DC3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715250" y="2960688"/>
          <a:ext cx="1041400" cy="100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444" name="Equation" r:id="rId8" imgW="406048" imgH="393359" progId="">
                  <p:embed/>
                </p:oleObj>
              </mc:Choice>
              <mc:Fallback>
                <p:oleObj name="Equation" r:id="rId8" imgW="406048" imgH="39335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15250" y="2960688"/>
                        <a:ext cx="1041400" cy="10096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xmlns="" id="{1CCB65B4-EA53-47CA-80A7-194AB63BB84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135813" y="5080000"/>
          <a:ext cx="1041400" cy="100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445" name="Equation" r:id="rId10" imgW="406048" imgH="393359" progId="">
                  <p:embed/>
                </p:oleObj>
              </mc:Choice>
              <mc:Fallback>
                <p:oleObj name="Equation" r:id="rId10" imgW="406048" imgH="393359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35813" y="5080000"/>
                        <a:ext cx="1041400" cy="10096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0196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 animBg="1"/>
      <p:bldP spid="11" grpId="0" animBg="1"/>
      <p:bldP spid="16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4"/>
          <p:cNvSpPr>
            <a:spLocks noChangeArrowheads="1"/>
          </p:cNvSpPr>
          <p:nvPr/>
        </p:nvSpPr>
        <p:spPr bwMode="auto">
          <a:xfrm>
            <a:off x="755650" y="6092825"/>
            <a:ext cx="7345363" cy="64928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/>
          </a:p>
        </p:txBody>
      </p:sp>
      <p:sp>
        <p:nvSpPr>
          <p:cNvPr id="48131" name="Rectangle 12"/>
          <p:cNvSpPr>
            <a:spLocks noChangeArrowheads="1"/>
          </p:cNvSpPr>
          <p:nvPr/>
        </p:nvSpPr>
        <p:spPr bwMode="auto">
          <a:xfrm>
            <a:off x="1692275" y="1125538"/>
            <a:ext cx="5400675" cy="143986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/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/>
          </a:p>
        </p:txBody>
      </p:sp>
      <p:graphicFrame>
        <p:nvGraphicFramePr>
          <p:cNvPr id="322565" name="Object 5"/>
          <p:cNvGraphicFramePr>
            <a:graphicFrameLocks noChangeAspect="1"/>
          </p:cNvGraphicFramePr>
          <p:nvPr/>
        </p:nvGraphicFramePr>
        <p:xfrm>
          <a:off x="2771775" y="1125538"/>
          <a:ext cx="3313113" cy="72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96" name="Equation" r:id="rId3" imgW="1955800" imgH="431800" progId="Equation.DSMT4">
                  <p:embed/>
                </p:oleObj>
              </mc:Choice>
              <mc:Fallback>
                <p:oleObj name="Equation" r:id="rId3" imgW="1955800" imgH="431800" progId="Equation.DSMT4">
                  <p:embed/>
                  <p:pic>
                    <p:nvPicPr>
                      <p:cNvPr id="322565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775" y="1125538"/>
                        <a:ext cx="3313113" cy="727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34" name="Rectangle 6"/>
          <p:cNvSpPr>
            <a:spLocks noChangeArrowheads="1"/>
          </p:cNvSpPr>
          <p:nvPr/>
        </p:nvSpPr>
        <p:spPr bwMode="auto">
          <a:xfrm>
            <a:off x="0" y="32004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/>
          </a:p>
        </p:txBody>
      </p:sp>
      <p:graphicFrame>
        <p:nvGraphicFramePr>
          <p:cNvPr id="322567" name="Object 7"/>
          <p:cNvGraphicFramePr>
            <a:graphicFrameLocks noChangeAspect="1"/>
          </p:cNvGraphicFramePr>
          <p:nvPr/>
        </p:nvGraphicFramePr>
        <p:xfrm>
          <a:off x="1835150" y="1844675"/>
          <a:ext cx="5113338" cy="725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797" name="Equation" r:id="rId5" imgW="3225800" imgH="457200" progId="Equation.DSMT4">
                  <p:embed/>
                </p:oleObj>
              </mc:Choice>
              <mc:Fallback>
                <p:oleObj name="Equation" r:id="rId5" imgW="3225800" imgH="457200" progId="Equation.DSMT4">
                  <p:embed/>
                  <p:pic>
                    <p:nvPicPr>
                      <p:cNvPr id="32256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1844675"/>
                        <a:ext cx="5113338" cy="725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2568" name="Text Box 8"/>
          <p:cNvSpPr txBox="1">
            <a:spLocks noChangeArrowheads="1"/>
          </p:cNvSpPr>
          <p:nvPr/>
        </p:nvSpPr>
        <p:spPr bwMode="auto">
          <a:xfrm>
            <a:off x="1800225" y="6092825"/>
            <a:ext cx="51847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solidFill>
                  <a:srgbClr val="0000FF"/>
                </a:solidFill>
              </a:rPr>
              <a:t>Дж.Хирт, И.Лоте Теория дислокаций М., Атомиздат 1972 </a:t>
            </a:r>
          </a:p>
        </p:txBody>
      </p:sp>
      <p:sp>
        <p:nvSpPr>
          <p:cNvPr id="322569" name="Text Box 9"/>
          <p:cNvSpPr txBox="1">
            <a:spLocks noChangeArrowheads="1"/>
          </p:cNvSpPr>
          <p:nvPr/>
        </p:nvSpPr>
        <p:spPr bwMode="auto">
          <a:xfrm>
            <a:off x="755650" y="6430963"/>
            <a:ext cx="741203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400" b="1">
                <a:solidFill>
                  <a:srgbClr val="0000FF"/>
                </a:solidFill>
              </a:rPr>
              <a:t>Authier A. Dynamical Theory of X-Ray Diffraction. Oxford: Science Publications. 2001 </a:t>
            </a:r>
            <a:endParaRPr lang="ru-RU" altLang="ru-RU" sz="1800">
              <a:solidFill>
                <a:srgbClr val="0000FF"/>
              </a:solidFill>
            </a:endParaRPr>
          </a:p>
        </p:txBody>
      </p:sp>
      <p:pic>
        <p:nvPicPr>
          <p:cNvPr id="322570" name="Picture 10" descr="fig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708275"/>
            <a:ext cx="8426450" cy="324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2571" name="Text Box 11"/>
          <p:cNvSpPr txBox="1">
            <a:spLocks noChangeArrowheads="1"/>
          </p:cNvSpPr>
          <p:nvPr/>
        </p:nvSpPr>
        <p:spPr bwMode="auto">
          <a:xfrm>
            <a:off x="323850" y="0"/>
            <a:ext cx="8539163" cy="1066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>
                <a:solidFill>
                  <a:srgbClr val="3333FF"/>
                </a:solidFill>
              </a:rPr>
              <a:t>Вид функции локальных разориентаций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>
                <a:solidFill>
                  <a:srgbClr val="3333FF"/>
                </a:solidFill>
              </a:rPr>
              <a:t>для краевой дислокации</a:t>
            </a:r>
          </a:p>
        </p:txBody>
      </p:sp>
    </p:spTree>
    <p:extLst>
      <p:ext uri="{BB962C8B-B14F-4D97-AF65-F5344CB8AC3E}">
        <p14:creationId xmlns:p14="http://schemas.microsoft.com/office/powerpoint/2010/main" val="3972258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 animBg="1"/>
      <p:bldP spid="48131" grpId="0" animBg="1"/>
      <p:bldP spid="48132" grpId="0"/>
      <p:bldP spid="48134" grpId="0"/>
      <p:bldP spid="322568" grpId="0"/>
      <p:bldP spid="322569" grpId="0"/>
      <p:bldP spid="322571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M:\NIR\Academic Council\Papers\2015.УФН.185.№9.1-20\Figs\Fig27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475" y="1125538"/>
            <a:ext cx="7470775" cy="4514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0" y="0"/>
            <a:ext cx="9144000" cy="1016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 b="1">
                <a:solidFill>
                  <a:srgbClr val="0033CC"/>
                </a:solidFill>
              </a:rPr>
              <a:t>Вид поля локальных разориентаций кристалла в окрестности краевой дислокации. а) – Проекция поля на плоскость </a:t>
            </a:r>
            <a:r>
              <a:rPr lang="en-US" altLang="ru-RU" sz="2000" b="1">
                <a:solidFill>
                  <a:srgbClr val="0033CC"/>
                </a:solidFill>
              </a:rPr>
              <a:t>XY ; </a:t>
            </a:r>
            <a:r>
              <a:rPr lang="ru-RU" altLang="ru-RU" sz="2000" b="1">
                <a:solidFill>
                  <a:srgbClr val="0033CC"/>
                </a:solidFill>
              </a:rPr>
              <a:t>б) – трехмерное изображение поля смещений</a:t>
            </a:r>
          </a:p>
        </p:txBody>
      </p:sp>
      <p:sp>
        <p:nvSpPr>
          <p:cNvPr id="4915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aphicFrame>
        <p:nvGraphicFramePr>
          <p:cNvPr id="4" name="Объект 3"/>
          <p:cNvGraphicFramePr>
            <a:graphicFrameLocks noChangeAspect="1"/>
          </p:cNvGraphicFramePr>
          <p:nvPr/>
        </p:nvGraphicFramePr>
        <p:xfrm>
          <a:off x="879475" y="6021388"/>
          <a:ext cx="2290763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20" r:id="rId4" imgW="1739900" imgH="431800" progId="Equation.3">
                  <p:embed/>
                </p:oleObj>
              </mc:Choice>
              <mc:Fallback>
                <p:oleObj r:id="rId4" imgW="1739900" imgH="431800" progId="Equation.3">
                  <p:embed/>
                  <p:pic>
                    <p:nvPicPr>
                      <p:cNvPr id="4" name="Объект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9475" y="6021388"/>
                        <a:ext cx="2290763" cy="5762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158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graphicFrame>
        <p:nvGraphicFramePr>
          <p:cNvPr id="6" name="Объект 5"/>
          <p:cNvGraphicFramePr>
            <a:graphicFrameLocks noChangeAspect="1"/>
          </p:cNvGraphicFramePr>
          <p:nvPr/>
        </p:nvGraphicFramePr>
        <p:xfrm>
          <a:off x="4273550" y="5949950"/>
          <a:ext cx="40767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21" r:id="rId6" imgW="2870200" imgH="457200" progId="Equation.3">
                  <p:embed/>
                </p:oleObj>
              </mc:Choice>
              <mc:Fallback>
                <p:oleObj r:id="rId6" imgW="2870200" imgH="457200" progId="Equation.3">
                  <p:embed/>
                  <p:pic>
                    <p:nvPicPr>
                      <p:cNvPr id="6" name="Объект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3550" y="5949950"/>
                        <a:ext cx="4076700" cy="6477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69122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K:\555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6713"/>
            <a:ext cx="5689600" cy="595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846763" y="503238"/>
            <a:ext cx="3311525" cy="57864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200" b="1">
                <a:solidFill>
                  <a:srgbClr val="0033CC"/>
                </a:solidFill>
              </a:rPr>
              <a:t>Изображения трех секционных топограм кристалла кремния с единичной краевой дислокацией перепндикулярной поверхности кристалла. Три верхние топограммы – экспериментальные секционные изображения; три нижние  - численное моделирование (решение уравнений Такаги-Топена</a:t>
            </a:r>
            <a:r>
              <a:rPr lang="ru-RU" altLang="ru-RU" sz="2200"/>
              <a:t>)</a:t>
            </a:r>
          </a:p>
          <a:p>
            <a:pPr eaLnBrk="1" hangingPunct="1"/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4496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K:\555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484313"/>
            <a:ext cx="3230562" cy="537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 descr="K:\666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788" y="1989138"/>
            <a:ext cx="2428875" cy="400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07950" y="26988"/>
            <a:ext cx="4032250" cy="1323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/>
              <a:t>Экспериментальное и смоделированное секционное изображение краевой дислокации</a:t>
            </a: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4356100" y="180975"/>
            <a:ext cx="4032250" cy="1016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000"/>
              <a:t>Поле эффективных разориентаций в окрестности оси краевой дислокации</a:t>
            </a:r>
          </a:p>
        </p:txBody>
      </p:sp>
    </p:spTree>
    <p:extLst>
      <p:ext uri="{BB962C8B-B14F-4D97-AF65-F5344CB8AC3E}">
        <p14:creationId xmlns:p14="http://schemas.microsoft.com/office/powerpoint/2010/main" val="463503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E:\NIR\Publication\Publication Suv\Papers\2015.УФН 185, 9, 897-915 (обзор)\Figs\Fig-Finish\Фокусировка траекторий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628775"/>
            <a:ext cx="7292975" cy="397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0" y="0"/>
            <a:ext cx="9144000" cy="1384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 b="1">
                <a:solidFill>
                  <a:srgbClr val="0033CC"/>
                </a:solidFill>
              </a:rPr>
              <a:t>Влияние знак кривизны функции локальных разориентаций кристалла на распространение волнового поля </a:t>
            </a: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0" y="6211888"/>
            <a:ext cx="9144000" cy="6461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>Инденбом В Л, Чуховский Ф Н </a:t>
            </a:r>
            <a:r>
              <a:rPr lang="ru-RU" altLang="ru-RU" i="1"/>
              <a:t>УФН </a:t>
            </a:r>
            <a:r>
              <a:rPr lang="ru-RU" altLang="ru-RU" b="1"/>
              <a:t>107</a:t>
            </a:r>
            <a:r>
              <a:rPr lang="ru-RU" altLang="ru-RU"/>
              <a:t> 2 229 (1972) </a:t>
            </a:r>
            <a:endParaRPr lang="en-US" altLang="ru-RU"/>
          </a:p>
          <a:p>
            <a:pPr algn="ctr" eaLnBrk="1" hangingPunct="1"/>
            <a:r>
              <a:rPr lang="ru-RU" altLang="ru-RU"/>
              <a:t>Инденбом В Л, Чуховский Ф Н </a:t>
            </a:r>
            <a:r>
              <a:rPr lang="ru-RU" altLang="ru-RU" i="1"/>
              <a:t>Кристаллография </a:t>
            </a:r>
            <a:r>
              <a:rPr lang="ru-RU" altLang="ru-RU" b="1"/>
              <a:t>19</a:t>
            </a:r>
            <a:r>
              <a:rPr lang="ru-RU" altLang="ru-RU"/>
              <a:t> 1 35 (1974) </a:t>
            </a:r>
          </a:p>
        </p:txBody>
      </p:sp>
    </p:spTree>
    <p:extLst>
      <p:ext uri="{BB962C8B-B14F-4D97-AF65-F5344CB8AC3E}">
        <p14:creationId xmlns:p14="http://schemas.microsoft.com/office/powerpoint/2010/main" val="762258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Box 2"/>
          <p:cNvSpPr txBox="1">
            <a:spLocks noChangeArrowheads="1"/>
          </p:cNvSpPr>
          <p:nvPr/>
        </p:nvSpPr>
        <p:spPr bwMode="auto">
          <a:xfrm>
            <a:off x="0" y="1588"/>
            <a:ext cx="9144000" cy="1323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000" b="1">
                <a:solidFill>
                  <a:srgbClr val="0000CC"/>
                </a:solidFill>
              </a:rPr>
              <a:t>Локальное упругое поле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000" b="1">
                <a:solidFill>
                  <a:srgbClr val="0000CC"/>
                </a:solidFill>
              </a:rPr>
              <a:t>краевой дислокации</a:t>
            </a:r>
          </a:p>
        </p:txBody>
      </p:sp>
      <p:sp>
        <p:nvSpPr>
          <p:cNvPr id="5" name="Прямоугольник 12"/>
          <p:cNvSpPr>
            <a:spLocks noChangeArrowheads="1"/>
          </p:cNvSpPr>
          <p:nvPr/>
        </p:nvSpPr>
        <p:spPr bwMode="auto">
          <a:xfrm>
            <a:off x="0" y="6273800"/>
            <a:ext cx="9144000" cy="584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/>
              <a:t>Дж.Хирт, И.Лоте Теория дислокаций М., Атомиздат 1972,  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1600" b="1"/>
              <a:t>Authier A. Dynamical Theory of X-Ray Diffraction. Oxford: Science Publications. 200</a:t>
            </a:r>
            <a:r>
              <a:rPr lang="ru-RU" altLang="ru-RU" sz="1600" b="1"/>
              <a:t>1  </a:t>
            </a:r>
            <a:r>
              <a:rPr lang="en-US" altLang="ru-RU" sz="1600" b="1"/>
              <a:t> </a:t>
            </a:r>
            <a:endParaRPr lang="ru-RU" altLang="ru-RU" sz="1600"/>
          </a:p>
        </p:txBody>
      </p:sp>
      <p:pic>
        <p:nvPicPr>
          <p:cNvPr id="53252" name="Picture 2" descr="H:\Поле краевой дислокации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2001838"/>
            <a:ext cx="9067800" cy="371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3" name="TextBox 5"/>
          <p:cNvSpPr txBox="1">
            <a:spLocks noChangeArrowheads="1"/>
          </p:cNvSpPr>
          <p:nvPr/>
        </p:nvSpPr>
        <p:spPr bwMode="auto">
          <a:xfrm>
            <a:off x="4356100" y="2276475"/>
            <a:ext cx="6350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l-GR" altLang="ru-RU" sz="1400"/>
              <a:t>α</a:t>
            </a:r>
            <a:r>
              <a:rPr lang="en-US" altLang="ru-RU" sz="1400"/>
              <a:t>(x,y)</a:t>
            </a:r>
            <a:endParaRPr lang="ru-RU" altLang="ru-RU" sz="1400"/>
          </a:p>
        </p:txBody>
      </p:sp>
    </p:spTree>
    <p:extLst>
      <p:ext uri="{BB962C8B-B14F-4D97-AF65-F5344CB8AC3E}">
        <p14:creationId xmlns:p14="http://schemas.microsoft.com/office/powerpoint/2010/main" val="2964563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5" name="Picture 5" descr="Exp-CuK-3-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825" y="1309688"/>
            <a:ext cx="5792788" cy="435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6" name="Picture 6" descr="T-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75" y="908050"/>
            <a:ext cx="2252663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7" name="Text Box 7"/>
          <p:cNvSpPr txBox="1">
            <a:spLocks noChangeArrowheads="1"/>
          </p:cNvSpPr>
          <p:nvPr/>
        </p:nvSpPr>
        <p:spPr bwMode="auto">
          <a:xfrm>
            <a:off x="1547813" y="115888"/>
            <a:ext cx="6315075" cy="5191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800" b="1">
                <a:solidFill>
                  <a:srgbClr val="0000CC"/>
                </a:solidFill>
              </a:rPr>
              <a:t>Изображение краевой дислокации</a:t>
            </a:r>
          </a:p>
        </p:txBody>
      </p:sp>
      <p:sp>
        <p:nvSpPr>
          <p:cNvPr id="49158" name="TextBox 5"/>
          <p:cNvSpPr txBox="1">
            <a:spLocks noChangeArrowheads="1"/>
          </p:cNvSpPr>
          <p:nvPr/>
        </p:nvSpPr>
        <p:spPr bwMode="auto">
          <a:xfrm>
            <a:off x="0" y="6335713"/>
            <a:ext cx="9144000" cy="5222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b="1" i="1">
                <a:solidFill>
                  <a:srgbClr val="3333FF"/>
                </a:solidFill>
              </a:rPr>
              <a:t>Э.В.Суворов,  И.А.Смирнова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b="1" i="1">
                <a:solidFill>
                  <a:srgbClr val="3333FF"/>
                </a:solidFill>
              </a:rPr>
              <a:t>Поверхность. Рентгеновские, нейтронные и синхротронные исследования, 2008, №10, с. 7–12</a:t>
            </a:r>
            <a:endParaRPr lang="ru-RU" altLang="ru-RU" sz="1400" b="1">
              <a:solidFill>
                <a:srgbClr val="3333FF"/>
              </a:solidFill>
            </a:endParaRPr>
          </a:p>
        </p:txBody>
      </p:sp>
      <p:pic>
        <p:nvPicPr>
          <p:cNvPr id="54278" name="Picture 7" descr="H:\Поле краевой дислокации 1.t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25" y="3814763"/>
            <a:ext cx="1833563" cy="231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3340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7" grpId="0" animBg="1"/>
      <p:bldP spid="49158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4" descr="fig-4-2a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15888"/>
            <a:ext cx="8405812" cy="598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9" name="TextBox 2"/>
          <p:cNvSpPr txBox="1">
            <a:spLocks noChangeArrowheads="1"/>
          </p:cNvSpPr>
          <p:nvPr/>
        </p:nvSpPr>
        <p:spPr bwMode="auto">
          <a:xfrm>
            <a:off x="107950" y="6165850"/>
            <a:ext cx="8883650" cy="5222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b="1" i="1">
                <a:solidFill>
                  <a:srgbClr val="3333FF"/>
                </a:solidFill>
              </a:rPr>
              <a:t>Э.В.Суворов,  И.А.Смирнова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b="1" i="1">
                <a:solidFill>
                  <a:srgbClr val="3333FF"/>
                </a:solidFill>
              </a:rPr>
              <a:t>Поверхность. Рентгеновские, нейтронные и синхротронные исследования, 2008, №10, с. 7–12</a:t>
            </a:r>
            <a:endParaRPr lang="ru-RU" altLang="ru-RU" sz="1400" b="1">
              <a:solidFill>
                <a:srgbClr val="3333FF"/>
              </a:solidFill>
            </a:endParaRPr>
          </a:p>
        </p:txBody>
      </p:sp>
      <p:pic>
        <p:nvPicPr>
          <p:cNvPr id="55300" name="Picture 7" descr="H:\Поле краевой дислокации 1.t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438" y="171450"/>
            <a:ext cx="1179512" cy="148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0809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4"/>
          <p:cNvSpPr>
            <a:spLocks noChangeArrowheads="1"/>
          </p:cNvSpPr>
          <p:nvPr/>
        </p:nvSpPr>
        <p:spPr bwMode="auto">
          <a:xfrm>
            <a:off x="3287713" y="21955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/>
          </a:p>
        </p:txBody>
      </p:sp>
      <p:pic>
        <p:nvPicPr>
          <p:cNvPr id="34819" name="Picture 5" descr="Fig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71563"/>
            <a:ext cx="4418013" cy="42481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4" name="Rectangle 6"/>
          <p:cNvSpPr>
            <a:spLocks noChangeArrowheads="1"/>
          </p:cNvSpPr>
          <p:nvPr/>
        </p:nvSpPr>
        <p:spPr bwMode="auto">
          <a:xfrm>
            <a:off x="3478213" y="23352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/>
          </a:p>
        </p:txBody>
      </p:sp>
      <p:pic>
        <p:nvPicPr>
          <p:cNvPr id="34821" name="Picture 7" descr="Untitled-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1071563"/>
            <a:ext cx="4286250" cy="428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6" name="Rectangle 8"/>
          <p:cNvSpPr>
            <a:spLocks noChangeArrowheads="1"/>
          </p:cNvSpPr>
          <p:nvPr/>
        </p:nvSpPr>
        <p:spPr bwMode="auto">
          <a:xfrm>
            <a:off x="3287713" y="24653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/>
          </a:p>
        </p:txBody>
      </p:sp>
      <p:sp>
        <p:nvSpPr>
          <p:cNvPr id="56327" name="Rectangle 10"/>
          <p:cNvSpPr>
            <a:spLocks noChangeArrowheads="1"/>
          </p:cNvSpPr>
          <p:nvPr/>
        </p:nvSpPr>
        <p:spPr bwMode="auto">
          <a:xfrm>
            <a:off x="3478213" y="23352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400"/>
          </a:p>
        </p:txBody>
      </p:sp>
      <p:sp>
        <p:nvSpPr>
          <p:cNvPr id="34824" name="Rectangle 12"/>
          <p:cNvSpPr>
            <a:spLocks noChangeArrowheads="1"/>
          </p:cNvSpPr>
          <p:nvPr/>
        </p:nvSpPr>
        <p:spPr bwMode="auto">
          <a:xfrm>
            <a:off x="0" y="5445125"/>
            <a:ext cx="9144000" cy="1323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 b="1" i="1">
                <a:solidFill>
                  <a:srgbClr val="0000CC"/>
                </a:solidFill>
              </a:rPr>
              <a:t>Шулаков Е.В., Смирнова И.А., Суворов Э.В. // Поверхность. Рентген., синхр. и нейтр. исслед. 1996. №7. С. 32. </a:t>
            </a:r>
            <a:r>
              <a:rPr lang="en-US" altLang="ru-RU" sz="2000" b="1" i="1">
                <a:solidFill>
                  <a:srgbClr val="0000CC"/>
                </a:solidFill>
              </a:rPr>
              <a:t> </a:t>
            </a:r>
            <a:endParaRPr lang="ru-RU" altLang="ru-RU" sz="2000" b="1" i="1">
              <a:solidFill>
                <a:srgbClr val="0000CC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000" b="1" i="1">
                <a:solidFill>
                  <a:srgbClr val="0000CC"/>
                </a:solidFill>
              </a:rPr>
              <a:t>Шулаков Е.В., Смирнова И.А., Суворов Э.В. // Поверхность. Рентген., синхр. и нейтр. исслед. 2002. №1. С.100.</a:t>
            </a:r>
          </a:p>
        </p:txBody>
      </p:sp>
      <p:sp>
        <p:nvSpPr>
          <p:cNvPr id="34825" name="TextBox 10"/>
          <p:cNvSpPr txBox="1">
            <a:spLocks noChangeArrowheads="1"/>
          </p:cNvSpPr>
          <p:nvPr/>
        </p:nvSpPr>
        <p:spPr bwMode="auto">
          <a:xfrm>
            <a:off x="0" y="0"/>
            <a:ext cx="9144000" cy="8302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800" b="1">
                <a:solidFill>
                  <a:srgbClr val="3333FF"/>
                </a:solidFill>
              </a:rPr>
              <a:t>Эффект Бормана - Леемана</a:t>
            </a:r>
          </a:p>
        </p:txBody>
      </p:sp>
      <p:cxnSp>
        <p:nvCxnSpPr>
          <p:cNvPr id="11" name="Прямая со стрелкой 10"/>
          <p:cNvCxnSpPr/>
          <p:nvPr/>
        </p:nvCxnSpPr>
        <p:spPr>
          <a:xfrm flipV="1">
            <a:off x="1071563" y="3071813"/>
            <a:ext cx="5214937" cy="1643062"/>
          </a:xfrm>
          <a:prstGeom prst="straightConnector1">
            <a:avLst/>
          </a:prstGeom>
          <a:ln w="28575">
            <a:solidFill>
              <a:srgbClr val="0000C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5865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4" grpId="0" animBg="1"/>
      <p:bldP spid="34825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 flipH="1" flipV="1">
            <a:off x="395536" y="3595192"/>
            <a:ext cx="3816424" cy="206057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 flipV="1">
            <a:off x="4211960" y="3942128"/>
            <a:ext cx="3561611" cy="171364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H="1" flipV="1">
            <a:off x="395536" y="2721977"/>
            <a:ext cx="2207502" cy="119110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H="1" flipV="1">
            <a:off x="4139952" y="1556185"/>
            <a:ext cx="2032604" cy="9361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V="1">
            <a:off x="414195" y="1556186"/>
            <a:ext cx="3750909" cy="116579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2627606" y="2480905"/>
            <a:ext cx="3544950" cy="142998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2603038" y="3913084"/>
            <a:ext cx="1584176" cy="170053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6172556" y="2480905"/>
            <a:ext cx="1601015" cy="146122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414195" y="2728576"/>
            <a:ext cx="0" cy="83106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H="1">
            <a:off x="4158881" y="1577377"/>
            <a:ext cx="6223" cy="509756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V="1">
            <a:off x="395536" y="2103765"/>
            <a:ext cx="3791678" cy="1469251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H="1" flipV="1">
            <a:off x="4139952" y="2103765"/>
            <a:ext cx="3633619" cy="1838362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 flipH="1" flipV="1">
            <a:off x="2195736" y="2852936"/>
            <a:ext cx="3528392" cy="2088233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Прямая соединительная линия 115"/>
          <p:cNvCxnSpPr/>
          <p:nvPr/>
        </p:nvCxnSpPr>
        <p:spPr>
          <a:xfrm>
            <a:off x="2627606" y="3942127"/>
            <a:ext cx="0" cy="850268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Прямая соединительная линия 117"/>
          <p:cNvCxnSpPr/>
          <p:nvPr/>
        </p:nvCxnSpPr>
        <p:spPr>
          <a:xfrm flipV="1">
            <a:off x="2603038" y="3133751"/>
            <a:ext cx="3576211" cy="166519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Прямая соединительная линия 119"/>
          <p:cNvCxnSpPr/>
          <p:nvPr/>
        </p:nvCxnSpPr>
        <p:spPr>
          <a:xfrm>
            <a:off x="6179249" y="2463305"/>
            <a:ext cx="0" cy="635245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Прямая соединительная линия 132"/>
          <p:cNvCxnSpPr/>
          <p:nvPr/>
        </p:nvCxnSpPr>
        <p:spPr>
          <a:xfrm>
            <a:off x="2699443" y="1996661"/>
            <a:ext cx="0" cy="661573"/>
          </a:xfrm>
          <a:prstGeom prst="line">
            <a:avLst/>
          </a:prstGeom>
          <a:ln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Прямая соединительная линия 156"/>
          <p:cNvCxnSpPr/>
          <p:nvPr/>
        </p:nvCxnSpPr>
        <p:spPr>
          <a:xfrm flipH="1">
            <a:off x="2195387" y="1996661"/>
            <a:ext cx="504056" cy="858396"/>
          </a:xfrm>
          <a:prstGeom prst="line">
            <a:avLst/>
          </a:prstGeom>
          <a:ln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Прямая соединительная линия 158"/>
          <p:cNvCxnSpPr/>
          <p:nvPr/>
        </p:nvCxnSpPr>
        <p:spPr>
          <a:xfrm>
            <a:off x="2705877" y="2024237"/>
            <a:ext cx="432048" cy="498356"/>
          </a:xfrm>
          <a:prstGeom prst="line">
            <a:avLst/>
          </a:prstGeom>
          <a:ln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Прямая соединительная линия 163"/>
          <p:cNvCxnSpPr/>
          <p:nvPr/>
        </p:nvCxnSpPr>
        <p:spPr>
          <a:xfrm>
            <a:off x="2699443" y="2024237"/>
            <a:ext cx="2096288" cy="1037810"/>
          </a:xfrm>
          <a:prstGeom prst="line">
            <a:avLst/>
          </a:prstGeom>
          <a:ln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Прямая соединительная линия 166"/>
          <p:cNvCxnSpPr/>
          <p:nvPr/>
        </p:nvCxnSpPr>
        <p:spPr>
          <a:xfrm>
            <a:off x="2705877" y="2658234"/>
            <a:ext cx="2089854" cy="111698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9" name="Прямая соединительная линия 168"/>
          <p:cNvCxnSpPr/>
          <p:nvPr/>
        </p:nvCxnSpPr>
        <p:spPr>
          <a:xfrm>
            <a:off x="4802179" y="3032459"/>
            <a:ext cx="0" cy="742755"/>
          </a:xfrm>
          <a:prstGeom prst="line">
            <a:avLst/>
          </a:prstGeom>
          <a:ln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Прямая соединительная линия 171"/>
          <p:cNvCxnSpPr/>
          <p:nvPr/>
        </p:nvCxnSpPr>
        <p:spPr>
          <a:xfrm>
            <a:off x="3137925" y="2522593"/>
            <a:ext cx="2154155" cy="1050423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5" name="Прямая соединительная линия 174"/>
          <p:cNvCxnSpPr/>
          <p:nvPr/>
        </p:nvCxnSpPr>
        <p:spPr>
          <a:xfrm flipV="1">
            <a:off x="4215002" y="3062048"/>
            <a:ext cx="580729" cy="1015024"/>
          </a:xfrm>
          <a:prstGeom prst="line">
            <a:avLst/>
          </a:prstGeom>
          <a:ln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Прямая соединительная линия 176"/>
          <p:cNvCxnSpPr/>
          <p:nvPr/>
        </p:nvCxnSpPr>
        <p:spPr>
          <a:xfrm>
            <a:off x="4795731" y="3062047"/>
            <a:ext cx="496349" cy="510969"/>
          </a:xfrm>
          <a:prstGeom prst="line">
            <a:avLst/>
          </a:prstGeom>
          <a:ln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Прямая соединительная линия 178"/>
          <p:cNvCxnSpPr/>
          <p:nvPr/>
        </p:nvCxnSpPr>
        <p:spPr>
          <a:xfrm>
            <a:off x="4795731" y="3062047"/>
            <a:ext cx="928397" cy="1879121"/>
          </a:xfrm>
          <a:prstGeom prst="line">
            <a:avLst/>
          </a:prstGeom>
          <a:ln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Прямая соединительная линия 180"/>
          <p:cNvCxnSpPr/>
          <p:nvPr/>
        </p:nvCxnSpPr>
        <p:spPr>
          <a:xfrm>
            <a:off x="5292080" y="3573016"/>
            <a:ext cx="432048" cy="1368152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Прямая соединительная линия 187"/>
          <p:cNvCxnSpPr/>
          <p:nvPr/>
        </p:nvCxnSpPr>
        <p:spPr>
          <a:xfrm>
            <a:off x="4795731" y="3804802"/>
            <a:ext cx="928397" cy="1136366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0" name="Прямая со стрелкой 199"/>
          <p:cNvCxnSpPr/>
          <p:nvPr/>
        </p:nvCxnSpPr>
        <p:spPr>
          <a:xfrm flipH="1">
            <a:off x="2712166" y="620688"/>
            <a:ext cx="923730" cy="1356995"/>
          </a:xfrm>
          <a:prstGeom prst="straightConnector1">
            <a:avLst/>
          </a:prstGeom>
          <a:ln w="19050">
            <a:solidFill>
              <a:srgbClr val="3333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Прямая со стрелкой 201"/>
          <p:cNvCxnSpPr/>
          <p:nvPr/>
        </p:nvCxnSpPr>
        <p:spPr>
          <a:xfrm flipH="1">
            <a:off x="4795731" y="1327363"/>
            <a:ext cx="928396" cy="1698220"/>
          </a:xfrm>
          <a:prstGeom prst="straightConnector1">
            <a:avLst/>
          </a:prstGeom>
          <a:ln w="19050">
            <a:solidFill>
              <a:srgbClr val="3333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" name="Прямая со стрелкой 204"/>
          <p:cNvCxnSpPr/>
          <p:nvPr/>
        </p:nvCxnSpPr>
        <p:spPr>
          <a:xfrm flipH="1">
            <a:off x="5724128" y="1832255"/>
            <a:ext cx="1512168" cy="3084515"/>
          </a:xfrm>
          <a:prstGeom prst="straightConnector1">
            <a:avLst/>
          </a:prstGeom>
          <a:ln w="19050">
            <a:solidFill>
              <a:srgbClr val="3333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Прямая соединительная линия 207"/>
          <p:cNvCxnSpPr/>
          <p:nvPr/>
        </p:nvCxnSpPr>
        <p:spPr>
          <a:xfrm>
            <a:off x="3635896" y="620688"/>
            <a:ext cx="3600400" cy="1211567"/>
          </a:xfrm>
          <a:prstGeom prst="line">
            <a:avLst/>
          </a:prstGeom>
          <a:ln w="1905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34917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>
            <a:extLst>
              <a:ext uri="{FF2B5EF4-FFF2-40B4-BE49-F238E27FC236}">
                <a16:creationId xmlns:a16="http://schemas.microsoft.com/office/drawing/2014/main" xmlns="" id="{842B845E-D338-45A9-B60D-93115231DF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0762" y="1523206"/>
            <a:ext cx="6551612" cy="2160588"/>
          </a:xfrm>
          <a:prstGeom prst="rect">
            <a:avLst/>
          </a:prstGeom>
          <a:solidFill>
            <a:schemeClr val="accent1"/>
          </a:solidFill>
          <a:ln w="57150">
            <a:solidFill>
              <a:srgbClr val="3333FF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3" name="Rectangle 17">
            <a:extLst>
              <a:ext uri="{FF2B5EF4-FFF2-40B4-BE49-F238E27FC236}">
                <a16:creationId xmlns:a16="http://schemas.microsoft.com/office/drawing/2014/main" xmlns="" id="{DEF30AF4-DE6D-4C46-A76A-B64C251BA6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0113" y="5367985"/>
            <a:ext cx="3671887" cy="1441450"/>
          </a:xfrm>
          <a:prstGeom prst="rect">
            <a:avLst/>
          </a:prstGeom>
          <a:solidFill>
            <a:schemeClr val="accent1"/>
          </a:solidFill>
          <a:ln w="57150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graphicFrame>
        <p:nvGraphicFramePr>
          <p:cNvPr id="4" name="Object 18">
            <a:extLst>
              <a:ext uri="{FF2B5EF4-FFF2-40B4-BE49-F238E27FC236}">
                <a16:creationId xmlns:a16="http://schemas.microsoft.com/office/drawing/2014/main" xmlns="" id="{70816FA9-EB5D-401C-9C69-842DA850200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839619"/>
              </p:ext>
            </p:extLst>
          </p:nvPr>
        </p:nvGraphicFramePr>
        <p:xfrm>
          <a:off x="1093787" y="1594644"/>
          <a:ext cx="6442075" cy="1976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334" name="Equation" r:id="rId3" imgW="2400300" imgH="736600" progId="">
                  <p:embed/>
                </p:oleObj>
              </mc:Choice>
              <mc:Fallback>
                <p:oleObj name="Equation" r:id="rId3" imgW="2400300" imgH="736600" progId="">
                  <p:embed/>
                  <p:pic>
                    <p:nvPicPr>
                      <p:cNvPr id="12306" name="Object 18">
                        <a:extLst>
                          <a:ext uri="{FF2B5EF4-FFF2-40B4-BE49-F238E27FC236}">
                            <a16:creationId xmlns:a16="http://schemas.microsoft.com/office/drawing/2014/main" xmlns="" id="{B4CE2A78-4699-427D-9A2A-7155200E0D5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3787" y="1594644"/>
                        <a:ext cx="6442075" cy="19764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20">
            <a:extLst>
              <a:ext uri="{FF2B5EF4-FFF2-40B4-BE49-F238E27FC236}">
                <a16:creationId xmlns:a16="http://schemas.microsoft.com/office/drawing/2014/main" xmlns="" id="{A00C2AEF-A165-48F7-B037-B790EAD9833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6863531"/>
              </p:ext>
            </p:extLst>
          </p:nvPr>
        </p:nvGraphicFramePr>
        <p:xfrm>
          <a:off x="973138" y="5439423"/>
          <a:ext cx="3598862" cy="1220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335" name="Equation" r:id="rId5" imgW="1384300" imgH="469900" progId="">
                  <p:embed/>
                </p:oleObj>
              </mc:Choice>
              <mc:Fallback>
                <p:oleObj name="Equation" r:id="rId5" imgW="1384300" imgH="469900" progId="">
                  <p:embed/>
                  <p:pic>
                    <p:nvPicPr>
                      <p:cNvPr id="12308" name="Object 20">
                        <a:extLst>
                          <a:ext uri="{FF2B5EF4-FFF2-40B4-BE49-F238E27FC236}">
                            <a16:creationId xmlns:a16="http://schemas.microsoft.com/office/drawing/2014/main" xmlns="" id="{A6905A75-FF2C-4095-BB27-98D81E6D544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3138" y="5439423"/>
                        <a:ext cx="3598862" cy="1220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15">
            <a:extLst>
              <a:ext uri="{FF2B5EF4-FFF2-40B4-BE49-F238E27FC236}">
                <a16:creationId xmlns:a16="http://schemas.microsoft.com/office/drawing/2014/main" xmlns="" id="{5F05CA9D-6E7D-4B20-A309-1C03A6F2CF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2363" y="5799785"/>
            <a:ext cx="3597275" cy="6413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ru-RU" altLang="ru-RU" sz="1800">
                <a:solidFill>
                  <a:srgbClr val="3333FF"/>
                </a:solidFill>
              </a:rPr>
              <a:t> </a:t>
            </a:r>
            <a:r>
              <a:rPr lang="ru-RU" altLang="ru-RU" sz="1800" b="1">
                <a:solidFill>
                  <a:srgbClr val="CC0000"/>
                </a:solidFill>
              </a:rPr>
              <a:t>Температурный фактор или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CC0000"/>
                </a:solidFill>
              </a:rPr>
              <a:t>       фактор Дебая-Валлера</a:t>
            </a:r>
          </a:p>
        </p:txBody>
      </p:sp>
      <p:sp>
        <p:nvSpPr>
          <p:cNvPr id="7" name="Text Box 8">
            <a:extLst>
              <a:ext uri="{FF2B5EF4-FFF2-40B4-BE49-F238E27FC236}">
                <a16:creationId xmlns:a16="http://schemas.microsoft.com/office/drawing/2014/main" xmlns="" id="{40FDD531-C3D7-4FC2-8727-212F0F1E06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7938" y="0"/>
            <a:ext cx="9144001" cy="13843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>
                <a:solidFill>
                  <a:srgbClr val="3333FF"/>
                </a:solidFill>
              </a:rPr>
              <a:t>Интенсивность дифракционных линий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>
                <a:solidFill>
                  <a:srgbClr val="3333FF"/>
                </a:solidFill>
              </a:rPr>
              <a:t>для сложной решетки с учетом тепловых колебаний</a:t>
            </a:r>
          </a:p>
        </p:txBody>
      </p:sp>
      <p:graphicFrame>
        <p:nvGraphicFramePr>
          <p:cNvPr id="8" name="Object 8">
            <a:extLst>
              <a:ext uri="{FF2B5EF4-FFF2-40B4-BE49-F238E27FC236}">
                <a16:creationId xmlns:a16="http://schemas.microsoft.com/office/drawing/2014/main" xmlns="" id="{5DA2D3ED-4E44-4420-84B1-DB7D4E0AC2F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6663558"/>
              </p:ext>
            </p:extLst>
          </p:nvPr>
        </p:nvGraphicFramePr>
        <p:xfrm>
          <a:off x="1187624" y="3822701"/>
          <a:ext cx="2595641" cy="6783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336" name="Equation" r:id="rId7" imgW="1714500" imgH="444500" progId="Equation.DSMT4">
                  <p:embed/>
                </p:oleObj>
              </mc:Choice>
              <mc:Fallback>
                <p:oleObj name="Equation" r:id="rId7" imgW="1714500" imgH="444500" progId="Equation.DSMT4">
                  <p:embed/>
                  <p:pic>
                    <p:nvPicPr>
                      <p:cNvPr id="11" name="Object 8">
                        <a:extLst>
                          <a:ext uri="{FF2B5EF4-FFF2-40B4-BE49-F238E27FC236}">
                            <a16:creationId xmlns:a16="http://schemas.microsoft.com/office/drawing/2014/main" xmlns="" id="{4E180CE0-7C96-445A-9DE8-CD41559A123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624" y="3822701"/>
                        <a:ext cx="2595641" cy="67839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9">
            <a:extLst>
              <a:ext uri="{FF2B5EF4-FFF2-40B4-BE49-F238E27FC236}">
                <a16:creationId xmlns:a16="http://schemas.microsoft.com/office/drawing/2014/main" xmlns="" id="{565B26BA-2D74-45C4-BEA0-750999DE3F9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4983768"/>
              </p:ext>
            </p:extLst>
          </p:nvPr>
        </p:nvGraphicFramePr>
        <p:xfrm>
          <a:off x="1028786" y="4557669"/>
          <a:ext cx="2913316" cy="7187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337" name="Equation" r:id="rId9" imgW="1803400" imgH="444500" progId="Equation.DSMT4">
                  <p:embed/>
                </p:oleObj>
              </mc:Choice>
              <mc:Fallback>
                <p:oleObj name="Equation" r:id="rId9" imgW="1803400" imgH="444500" progId="Equation.DSMT4">
                  <p:embed/>
                  <p:pic>
                    <p:nvPicPr>
                      <p:cNvPr id="12" name="Object 9">
                        <a:extLst>
                          <a:ext uri="{FF2B5EF4-FFF2-40B4-BE49-F238E27FC236}">
                            <a16:creationId xmlns:a16="http://schemas.microsoft.com/office/drawing/2014/main" xmlns="" id="{89914A75-26D9-4C37-9576-4193B80C743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8786" y="4557669"/>
                        <a:ext cx="2913316" cy="718734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 Box 5">
            <a:extLst>
              <a:ext uri="{FF2B5EF4-FFF2-40B4-BE49-F238E27FC236}">
                <a16:creationId xmlns:a16="http://schemas.microsoft.com/office/drawing/2014/main" xmlns="" id="{E7AD727C-741F-4C8C-86D6-4722FDB39A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3340" y="3992608"/>
            <a:ext cx="1790700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- Функция Лауэ</a:t>
            </a:r>
          </a:p>
        </p:txBody>
      </p:sp>
      <p:sp>
        <p:nvSpPr>
          <p:cNvPr id="11" name="Text Box 6">
            <a:extLst>
              <a:ext uri="{FF2B5EF4-FFF2-40B4-BE49-F238E27FC236}">
                <a16:creationId xmlns:a16="http://schemas.microsoft.com/office/drawing/2014/main" xmlns="" id="{98871282-CF05-49D6-A2FC-7D2E602703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5287" y="4596581"/>
            <a:ext cx="17907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Char char="-"/>
            </a:pPr>
            <a:r>
              <a:rPr lang="ru-RU" altLang="ru-RU" sz="1800" dirty="0"/>
              <a:t>Структурная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dirty="0"/>
              <a:t>амплитуда</a:t>
            </a:r>
          </a:p>
        </p:txBody>
      </p:sp>
      <p:pic>
        <p:nvPicPr>
          <p:cNvPr id="12" name="Picture 15" descr="H:\Структурная амплитуда 1.tif">
            <a:extLst>
              <a:ext uri="{FF2B5EF4-FFF2-40B4-BE49-F238E27FC236}">
                <a16:creationId xmlns:a16="http://schemas.microsoft.com/office/drawing/2014/main" xmlns="" id="{B565EC6C-0402-40E9-90D5-12F5728A7B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5003" y="3848146"/>
            <a:ext cx="2312987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751E2913-1662-490D-9927-63A89E9D88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5003" y="4614670"/>
            <a:ext cx="2312987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4240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7" grpId="0" animBg="1"/>
      <p:bldP spid="10" grpId="0" animBg="1"/>
      <p:bldP spid="11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D009A779-2532-4E9B-906D-AB360F1B19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762" y="804862"/>
            <a:ext cx="7610475" cy="5248275"/>
          </a:xfrm>
          <a:prstGeom prst="rect">
            <a:avLst/>
          </a:prstGeom>
        </p:spPr>
      </p:pic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xmlns="" id="{F9E11783-6507-4957-8413-3DCE73A37793}"/>
              </a:ext>
            </a:extLst>
          </p:cNvPr>
          <p:cNvCxnSpPr/>
          <p:nvPr/>
        </p:nvCxnSpPr>
        <p:spPr>
          <a:xfrm flipH="1" flipV="1">
            <a:off x="899592" y="2996952"/>
            <a:ext cx="2207502" cy="119110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xmlns="" id="{C0C3F64B-BF6F-4314-90A6-C4AA73772593}"/>
              </a:ext>
            </a:extLst>
          </p:cNvPr>
          <p:cNvCxnSpPr/>
          <p:nvPr/>
        </p:nvCxnSpPr>
        <p:spPr>
          <a:xfrm flipV="1">
            <a:off x="3107094" y="2758073"/>
            <a:ext cx="3544950" cy="142998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xmlns="" id="{263572EA-70C6-4EF3-9549-037782E73716}"/>
              </a:ext>
            </a:extLst>
          </p:cNvPr>
          <p:cNvCxnSpPr>
            <a:cxnSpLocks/>
          </p:cNvCxnSpPr>
          <p:nvPr/>
        </p:nvCxnSpPr>
        <p:spPr>
          <a:xfrm flipV="1">
            <a:off x="3095789" y="4330507"/>
            <a:ext cx="1574437" cy="73829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xmlns="" id="{A9F68E40-BA09-4A3F-B2B4-585C653F9986}"/>
              </a:ext>
            </a:extLst>
          </p:cNvPr>
          <p:cNvCxnSpPr/>
          <p:nvPr/>
        </p:nvCxnSpPr>
        <p:spPr>
          <a:xfrm>
            <a:off x="3109195" y="4222299"/>
            <a:ext cx="0" cy="850268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xmlns="" id="{DBC01D43-A542-4D7E-B15B-B22C8AA7E685}"/>
              </a:ext>
            </a:extLst>
          </p:cNvPr>
          <p:cNvCxnSpPr/>
          <p:nvPr/>
        </p:nvCxnSpPr>
        <p:spPr>
          <a:xfrm>
            <a:off x="5275712" y="3279113"/>
            <a:ext cx="0" cy="742755"/>
          </a:xfrm>
          <a:prstGeom prst="line">
            <a:avLst/>
          </a:prstGeom>
          <a:ln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xmlns="" id="{C1D03DB6-BC7E-4148-8A55-F46C345C4FBB}"/>
              </a:ext>
            </a:extLst>
          </p:cNvPr>
          <p:cNvCxnSpPr>
            <a:cxnSpLocks/>
          </p:cNvCxnSpPr>
          <p:nvPr/>
        </p:nvCxnSpPr>
        <p:spPr>
          <a:xfrm>
            <a:off x="5293663" y="3328659"/>
            <a:ext cx="862513" cy="1872099"/>
          </a:xfrm>
          <a:prstGeom prst="line">
            <a:avLst/>
          </a:prstGeom>
          <a:ln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xmlns="" id="{78AF114B-3E49-4ACA-B35C-D361A6C10F8E}"/>
              </a:ext>
            </a:extLst>
          </p:cNvPr>
          <p:cNvCxnSpPr/>
          <p:nvPr/>
        </p:nvCxnSpPr>
        <p:spPr>
          <a:xfrm>
            <a:off x="3196584" y="2269012"/>
            <a:ext cx="2096288" cy="1037810"/>
          </a:xfrm>
          <a:prstGeom prst="line">
            <a:avLst/>
          </a:prstGeom>
          <a:ln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xmlns="" id="{5BC4B800-6318-4CB3-9259-C52E58CD139C}"/>
              </a:ext>
            </a:extLst>
          </p:cNvPr>
          <p:cNvCxnSpPr/>
          <p:nvPr/>
        </p:nvCxnSpPr>
        <p:spPr>
          <a:xfrm flipH="1" flipV="1">
            <a:off x="2699792" y="3143942"/>
            <a:ext cx="3528392" cy="2088233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xmlns="" id="{2C75C33E-4447-4B54-81A2-99E4AF016921}"/>
              </a:ext>
            </a:extLst>
          </p:cNvPr>
          <p:cNvCxnSpPr/>
          <p:nvPr/>
        </p:nvCxnSpPr>
        <p:spPr>
          <a:xfrm>
            <a:off x="3186596" y="2929960"/>
            <a:ext cx="2089854" cy="1116980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xmlns="" id="{429E974E-1CE3-4379-A544-9D1E732DB052}"/>
              </a:ext>
            </a:extLst>
          </p:cNvPr>
          <p:cNvCxnSpPr/>
          <p:nvPr/>
        </p:nvCxnSpPr>
        <p:spPr>
          <a:xfrm>
            <a:off x="3606373" y="2798293"/>
            <a:ext cx="2154155" cy="1050423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xmlns="" id="{A6225A89-7BFB-45F3-9BE7-7446F79BC4E3}"/>
              </a:ext>
            </a:extLst>
          </p:cNvPr>
          <p:cNvCxnSpPr>
            <a:cxnSpLocks/>
          </p:cNvCxnSpPr>
          <p:nvPr/>
        </p:nvCxnSpPr>
        <p:spPr>
          <a:xfrm>
            <a:off x="5260720" y="4038126"/>
            <a:ext cx="924656" cy="1169113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xmlns="" id="{654D3663-C876-4BF0-AF1C-78336DF4E80E}"/>
              </a:ext>
            </a:extLst>
          </p:cNvPr>
          <p:cNvCxnSpPr/>
          <p:nvPr/>
        </p:nvCxnSpPr>
        <p:spPr>
          <a:xfrm>
            <a:off x="5766539" y="3826801"/>
            <a:ext cx="432048" cy="1368152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xmlns="" id="{878015E5-1604-48AA-89EA-6E43A5CE21EF}"/>
              </a:ext>
            </a:extLst>
          </p:cNvPr>
          <p:cNvCxnSpPr/>
          <p:nvPr/>
        </p:nvCxnSpPr>
        <p:spPr>
          <a:xfrm flipH="1" flipV="1">
            <a:off x="4630638" y="2383937"/>
            <a:ext cx="3633619" cy="1838362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xmlns="" id="{5CFAAE55-E436-4F91-9994-703D91D8208F}"/>
              </a:ext>
            </a:extLst>
          </p:cNvPr>
          <p:cNvCxnSpPr/>
          <p:nvPr/>
        </p:nvCxnSpPr>
        <p:spPr>
          <a:xfrm flipH="1" flipV="1">
            <a:off x="877829" y="3877692"/>
            <a:ext cx="3816424" cy="206057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xmlns="" id="{C2FAA471-E85B-427F-977B-9E674BAF835A}"/>
              </a:ext>
            </a:extLst>
          </p:cNvPr>
          <p:cNvCxnSpPr/>
          <p:nvPr/>
        </p:nvCxnSpPr>
        <p:spPr>
          <a:xfrm flipV="1">
            <a:off x="4702646" y="4215063"/>
            <a:ext cx="3561611" cy="171364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xmlns="" id="{753E7466-1C3E-4C7F-ADC0-9383ED1D8C75}"/>
              </a:ext>
            </a:extLst>
          </p:cNvPr>
          <p:cNvCxnSpPr/>
          <p:nvPr/>
        </p:nvCxnSpPr>
        <p:spPr>
          <a:xfrm>
            <a:off x="3109000" y="4193930"/>
            <a:ext cx="1584176" cy="170053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xmlns="" id="{4740C189-06DA-4001-8AB6-27C1E69F53EE}"/>
              </a:ext>
            </a:extLst>
          </p:cNvPr>
          <p:cNvCxnSpPr/>
          <p:nvPr/>
        </p:nvCxnSpPr>
        <p:spPr>
          <a:xfrm flipH="1">
            <a:off x="5275712" y="1580893"/>
            <a:ext cx="928396" cy="1698220"/>
          </a:xfrm>
          <a:prstGeom prst="straightConnector1">
            <a:avLst/>
          </a:prstGeom>
          <a:ln w="19050">
            <a:solidFill>
              <a:srgbClr val="3333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>
            <a:extLst>
              <a:ext uri="{FF2B5EF4-FFF2-40B4-BE49-F238E27FC236}">
                <a16:creationId xmlns:a16="http://schemas.microsoft.com/office/drawing/2014/main" xmlns="" id="{F6D188ED-743E-4CCF-BBD8-4562895DD6BC}"/>
              </a:ext>
            </a:extLst>
          </p:cNvPr>
          <p:cNvCxnSpPr/>
          <p:nvPr/>
        </p:nvCxnSpPr>
        <p:spPr>
          <a:xfrm flipH="1">
            <a:off x="6185376" y="2122724"/>
            <a:ext cx="1512168" cy="3084515"/>
          </a:xfrm>
          <a:prstGeom prst="straightConnector1">
            <a:avLst/>
          </a:prstGeom>
          <a:ln w="19050">
            <a:solidFill>
              <a:srgbClr val="3333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xmlns="" id="{A14D10F9-B6F2-4B0C-9B5E-A259AD699666}"/>
              </a:ext>
            </a:extLst>
          </p:cNvPr>
          <p:cNvCxnSpPr>
            <a:cxnSpLocks/>
          </p:cNvCxnSpPr>
          <p:nvPr/>
        </p:nvCxnSpPr>
        <p:spPr>
          <a:xfrm flipV="1">
            <a:off x="5774983" y="3401173"/>
            <a:ext cx="879094" cy="44603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>
            <a:extLst>
              <a:ext uri="{FF2B5EF4-FFF2-40B4-BE49-F238E27FC236}">
                <a16:creationId xmlns:a16="http://schemas.microsoft.com/office/drawing/2014/main" xmlns="" id="{CFADC036-5604-4F28-A509-F61EC6B9B9FE}"/>
              </a:ext>
            </a:extLst>
          </p:cNvPr>
          <p:cNvCxnSpPr>
            <a:cxnSpLocks/>
          </p:cNvCxnSpPr>
          <p:nvPr/>
        </p:nvCxnSpPr>
        <p:spPr>
          <a:xfrm flipV="1">
            <a:off x="4697501" y="3847205"/>
            <a:ext cx="1069038" cy="470555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>
            <a:extLst>
              <a:ext uri="{FF2B5EF4-FFF2-40B4-BE49-F238E27FC236}">
                <a16:creationId xmlns:a16="http://schemas.microsoft.com/office/drawing/2014/main" xmlns="" id="{AB64B7FE-D5E4-4BD0-A64B-AAF70A76C987}"/>
              </a:ext>
            </a:extLst>
          </p:cNvPr>
          <p:cNvCxnSpPr/>
          <p:nvPr/>
        </p:nvCxnSpPr>
        <p:spPr>
          <a:xfrm flipV="1">
            <a:off x="4686168" y="3315483"/>
            <a:ext cx="580729" cy="1015024"/>
          </a:xfrm>
          <a:prstGeom prst="line">
            <a:avLst/>
          </a:prstGeom>
          <a:ln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>
            <a:extLst>
              <a:ext uri="{FF2B5EF4-FFF2-40B4-BE49-F238E27FC236}">
                <a16:creationId xmlns:a16="http://schemas.microsoft.com/office/drawing/2014/main" xmlns="" id="{B27FB078-F74C-42B1-A5AC-AD6B822F3580}"/>
              </a:ext>
            </a:extLst>
          </p:cNvPr>
          <p:cNvCxnSpPr>
            <a:cxnSpLocks/>
          </p:cNvCxnSpPr>
          <p:nvPr/>
        </p:nvCxnSpPr>
        <p:spPr>
          <a:xfrm>
            <a:off x="5281352" y="3306117"/>
            <a:ext cx="490886" cy="528341"/>
          </a:xfrm>
          <a:prstGeom prst="line">
            <a:avLst/>
          </a:prstGeom>
          <a:ln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8131594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220329AF-4824-44CF-8377-B799596E4A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1052736"/>
            <a:ext cx="6757566" cy="4668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1661163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3" descr="E:\КК 2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0" y="2286000"/>
            <a:ext cx="4857750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0" y="0"/>
            <a:ext cx="9144000" cy="1323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000" b="1">
                <a:solidFill>
                  <a:srgbClr val="0000CC"/>
                </a:solidFill>
              </a:rPr>
              <a:t>Секционное изображение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000" b="1">
                <a:solidFill>
                  <a:srgbClr val="0000CC"/>
                </a:solidFill>
              </a:rPr>
              <a:t>клиновидного кристалла кремния</a:t>
            </a: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0" y="6469994"/>
            <a:ext cx="9144000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1800" dirty="0" err="1">
                <a:solidFill>
                  <a:srgbClr val="0000CC"/>
                </a:solidFill>
              </a:rPr>
              <a:t>Hattorio</a:t>
            </a:r>
            <a:r>
              <a:rPr lang="en-US" altLang="ru-RU" sz="1800" dirty="0">
                <a:solidFill>
                  <a:srgbClr val="0000CC"/>
                </a:solidFill>
              </a:rPr>
              <a:t> H., Kato N</a:t>
            </a:r>
            <a:r>
              <a:rPr lang="en-US" altLang="ru-RU" sz="1800" i="1" dirty="0">
                <a:solidFill>
                  <a:srgbClr val="0000CC"/>
                </a:solidFill>
              </a:rPr>
              <a:t>. </a:t>
            </a:r>
            <a:r>
              <a:rPr lang="en-US" altLang="ru-RU" sz="1800" i="1" dirty="0" err="1">
                <a:solidFill>
                  <a:srgbClr val="0000CC"/>
                </a:solidFill>
              </a:rPr>
              <a:t>J.Phys.Soc.Jap</a:t>
            </a:r>
            <a:r>
              <a:rPr lang="en-US" altLang="ru-RU" sz="1800" i="1" dirty="0">
                <a:solidFill>
                  <a:srgbClr val="0000CC"/>
                </a:solidFill>
              </a:rPr>
              <a:t>. (1966), 21, 1772-1777</a:t>
            </a:r>
            <a:endParaRPr lang="ru-RU" altLang="ru-RU" sz="1800" i="1" dirty="0">
              <a:solidFill>
                <a:srgbClr val="0000CC"/>
              </a:solidFill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0" y="4797152"/>
            <a:ext cx="9144000" cy="163121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0000CC"/>
                </a:solidFill>
              </a:rPr>
              <a:t>Экспериментальная рентгеновская секционная </a:t>
            </a:r>
            <a:r>
              <a:rPr lang="ru-RU" altLang="ru-RU" sz="2000" b="1" dirty="0" err="1">
                <a:solidFill>
                  <a:srgbClr val="0000CC"/>
                </a:solidFill>
              </a:rPr>
              <a:t>топограмма</a:t>
            </a:r>
            <a:r>
              <a:rPr lang="ru-RU" altLang="ru-RU" sz="2000" b="1" dirty="0">
                <a:solidFill>
                  <a:srgbClr val="0000CC"/>
                </a:solidFill>
              </a:rPr>
              <a:t> клиновидного кристалла, излучение </a:t>
            </a:r>
            <a:r>
              <a:rPr lang="en-US" altLang="ru-RU" sz="2000" b="1" dirty="0" err="1">
                <a:solidFill>
                  <a:srgbClr val="0000CC"/>
                </a:solidFill>
              </a:rPr>
              <a:t>AgK</a:t>
            </a:r>
            <a:r>
              <a:rPr lang="en-US" altLang="ru-RU" sz="2000" b="1" dirty="0" err="1">
                <a:solidFill>
                  <a:srgbClr val="0000CC"/>
                </a:solidFill>
                <a:latin typeface="Symbol" panose="05050102010706020507" pitchFamily="18" charset="2"/>
              </a:rPr>
              <a:t>a</a:t>
            </a:r>
            <a:r>
              <a:rPr lang="ru-RU" altLang="ru-RU" sz="2000" b="1" dirty="0">
                <a:solidFill>
                  <a:srgbClr val="0000CC"/>
                </a:solidFill>
              </a:rPr>
              <a:t>, отражение (220). Наблюдаются гиперболические </a:t>
            </a:r>
            <a:r>
              <a:rPr lang="ru-RU" altLang="ru-RU" sz="2000" b="1" dirty="0" err="1">
                <a:solidFill>
                  <a:srgbClr val="0000CC"/>
                </a:solidFill>
              </a:rPr>
              <a:t>экстинкционные</a:t>
            </a:r>
            <a:r>
              <a:rPr lang="ru-RU" altLang="ru-RU" sz="2000" b="1" dirty="0">
                <a:solidFill>
                  <a:srgbClr val="0000CC"/>
                </a:solidFill>
              </a:rPr>
              <a:t> полосы. Хорошо видны так же биения, обусловленные присутствием двух поляризаций</a:t>
            </a:r>
          </a:p>
        </p:txBody>
      </p:sp>
      <p:pic>
        <p:nvPicPr>
          <p:cNvPr id="25606" name="Picture 2" descr="E:\ST 1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69169"/>
            <a:ext cx="4143375" cy="335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0811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3" descr="E:\КК 2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0" y="2286000"/>
            <a:ext cx="4857750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0" y="0"/>
            <a:ext cx="9144000" cy="1323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000" b="1">
                <a:solidFill>
                  <a:srgbClr val="0000CC"/>
                </a:solidFill>
              </a:rPr>
              <a:t>Секционное изображение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000" b="1">
                <a:solidFill>
                  <a:srgbClr val="0000CC"/>
                </a:solidFill>
              </a:rPr>
              <a:t>клиновидного кристалла кремния</a:t>
            </a: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0" y="6469994"/>
            <a:ext cx="9144000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1800" dirty="0" err="1">
                <a:solidFill>
                  <a:srgbClr val="0000CC"/>
                </a:solidFill>
              </a:rPr>
              <a:t>Hattorio</a:t>
            </a:r>
            <a:r>
              <a:rPr lang="en-US" altLang="ru-RU" sz="1800" dirty="0">
                <a:solidFill>
                  <a:srgbClr val="0000CC"/>
                </a:solidFill>
              </a:rPr>
              <a:t> H., Kato N</a:t>
            </a:r>
            <a:r>
              <a:rPr lang="en-US" altLang="ru-RU" sz="1800" i="1" dirty="0">
                <a:solidFill>
                  <a:srgbClr val="0000CC"/>
                </a:solidFill>
              </a:rPr>
              <a:t>. </a:t>
            </a:r>
            <a:r>
              <a:rPr lang="en-US" altLang="ru-RU" sz="1800" i="1" dirty="0" err="1">
                <a:solidFill>
                  <a:srgbClr val="0000CC"/>
                </a:solidFill>
              </a:rPr>
              <a:t>J.Phys.Soc.Jap</a:t>
            </a:r>
            <a:r>
              <a:rPr lang="en-US" altLang="ru-RU" sz="1800" i="1" dirty="0">
                <a:solidFill>
                  <a:srgbClr val="0000CC"/>
                </a:solidFill>
              </a:rPr>
              <a:t>. (1966), 21, 1772-1777</a:t>
            </a:r>
            <a:endParaRPr lang="ru-RU" altLang="ru-RU" sz="1800" i="1" dirty="0">
              <a:solidFill>
                <a:srgbClr val="0000CC"/>
              </a:solidFill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0" y="4797152"/>
            <a:ext cx="9144000" cy="163121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0000CC"/>
                </a:solidFill>
              </a:rPr>
              <a:t>Экспериментальная рентгеновская секционная </a:t>
            </a:r>
            <a:r>
              <a:rPr lang="ru-RU" altLang="ru-RU" sz="2000" b="1" dirty="0" err="1">
                <a:solidFill>
                  <a:srgbClr val="0000CC"/>
                </a:solidFill>
              </a:rPr>
              <a:t>топограмма</a:t>
            </a:r>
            <a:r>
              <a:rPr lang="ru-RU" altLang="ru-RU" sz="2000" b="1" dirty="0">
                <a:solidFill>
                  <a:srgbClr val="0000CC"/>
                </a:solidFill>
              </a:rPr>
              <a:t> клиновидного кристалла, излучение </a:t>
            </a:r>
            <a:r>
              <a:rPr lang="en-US" altLang="ru-RU" sz="2000" b="1" dirty="0" err="1">
                <a:solidFill>
                  <a:srgbClr val="0000CC"/>
                </a:solidFill>
              </a:rPr>
              <a:t>AgK</a:t>
            </a:r>
            <a:r>
              <a:rPr lang="en-US" altLang="ru-RU" sz="2000" b="1" dirty="0" err="1">
                <a:solidFill>
                  <a:srgbClr val="0000CC"/>
                </a:solidFill>
                <a:latin typeface="Symbol" panose="05050102010706020507" pitchFamily="18" charset="2"/>
              </a:rPr>
              <a:t>a</a:t>
            </a:r>
            <a:r>
              <a:rPr lang="ru-RU" altLang="ru-RU" sz="2000" b="1" dirty="0">
                <a:solidFill>
                  <a:srgbClr val="0000CC"/>
                </a:solidFill>
              </a:rPr>
              <a:t>, отражение (220). Наблюдаются гиперболические </a:t>
            </a:r>
            <a:r>
              <a:rPr lang="ru-RU" altLang="ru-RU" sz="2000" b="1" dirty="0" err="1">
                <a:solidFill>
                  <a:srgbClr val="0000CC"/>
                </a:solidFill>
              </a:rPr>
              <a:t>экстинкционные</a:t>
            </a:r>
            <a:r>
              <a:rPr lang="ru-RU" altLang="ru-RU" sz="2000" b="1" dirty="0">
                <a:solidFill>
                  <a:srgbClr val="0000CC"/>
                </a:solidFill>
              </a:rPr>
              <a:t> полосы. Хорошо видны так же биения, обусловленные присутствием двух поляризаций</a:t>
            </a:r>
          </a:p>
        </p:txBody>
      </p:sp>
      <p:pic>
        <p:nvPicPr>
          <p:cNvPr id="25606" name="Picture 2" descr="E:\ST 1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69169"/>
            <a:ext cx="4143375" cy="335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65554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3" descr="E:\КК 2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0" y="2286000"/>
            <a:ext cx="4857750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0" y="0"/>
            <a:ext cx="9144000" cy="1323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000" b="1">
                <a:solidFill>
                  <a:srgbClr val="0000CC"/>
                </a:solidFill>
              </a:rPr>
              <a:t>Секционное изображение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000" b="1">
                <a:solidFill>
                  <a:srgbClr val="0000CC"/>
                </a:solidFill>
              </a:rPr>
              <a:t>клиновидного кристалла кремния</a:t>
            </a: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0" y="6469994"/>
            <a:ext cx="9144000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1800" dirty="0" err="1">
                <a:solidFill>
                  <a:srgbClr val="0000CC"/>
                </a:solidFill>
              </a:rPr>
              <a:t>Hattorio</a:t>
            </a:r>
            <a:r>
              <a:rPr lang="en-US" altLang="ru-RU" sz="1800" dirty="0">
                <a:solidFill>
                  <a:srgbClr val="0000CC"/>
                </a:solidFill>
              </a:rPr>
              <a:t> H., Kato N</a:t>
            </a:r>
            <a:r>
              <a:rPr lang="en-US" altLang="ru-RU" sz="1800" i="1" dirty="0">
                <a:solidFill>
                  <a:srgbClr val="0000CC"/>
                </a:solidFill>
              </a:rPr>
              <a:t>. </a:t>
            </a:r>
            <a:r>
              <a:rPr lang="en-US" altLang="ru-RU" sz="1800" i="1" dirty="0" err="1">
                <a:solidFill>
                  <a:srgbClr val="0000CC"/>
                </a:solidFill>
              </a:rPr>
              <a:t>J.Phys.Soc.Jap</a:t>
            </a:r>
            <a:r>
              <a:rPr lang="en-US" altLang="ru-RU" sz="1800" i="1" dirty="0">
                <a:solidFill>
                  <a:srgbClr val="0000CC"/>
                </a:solidFill>
              </a:rPr>
              <a:t>. (1966), 21, 1772-1777</a:t>
            </a:r>
            <a:endParaRPr lang="ru-RU" altLang="ru-RU" sz="1800" i="1" dirty="0">
              <a:solidFill>
                <a:srgbClr val="0000CC"/>
              </a:solidFill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0" y="4797152"/>
            <a:ext cx="9144000" cy="163121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0000CC"/>
                </a:solidFill>
              </a:rPr>
              <a:t>Экспериментальная рентгеновская секционная </a:t>
            </a:r>
            <a:r>
              <a:rPr lang="ru-RU" altLang="ru-RU" sz="2000" b="1" dirty="0" err="1">
                <a:solidFill>
                  <a:srgbClr val="0000CC"/>
                </a:solidFill>
              </a:rPr>
              <a:t>топограмма</a:t>
            </a:r>
            <a:r>
              <a:rPr lang="ru-RU" altLang="ru-RU" sz="2000" b="1" dirty="0">
                <a:solidFill>
                  <a:srgbClr val="0000CC"/>
                </a:solidFill>
              </a:rPr>
              <a:t> клиновидного кристалла, излучение </a:t>
            </a:r>
            <a:r>
              <a:rPr lang="en-US" altLang="ru-RU" sz="2000" b="1" dirty="0" err="1">
                <a:solidFill>
                  <a:srgbClr val="0000CC"/>
                </a:solidFill>
              </a:rPr>
              <a:t>AgK</a:t>
            </a:r>
            <a:r>
              <a:rPr lang="en-US" altLang="ru-RU" sz="2000" b="1" dirty="0" err="1">
                <a:solidFill>
                  <a:srgbClr val="0000CC"/>
                </a:solidFill>
                <a:latin typeface="Symbol" panose="05050102010706020507" pitchFamily="18" charset="2"/>
              </a:rPr>
              <a:t>a</a:t>
            </a:r>
            <a:r>
              <a:rPr lang="ru-RU" altLang="ru-RU" sz="2000" b="1" dirty="0">
                <a:solidFill>
                  <a:srgbClr val="0000CC"/>
                </a:solidFill>
              </a:rPr>
              <a:t>, отражение (220). Наблюдаются гиперболические </a:t>
            </a:r>
            <a:r>
              <a:rPr lang="ru-RU" altLang="ru-RU" sz="2000" b="1" dirty="0" err="1">
                <a:solidFill>
                  <a:srgbClr val="0000CC"/>
                </a:solidFill>
              </a:rPr>
              <a:t>экстинкционные</a:t>
            </a:r>
            <a:r>
              <a:rPr lang="ru-RU" altLang="ru-RU" sz="2000" b="1" dirty="0">
                <a:solidFill>
                  <a:srgbClr val="0000CC"/>
                </a:solidFill>
              </a:rPr>
              <a:t> полосы. Хорошо видны так же биения, обусловленные присутствием двух поляризаций</a:t>
            </a:r>
          </a:p>
        </p:txBody>
      </p:sp>
      <p:pic>
        <p:nvPicPr>
          <p:cNvPr id="25606" name="Picture 2" descr="E:\ST 1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69169"/>
            <a:ext cx="4143375" cy="335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8414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3" descr="E:\КК 2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0" y="2286000"/>
            <a:ext cx="4857750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0" y="0"/>
            <a:ext cx="9144000" cy="1323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000" b="1">
                <a:solidFill>
                  <a:srgbClr val="0000CC"/>
                </a:solidFill>
              </a:rPr>
              <a:t>Секционное изображение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000" b="1">
                <a:solidFill>
                  <a:srgbClr val="0000CC"/>
                </a:solidFill>
              </a:rPr>
              <a:t>клиновидного кристалла кремния</a:t>
            </a: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0" y="6469994"/>
            <a:ext cx="9144000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1800" dirty="0" err="1">
                <a:solidFill>
                  <a:srgbClr val="0000CC"/>
                </a:solidFill>
              </a:rPr>
              <a:t>Hattorio</a:t>
            </a:r>
            <a:r>
              <a:rPr lang="en-US" altLang="ru-RU" sz="1800" dirty="0">
                <a:solidFill>
                  <a:srgbClr val="0000CC"/>
                </a:solidFill>
              </a:rPr>
              <a:t> H., Kato N</a:t>
            </a:r>
            <a:r>
              <a:rPr lang="en-US" altLang="ru-RU" sz="1800" i="1" dirty="0">
                <a:solidFill>
                  <a:srgbClr val="0000CC"/>
                </a:solidFill>
              </a:rPr>
              <a:t>. </a:t>
            </a:r>
            <a:r>
              <a:rPr lang="en-US" altLang="ru-RU" sz="1800" i="1" dirty="0" err="1">
                <a:solidFill>
                  <a:srgbClr val="0000CC"/>
                </a:solidFill>
              </a:rPr>
              <a:t>J.Phys.Soc.Jap</a:t>
            </a:r>
            <a:r>
              <a:rPr lang="en-US" altLang="ru-RU" sz="1800" i="1" dirty="0">
                <a:solidFill>
                  <a:srgbClr val="0000CC"/>
                </a:solidFill>
              </a:rPr>
              <a:t>. (1966), 21, 1772-1777</a:t>
            </a:r>
            <a:endParaRPr lang="ru-RU" altLang="ru-RU" sz="1800" i="1" dirty="0">
              <a:solidFill>
                <a:srgbClr val="0000CC"/>
              </a:solidFill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0" y="4797152"/>
            <a:ext cx="9144000" cy="163121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0000CC"/>
                </a:solidFill>
              </a:rPr>
              <a:t>Экспериментальная рентгеновская секционная </a:t>
            </a:r>
            <a:r>
              <a:rPr lang="ru-RU" altLang="ru-RU" sz="2000" b="1" dirty="0" err="1">
                <a:solidFill>
                  <a:srgbClr val="0000CC"/>
                </a:solidFill>
              </a:rPr>
              <a:t>топограмма</a:t>
            </a:r>
            <a:r>
              <a:rPr lang="ru-RU" altLang="ru-RU" sz="2000" b="1" dirty="0">
                <a:solidFill>
                  <a:srgbClr val="0000CC"/>
                </a:solidFill>
              </a:rPr>
              <a:t> клиновидного кристалла, излучение </a:t>
            </a:r>
            <a:r>
              <a:rPr lang="en-US" altLang="ru-RU" sz="2000" b="1" dirty="0" err="1">
                <a:solidFill>
                  <a:srgbClr val="0000CC"/>
                </a:solidFill>
              </a:rPr>
              <a:t>AgK</a:t>
            </a:r>
            <a:r>
              <a:rPr lang="en-US" altLang="ru-RU" sz="2000" b="1" dirty="0" err="1">
                <a:solidFill>
                  <a:srgbClr val="0000CC"/>
                </a:solidFill>
                <a:latin typeface="Symbol" panose="05050102010706020507" pitchFamily="18" charset="2"/>
              </a:rPr>
              <a:t>a</a:t>
            </a:r>
            <a:r>
              <a:rPr lang="ru-RU" altLang="ru-RU" sz="2000" b="1" dirty="0">
                <a:solidFill>
                  <a:srgbClr val="0000CC"/>
                </a:solidFill>
              </a:rPr>
              <a:t>, отражение (220). Наблюдаются гиперболические </a:t>
            </a:r>
            <a:r>
              <a:rPr lang="ru-RU" altLang="ru-RU" sz="2000" b="1" dirty="0" err="1">
                <a:solidFill>
                  <a:srgbClr val="0000CC"/>
                </a:solidFill>
              </a:rPr>
              <a:t>экстинкционные</a:t>
            </a:r>
            <a:r>
              <a:rPr lang="ru-RU" altLang="ru-RU" sz="2000" b="1" dirty="0">
                <a:solidFill>
                  <a:srgbClr val="0000CC"/>
                </a:solidFill>
              </a:rPr>
              <a:t> полосы. Хорошо видны так же биения, обусловленные присутствием двух поляризаций</a:t>
            </a:r>
          </a:p>
        </p:txBody>
      </p:sp>
      <p:pic>
        <p:nvPicPr>
          <p:cNvPr id="25606" name="Picture 2" descr="E:\ST 1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69169"/>
            <a:ext cx="4143375" cy="335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7754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6"/>
          <p:cNvSpPr txBox="1">
            <a:spLocks noChangeArrowheads="1"/>
          </p:cNvSpPr>
          <p:nvPr/>
        </p:nvSpPr>
        <p:spPr bwMode="auto">
          <a:xfrm>
            <a:off x="1835150" y="115888"/>
            <a:ext cx="5448300" cy="11874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0000CC"/>
                </a:solidFill>
              </a:rPr>
              <a:t>Экспериментальное изображение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0000CC"/>
                </a:solidFill>
              </a:rPr>
              <a:t>клиновидного кристалла кремния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0000CC"/>
                </a:solidFill>
              </a:rPr>
              <a:t>(секционная топограмма)</a:t>
            </a:r>
          </a:p>
        </p:txBody>
      </p:sp>
      <p:pic>
        <p:nvPicPr>
          <p:cNvPr id="40963" name="Picture 4" descr="Wedge-Si-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357563"/>
            <a:ext cx="8064500" cy="131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4" name="Picture 5" descr="2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1412875"/>
            <a:ext cx="3600450" cy="175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5" name="Text Box 7"/>
          <p:cNvSpPr txBox="1">
            <a:spLocks noChangeArrowheads="1"/>
          </p:cNvSpPr>
          <p:nvPr/>
        </p:nvSpPr>
        <p:spPr bwMode="auto">
          <a:xfrm>
            <a:off x="1763713" y="5876925"/>
            <a:ext cx="48450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400" i="1"/>
              <a:t>Hattorio H., Kato N. J.Phys.Soc.Jap. (1966), 21, 1772-1777</a:t>
            </a:r>
            <a:endParaRPr lang="ru-RU" altLang="ru-RU" sz="1400" i="1"/>
          </a:p>
        </p:txBody>
      </p:sp>
      <p:sp>
        <p:nvSpPr>
          <p:cNvPr id="40966" name="Text Box 8"/>
          <p:cNvSpPr txBox="1">
            <a:spLocks noChangeArrowheads="1"/>
          </p:cNvSpPr>
          <p:nvPr/>
        </p:nvSpPr>
        <p:spPr bwMode="auto">
          <a:xfrm>
            <a:off x="241300" y="4941888"/>
            <a:ext cx="8745538" cy="7302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solidFill>
                  <a:srgbClr val="3333FF"/>
                </a:solidFill>
              </a:rPr>
              <a:t>Рентгеновская секционная топограмма клиновидного кристалла,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solidFill>
                  <a:srgbClr val="3333FF"/>
                </a:solidFill>
              </a:rPr>
              <a:t>излучение </a:t>
            </a:r>
            <a:r>
              <a:rPr lang="en-US" altLang="ru-RU" sz="1400" b="1">
                <a:solidFill>
                  <a:srgbClr val="3333FF"/>
                </a:solidFill>
              </a:rPr>
              <a:t>AgK</a:t>
            </a:r>
            <a:r>
              <a:rPr lang="en-US" altLang="ru-RU" sz="1400" b="1">
                <a:solidFill>
                  <a:srgbClr val="3333FF"/>
                </a:solidFill>
                <a:latin typeface="Symbol" panose="05050102010706020507" pitchFamily="18" charset="2"/>
              </a:rPr>
              <a:t>a</a:t>
            </a:r>
            <a:r>
              <a:rPr lang="ru-RU" altLang="ru-RU" sz="1400" b="1">
                <a:solidFill>
                  <a:srgbClr val="3333FF"/>
                </a:solidFill>
              </a:rPr>
              <a:t>, отражение (220). Наблюдаются гиперболические экстинкционные полосы.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solidFill>
                  <a:srgbClr val="3333FF"/>
                </a:solidFill>
              </a:rPr>
              <a:t>Хорошо видны биения (отмечены стрелками), обусловленные присутствием двух поляризаций</a:t>
            </a:r>
            <a:endParaRPr lang="ru-RU" altLang="ru-RU" sz="1400" b="1"/>
          </a:p>
        </p:txBody>
      </p:sp>
      <p:sp>
        <p:nvSpPr>
          <p:cNvPr id="40967" name="Line 9"/>
          <p:cNvSpPr>
            <a:spLocks noChangeShapeType="1"/>
          </p:cNvSpPr>
          <p:nvPr/>
        </p:nvSpPr>
        <p:spPr bwMode="auto">
          <a:xfrm>
            <a:off x="5651500" y="3716338"/>
            <a:ext cx="0" cy="2889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0968" name="Line 10"/>
          <p:cNvSpPr>
            <a:spLocks noChangeShapeType="1"/>
          </p:cNvSpPr>
          <p:nvPr/>
        </p:nvSpPr>
        <p:spPr bwMode="auto">
          <a:xfrm>
            <a:off x="3635375" y="3429000"/>
            <a:ext cx="0" cy="2889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9821618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>
            <a:extLst>
              <a:ext uri="{FF2B5EF4-FFF2-40B4-BE49-F238E27FC236}">
                <a16:creationId xmlns:a16="http://schemas.microsoft.com/office/drawing/2014/main" xmlns="" id="{C05AFA8D-95FD-4C9A-A266-283C49281876}"/>
              </a:ext>
            </a:extLst>
          </p:cNvPr>
          <p:cNvCxnSpPr/>
          <p:nvPr/>
        </p:nvCxnSpPr>
        <p:spPr>
          <a:xfrm flipH="1" flipV="1">
            <a:off x="395536" y="2721977"/>
            <a:ext cx="2207502" cy="119110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0341025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6711617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4CB05750-1045-42F0-A4E0-485BE72ACD66}"/>
              </a:ext>
            </a:extLst>
          </p:cNvPr>
          <p:cNvCxnSpPr/>
          <p:nvPr/>
        </p:nvCxnSpPr>
        <p:spPr>
          <a:xfrm flipH="1" flipV="1">
            <a:off x="395536" y="3595192"/>
            <a:ext cx="3816424" cy="2060576"/>
          </a:xfrm>
          <a:prstGeom prst="line">
            <a:avLst/>
          </a:prstGeom>
          <a:ln w="952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xmlns="" id="{240E6E6A-B72F-434C-934C-B09BC0731313}"/>
              </a:ext>
            </a:extLst>
          </p:cNvPr>
          <p:cNvCxnSpPr/>
          <p:nvPr/>
        </p:nvCxnSpPr>
        <p:spPr>
          <a:xfrm flipV="1">
            <a:off x="395536" y="2103765"/>
            <a:ext cx="3791678" cy="1469251"/>
          </a:xfrm>
          <a:prstGeom prst="line">
            <a:avLst/>
          </a:prstGeom>
          <a:ln w="952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xmlns="" id="{E6A7FD5F-6B2B-4C7A-8649-46E82B10B380}"/>
              </a:ext>
            </a:extLst>
          </p:cNvPr>
          <p:cNvCxnSpPr/>
          <p:nvPr/>
        </p:nvCxnSpPr>
        <p:spPr>
          <a:xfrm flipH="1" flipV="1">
            <a:off x="4139952" y="2103765"/>
            <a:ext cx="3633619" cy="1838362"/>
          </a:xfrm>
          <a:prstGeom prst="line">
            <a:avLst/>
          </a:prstGeom>
          <a:ln w="952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xmlns="" id="{06D3D458-3678-407F-BE30-BDCE7CD972CD}"/>
              </a:ext>
            </a:extLst>
          </p:cNvPr>
          <p:cNvCxnSpPr/>
          <p:nvPr/>
        </p:nvCxnSpPr>
        <p:spPr>
          <a:xfrm flipV="1">
            <a:off x="4211960" y="3942128"/>
            <a:ext cx="3561611" cy="1713640"/>
          </a:xfrm>
          <a:prstGeom prst="line">
            <a:avLst/>
          </a:prstGeom>
          <a:ln w="952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xmlns="" id="{36A29951-4F0E-4D0C-AFE2-318299E065BA}"/>
              </a:ext>
            </a:extLst>
          </p:cNvPr>
          <p:cNvCxnSpPr/>
          <p:nvPr/>
        </p:nvCxnSpPr>
        <p:spPr>
          <a:xfrm flipH="1" flipV="1">
            <a:off x="2195736" y="2852936"/>
            <a:ext cx="3528392" cy="2088233"/>
          </a:xfrm>
          <a:prstGeom prst="line">
            <a:avLst/>
          </a:prstGeom>
          <a:ln w="952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xmlns="" id="{27E71B34-1C3B-4405-B565-D1FD18BC4C31}"/>
              </a:ext>
            </a:extLst>
          </p:cNvPr>
          <p:cNvCxnSpPr/>
          <p:nvPr/>
        </p:nvCxnSpPr>
        <p:spPr>
          <a:xfrm>
            <a:off x="2705877" y="2658234"/>
            <a:ext cx="2089854" cy="1116980"/>
          </a:xfrm>
          <a:prstGeom prst="line">
            <a:avLst/>
          </a:prstGeom>
          <a:ln w="952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xmlns="" id="{DF46B469-7E0D-4CBB-8D34-7B44C7150EAE}"/>
              </a:ext>
            </a:extLst>
          </p:cNvPr>
          <p:cNvCxnSpPr/>
          <p:nvPr/>
        </p:nvCxnSpPr>
        <p:spPr>
          <a:xfrm>
            <a:off x="3137925" y="2522593"/>
            <a:ext cx="2154155" cy="1050423"/>
          </a:xfrm>
          <a:prstGeom prst="line">
            <a:avLst/>
          </a:prstGeom>
          <a:ln w="952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xmlns="" id="{A7523E04-17B5-44AD-80E4-D1D8085C38D0}"/>
              </a:ext>
            </a:extLst>
          </p:cNvPr>
          <p:cNvCxnSpPr/>
          <p:nvPr/>
        </p:nvCxnSpPr>
        <p:spPr>
          <a:xfrm>
            <a:off x="5292080" y="3573016"/>
            <a:ext cx="432048" cy="1368152"/>
          </a:xfrm>
          <a:prstGeom prst="line">
            <a:avLst/>
          </a:prstGeom>
          <a:ln w="952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xmlns="" id="{2A34B91E-FC78-4C9E-B3F0-432F8B698D4A}"/>
              </a:ext>
            </a:extLst>
          </p:cNvPr>
          <p:cNvCxnSpPr>
            <a:cxnSpLocks/>
          </p:cNvCxnSpPr>
          <p:nvPr/>
        </p:nvCxnSpPr>
        <p:spPr>
          <a:xfrm>
            <a:off x="4795731" y="3775214"/>
            <a:ext cx="928397" cy="1165954"/>
          </a:xfrm>
          <a:prstGeom prst="line">
            <a:avLst/>
          </a:prstGeom>
          <a:ln w="952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39616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:\1a.tif">
            <a:extLst>
              <a:ext uri="{FF2B5EF4-FFF2-40B4-BE49-F238E27FC236}">
                <a16:creationId xmlns:a16="http://schemas.microsoft.com/office/drawing/2014/main" xmlns="" id="{0E0BB3F4-EEC5-4031-B493-414965E69D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2852738"/>
            <a:ext cx="5400675" cy="257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171" name="Объект 1">
            <a:extLst>
              <a:ext uri="{FF2B5EF4-FFF2-40B4-BE49-F238E27FC236}">
                <a16:creationId xmlns:a16="http://schemas.microsoft.com/office/drawing/2014/main" xmlns="" id="{CC428D64-330B-49CF-813D-CB98666577D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16363" y="2133600"/>
          <a:ext cx="1525587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60" name="Equation" r:id="rId4" imgW="672808" imgH="253890" progId="">
                  <p:embed/>
                </p:oleObj>
              </mc:Choice>
              <mc:Fallback>
                <p:oleObj name="Equation" r:id="rId4" imgW="672808" imgH="253890" progId="">
                  <p:embed/>
                  <p:pic>
                    <p:nvPicPr>
                      <p:cNvPr id="7171" name="Объект 1">
                        <a:extLst>
                          <a:ext uri="{FF2B5EF4-FFF2-40B4-BE49-F238E27FC236}">
                            <a16:creationId xmlns:a16="http://schemas.microsoft.com/office/drawing/2014/main" xmlns="" id="{CC428D64-330B-49CF-813D-CB98666577D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6363" y="2133600"/>
                        <a:ext cx="1525587" cy="57467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Объект 2">
            <a:extLst>
              <a:ext uri="{FF2B5EF4-FFF2-40B4-BE49-F238E27FC236}">
                <a16:creationId xmlns:a16="http://schemas.microsoft.com/office/drawing/2014/main" xmlns="" id="{4C57E683-5FE5-446A-84A7-FC8580A40FC1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2966243" y="5702300"/>
          <a:ext cx="3425825" cy="105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61" name="Equation" r:id="rId6" imgW="1663700" imgH="508000" progId="">
                  <p:embed/>
                </p:oleObj>
              </mc:Choice>
              <mc:Fallback>
                <p:oleObj name="Equation" r:id="rId6" imgW="1663700" imgH="508000" progId="">
                  <p:embed/>
                  <p:pic>
                    <p:nvPicPr>
                      <p:cNvPr id="3" name="Объект 2">
                        <a:extLst>
                          <a:ext uri="{FF2B5EF4-FFF2-40B4-BE49-F238E27FC236}">
                            <a16:creationId xmlns:a16="http://schemas.microsoft.com/office/drawing/2014/main" xmlns="" id="{4C57E683-5FE5-446A-84A7-FC8580A40FC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6243" y="5702300"/>
                        <a:ext cx="3425825" cy="10541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7" name="TextBox 1">
            <a:extLst>
              <a:ext uri="{FF2B5EF4-FFF2-40B4-BE49-F238E27FC236}">
                <a16:creationId xmlns:a16="http://schemas.microsoft.com/office/drawing/2014/main" xmlns="" id="{5AF4E0B8-0827-4CD6-94CD-5B67121317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4288"/>
            <a:ext cx="9144000" cy="9239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Если кристаллическая решетка </a:t>
            </a:r>
            <a:r>
              <a:rPr lang="ru-RU" altLang="ru-RU" sz="1800" i="1"/>
              <a:t>примитивная</a:t>
            </a:r>
            <a:r>
              <a:rPr lang="ru-RU" altLang="ru-RU" sz="1800"/>
              <a:t> и состоит из одинаковых рассеивающих атомов, все рефлексы будут иметь одинаковую интенсивность </a:t>
            </a:r>
            <a:r>
              <a:rPr lang="en-US" altLang="ru-RU" sz="1800" i="1"/>
              <a:t>I</a:t>
            </a:r>
            <a:r>
              <a:rPr lang="en-US" altLang="ru-RU" sz="1800"/>
              <a:t>~N</a:t>
            </a:r>
            <a:r>
              <a:rPr lang="en-US" altLang="ru-RU" sz="1800" baseline="30000"/>
              <a:t>6</a:t>
            </a:r>
            <a:r>
              <a:rPr lang="en-US" altLang="ru-RU" sz="1800"/>
              <a:t> (N – </a:t>
            </a:r>
            <a:r>
              <a:rPr lang="ru-RU" altLang="ru-RU" sz="1800"/>
              <a:t>число рассеивающих частиц</a:t>
            </a:r>
            <a:r>
              <a:rPr lang="en-US" altLang="ru-RU" sz="1800"/>
              <a:t>)</a:t>
            </a:r>
            <a:endParaRPr lang="ru-RU" altLang="ru-RU" sz="1800"/>
          </a:p>
        </p:txBody>
      </p:sp>
      <p:sp>
        <p:nvSpPr>
          <p:cNvPr id="8198" name="TextBox 3">
            <a:extLst>
              <a:ext uri="{FF2B5EF4-FFF2-40B4-BE49-F238E27FC236}">
                <a16:creationId xmlns:a16="http://schemas.microsoft.com/office/drawing/2014/main" xmlns="" id="{5DC35C89-73C9-456C-9DC5-088299FAD1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350" y="1155700"/>
            <a:ext cx="9150350" cy="646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Ниже приведен пример дифракционной картины двухмерной (плоской) решетки в обратном пространстве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 animBg="1"/>
      <p:bldP spid="8198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>
            <a:extLst>
              <a:ext uri="{FF2B5EF4-FFF2-40B4-BE49-F238E27FC236}">
                <a16:creationId xmlns:a16="http://schemas.microsoft.com/office/drawing/2014/main" xmlns="" id="{10B775CE-CC6D-408B-A730-5A8AAA0B57C5}"/>
              </a:ext>
            </a:extLst>
          </p:cNvPr>
          <p:cNvCxnSpPr/>
          <p:nvPr/>
        </p:nvCxnSpPr>
        <p:spPr>
          <a:xfrm flipH="1" flipV="1">
            <a:off x="395536" y="3595192"/>
            <a:ext cx="3816424" cy="2060576"/>
          </a:xfrm>
          <a:prstGeom prst="line">
            <a:avLst/>
          </a:prstGeom>
          <a:ln w="952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xmlns="" id="{42ACC08A-0F79-49DB-84F0-7C7E8953A97F}"/>
              </a:ext>
            </a:extLst>
          </p:cNvPr>
          <p:cNvCxnSpPr/>
          <p:nvPr/>
        </p:nvCxnSpPr>
        <p:spPr>
          <a:xfrm flipV="1">
            <a:off x="395536" y="2103765"/>
            <a:ext cx="3791678" cy="1469251"/>
          </a:xfrm>
          <a:prstGeom prst="line">
            <a:avLst/>
          </a:prstGeom>
          <a:ln w="952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xmlns="" id="{E1EB6B7D-33E9-4177-919D-21B0B2E7EE48}"/>
              </a:ext>
            </a:extLst>
          </p:cNvPr>
          <p:cNvCxnSpPr/>
          <p:nvPr/>
        </p:nvCxnSpPr>
        <p:spPr>
          <a:xfrm flipH="1" flipV="1">
            <a:off x="4139952" y="2103765"/>
            <a:ext cx="3633619" cy="1838362"/>
          </a:xfrm>
          <a:prstGeom prst="line">
            <a:avLst/>
          </a:prstGeom>
          <a:ln w="952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xmlns="" id="{EBDA431A-D05D-4441-906D-A06CD40FE062}"/>
              </a:ext>
            </a:extLst>
          </p:cNvPr>
          <p:cNvCxnSpPr/>
          <p:nvPr/>
        </p:nvCxnSpPr>
        <p:spPr>
          <a:xfrm flipV="1">
            <a:off x="4211960" y="3942128"/>
            <a:ext cx="3561611" cy="1713640"/>
          </a:xfrm>
          <a:prstGeom prst="line">
            <a:avLst/>
          </a:prstGeom>
          <a:ln w="952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xmlns="" id="{14130B3A-7274-4972-8B56-AD6779F16169}"/>
              </a:ext>
            </a:extLst>
          </p:cNvPr>
          <p:cNvCxnSpPr/>
          <p:nvPr/>
        </p:nvCxnSpPr>
        <p:spPr>
          <a:xfrm flipH="1" flipV="1">
            <a:off x="2195736" y="2852936"/>
            <a:ext cx="3528392" cy="2088233"/>
          </a:xfrm>
          <a:prstGeom prst="line">
            <a:avLst/>
          </a:prstGeom>
          <a:ln w="952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xmlns="" id="{02E637E9-00B3-4314-B2FD-E5AA59739D83}"/>
              </a:ext>
            </a:extLst>
          </p:cNvPr>
          <p:cNvCxnSpPr/>
          <p:nvPr/>
        </p:nvCxnSpPr>
        <p:spPr>
          <a:xfrm>
            <a:off x="2705877" y="2658234"/>
            <a:ext cx="2089854" cy="1116980"/>
          </a:xfrm>
          <a:prstGeom prst="line">
            <a:avLst/>
          </a:prstGeom>
          <a:ln w="952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xmlns="" id="{23D1BA21-EAD6-4F74-90D4-6A2EE9F62358}"/>
              </a:ext>
            </a:extLst>
          </p:cNvPr>
          <p:cNvCxnSpPr>
            <a:cxnSpLocks/>
          </p:cNvCxnSpPr>
          <p:nvPr/>
        </p:nvCxnSpPr>
        <p:spPr>
          <a:xfrm>
            <a:off x="3137925" y="2522593"/>
            <a:ext cx="3810339" cy="1842511"/>
          </a:xfrm>
          <a:prstGeom prst="line">
            <a:avLst/>
          </a:prstGeom>
          <a:ln w="952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xmlns="" id="{08455FD0-66D5-44BA-849E-A730928A7CF9}"/>
              </a:ext>
            </a:extLst>
          </p:cNvPr>
          <p:cNvCxnSpPr>
            <a:cxnSpLocks/>
          </p:cNvCxnSpPr>
          <p:nvPr/>
        </p:nvCxnSpPr>
        <p:spPr>
          <a:xfrm>
            <a:off x="4795731" y="3775214"/>
            <a:ext cx="2152533" cy="589890"/>
          </a:xfrm>
          <a:prstGeom prst="line">
            <a:avLst/>
          </a:prstGeom>
          <a:ln w="952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xmlns="" id="{20A97F5E-F375-40F6-82A2-D7E5A94747EE}"/>
              </a:ext>
            </a:extLst>
          </p:cNvPr>
          <p:cNvCxnSpPr/>
          <p:nvPr/>
        </p:nvCxnSpPr>
        <p:spPr>
          <a:xfrm>
            <a:off x="5724128" y="5655768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xmlns="" id="{AB68B0E0-D6FA-44FE-90BD-64680AF39B40}"/>
              </a:ext>
            </a:extLst>
          </p:cNvPr>
          <p:cNvCxnSpPr/>
          <p:nvPr/>
        </p:nvCxnSpPr>
        <p:spPr>
          <a:xfrm flipV="1">
            <a:off x="1845273" y="3472863"/>
            <a:ext cx="3561611" cy="1713640"/>
          </a:xfrm>
          <a:prstGeom prst="line">
            <a:avLst/>
          </a:prstGeom>
          <a:ln w="9525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xmlns="" id="{8B00B4B3-A890-46D0-AB3A-5E2DCE773A05}"/>
              </a:ext>
            </a:extLst>
          </p:cNvPr>
          <p:cNvCxnSpPr>
            <a:cxnSpLocks/>
          </p:cNvCxnSpPr>
          <p:nvPr/>
        </p:nvCxnSpPr>
        <p:spPr>
          <a:xfrm flipH="1" flipV="1">
            <a:off x="3959932" y="4008218"/>
            <a:ext cx="2988332" cy="35273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6263285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1"/>
          <p:cNvCxnSpPr/>
          <p:nvPr/>
        </p:nvCxnSpPr>
        <p:spPr>
          <a:xfrm flipH="1" flipV="1">
            <a:off x="395536" y="3595192"/>
            <a:ext cx="3816424" cy="206057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Прямая соединительная линия 2"/>
          <p:cNvCxnSpPr/>
          <p:nvPr/>
        </p:nvCxnSpPr>
        <p:spPr>
          <a:xfrm flipV="1">
            <a:off x="4211960" y="3942128"/>
            <a:ext cx="3561611" cy="171364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Прямая соединительная линия 3"/>
          <p:cNvCxnSpPr/>
          <p:nvPr/>
        </p:nvCxnSpPr>
        <p:spPr>
          <a:xfrm flipH="1" flipV="1">
            <a:off x="395536" y="2721977"/>
            <a:ext cx="2207502" cy="119110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 flipH="1" flipV="1">
            <a:off x="4139952" y="1556185"/>
            <a:ext cx="2032604" cy="9361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V="1">
            <a:off x="414195" y="1556186"/>
            <a:ext cx="3750909" cy="1165791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V="1">
            <a:off x="2627606" y="2480905"/>
            <a:ext cx="3544950" cy="142998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2603038" y="3913084"/>
            <a:ext cx="1584176" cy="170053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6172556" y="2480905"/>
            <a:ext cx="1601015" cy="146122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414195" y="2728576"/>
            <a:ext cx="0" cy="83106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H="1">
            <a:off x="4158881" y="1577377"/>
            <a:ext cx="6223" cy="509756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V="1">
            <a:off x="395536" y="2103765"/>
            <a:ext cx="3791678" cy="1469251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H="1" flipV="1">
            <a:off x="4139952" y="2103765"/>
            <a:ext cx="3633619" cy="1838362"/>
          </a:xfrm>
          <a:prstGeom prst="line">
            <a:avLst/>
          </a:prstGeom>
          <a:ln w="190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H="1" flipV="1">
            <a:off x="2195736" y="2852936"/>
            <a:ext cx="3528392" cy="2088233"/>
          </a:xfrm>
          <a:prstGeom prst="line">
            <a:avLst/>
          </a:prstGeom>
          <a:ln w="12700">
            <a:solidFill>
              <a:srgbClr val="3333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2627606" y="3942127"/>
            <a:ext cx="0" cy="850268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2603038" y="3133751"/>
            <a:ext cx="3576211" cy="166519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6179249" y="2463305"/>
            <a:ext cx="0" cy="635245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2699443" y="1996661"/>
            <a:ext cx="0" cy="661573"/>
          </a:xfrm>
          <a:prstGeom prst="line">
            <a:avLst/>
          </a:prstGeom>
          <a:ln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H="1">
            <a:off x="2195387" y="1996661"/>
            <a:ext cx="504056" cy="858396"/>
          </a:xfrm>
          <a:prstGeom prst="line">
            <a:avLst/>
          </a:prstGeom>
          <a:ln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2705877" y="2024237"/>
            <a:ext cx="432048" cy="498356"/>
          </a:xfrm>
          <a:prstGeom prst="line">
            <a:avLst/>
          </a:prstGeom>
          <a:ln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2699443" y="2024237"/>
            <a:ext cx="2096288" cy="1037810"/>
          </a:xfrm>
          <a:prstGeom prst="line">
            <a:avLst/>
          </a:prstGeom>
          <a:ln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2705877" y="2658234"/>
            <a:ext cx="2089854" cy="1116980"/>
          </a:xfrm>
          <a:prstGeom prst="line">
            <a:avLst/>
          </a:prstGeom>
          <a:ln>
            <a:solidFill>
              <a:srgbClr val="3333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4795731" y="3062047"/>
            <a:ext cx="0" cy="742755"/>
          </a:xfrm>
          <a:prstGeom prst="line">
            <a:avLst/>
          </a:prstGeom>
          <a:ln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3137925" y="2522593"/>
            <a:ext cx="2154155" cy="1050423"/>
          </a:xfrm>
          <a:prstGeom prst="line">
            <a:avLst/>
          </a:prstGeom>
          <a:ln>
            <a:solidFill>
              <a:srgbClr val="3333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V="1">
            <a:off x="4215002" y="3062048"/>
            <a:ext cx="580729" cy="1015024"/>
          </a:xfrm>
          <a:prstGeom prst="line">
            <a:avLst/>
          </a:prstGeom>
          <a:ln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4795731" y="3062047"/>
            <a:ext cx="496349" cy="510969"/>
          </a:xfrm>
          <a:prstGeom prst="line">
            <a:avLst/>
          </a:prstGeom>
          <a:ln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4795731" y="3062047"/>
            <a:ext cx="928397" cy="1879121"/>
          </a:xfrm>
          <a:prstGeom prst="line">
            <a:avLst/>
          </a:prstGeom>
          <a:ln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5292080" y="3573016"/>
            <a:ext cx="432048" cy="1368152"/>
          </a:xfrm>
          <a:prstGeom prst="line">
            <a:avLst/>
          </a:prstGeom>
          <a:ln>
            <a:solidFill>
              <a:srgbClr val="3333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4795731" y="3804802"/>
            <a:ext cx="928397" cy="1136366"/>
          </a:xfrm>
          <a:prstGeom prst="line">
            <a:avLst/>
          </a:prstGeom>
          <a:ln>
            <a:solidFill>
              <a:srgbClr val="3333F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H="1">
            <a:off x="2712166" y="620688"/>
            <a:ext cx="923730" cy="1356995"/>
          </a:xfrm>
          <a:prstGeom prst="straightConnector1">
            <a:avLst/>
          </a:prstGeom>
          <a:ln w="19050">
            <a:solidFill>
              <a:srgbClr val="3333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flipH="1">
            <a:off x="4795731" y="1327363"/>
            <a:ext cx="928396" cy="1698220"/>
          </a:xfrm>
          <a:prstGeom prst="straightConnector1">
            <a:avLst/>
          </a:prstGeom>
          <a:ln w="19050">
            <a:solidFill>
              <a:srgbClr val="3333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 flipH="1">
            <a:off x="5724128" y="1832255"/>
            <a:ext cx="1512168" cy="3084515"/>
          </a:xfrm>
          <a:prstGeom prst="straightConnector1">
            <a:avLst/>
          </a:prstGeom>
          <a:ln w="19050">
            <a:solidFill>
              <a:srgbClr val="3333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3635896" y="620688"/>
            <a:ext cx="3600400" cy="1211567"/>
          </a:xfrm>
          <a:prstGeom prst="line">
            <a:avLst/>
          </a:prstGeom>
          <a:ln w="19050">
            <a:solidFill>
              <a:srgbClr val="3333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1694843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2776"/>
            <a:ext cx="3224412" cy="2248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E:\КК 2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6" y="5178039"/>
            <a:ext cx="5420657" cy="167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CF9F72C-B501-4480-BCEC-8D02CC50F0D1}"/>
              </a:ext>
            </a:extLst>
          </p:cNvPr>
          <p:cNvSpPr txBox="1"/>
          <p:nvPr/>
        </p:nvSpPr>
        <p:spPr>
          <a:xfrm>
            <a:off x="0" y="0"/>
            <a:ext cx="9144000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3333FF"/>
                </a:solidFill>
              </a:rPr>
              <a:t>Схема дифракции на клиновидном кристалле. </a:t>
            </a:r>
            <a:r>
              <a:rPr lang="ru-RU" sz="2000" dirty="0">
                <a:solidFill>
                  <a:srgbClr val="3333FF"/>
                </a:solidFill>
              </a:rPr>
              <a:t>Синими стрелками показано направление рентгеновского луча. Синими тонкими линями показано образование треугольника рассеяния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87BED02-7F34-4BA1-8552-252AAAE84107}"/>
              </a:ext>
            </a:extLst>
          </p:cNvPr>
          <p:cNvSpPr txBox="1"/>
          <p:nvPr/>
        </p:nvSpPr>
        <p:spPr>
          <a:xfrm>
            <a:off x="4427984" y="1398101"/>
            <a:ext cx="4553272" cy="209288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FF0000"/>
                </a:solidFill>
              </a:rPr>
              <a:t>Экспериментальная секционная </a:t>
            </a:r>
            <a:r>
              <a:rPr lang="ru-RU" sz="2000" dirty="0" err="1">
                <a:solidFill>
                  <a:srgbClr val="FF0000"/>
                </a:solidFill>
              </a:rPr>
              <a:t>топограмма</a:t>
            </a:r>
            <a:r>
              <a:rPr lang="ru-RU" sz="2000" dirty="0">
                <a:solidFill>
                  <a:srgbClr val="FF0000"/>
                </a:solidFill>
              </a:rPr>
              <a:t> сформированная в основании треугольника рассеяния.</a:t>
            </a:r>
          </a:p>
          <a:p>
            <a:pPr algn="ctr"/>
            <a:r>
              <a:rPr lang="ru-RU" altLang="ru-RU" sz="1400" b="1" dirty="0">
                <a:solidFill>
                  <a:srgbClr val="3333FF"/>
                </a:solidFill>
              </a:rPr>
              <a:t>(излучение </a:t>
            </a:r>
            <a:r>
              <a:rPr lang="en-US" altLang="ru-RU" sz="1400" b="1" dirty="0" err="1">
                <a:solidFill>
                  <a:srgbClr val="3333FF"/>
                </a:solidFill>
              </a:rPr>
              <a:t>AgK</a:t>
            </a:r>
            <a:r>
              <a:rPr lang="en-US" altLang="ru-RU" sz="1400" b="1" baseline="-25000" dirty="0" err="1">
                <a:solidFill>
                  <a:srgbClr val="3333FF"/>
                </a:solidFill>
                <a:latin typeface="Symbol" panose="05050102010706020507" pitchFamily="18" charset="2"/>
              </a:rPr>
              <a:t>a</a:t>
            </a:r>
            <a:r>
              <a:rPr lang="ru-RU" altLang="ru-RU" sz="1400" b="1" dirty="0">
                <a:solidFill>
                  <a:srgbClr val="3333FF"/>
                </a:solidFill>
              </a:rPr>
              <a:t>, отражение (220). Наблюдаются гиперболические </a:t>
            </a:r>
            <a:r>
              <a:rPr lang="ru-RU" altLang="ru-RU" sz="1400" b="1" dirty="0" err="1">
                <a:solidFill>
                  <a:srgbClr val="3333FF"/>
                </a:solidFill>
              </a:rPr>
              <a:t>экстинкционные</a:t>
            </a:r>
            <a:r>
              <a:rPr lang="ru-RU" altLang="ru-RU" sz="1400" b="1" dirty="0">
                <a:solidFill>
                  <a:srgbClr val="3333FF"/>
                </a:solidFill>
              </a:rPr>
              <a:t> полосы. </a:t>
            </a:r>
          </a:p>
          <a:p>
            <a:pPr algn="ctr"/>
            <a:r>
              <a:rPr lang="ru-RU" altLang="ru-RU" sz="1400" b="1" dirty="0">
                <a:solidFill>
                  <a:srgbClr val="3333FF"/>
                </a:solidFill>
              </a:rPr>
              <a:t>Хорошо видны биения (отмечены стрелками), обусловленные присутствием двух поляризаций)</a:t>
            </a:r>
            <a:endParaRPr lang="ru-RU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092357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3" descr="E:\КК 2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0" y="2286000"/>
            <a:ext cx="4857750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0" y="0"/>
            <a:ext cx="9144000" cy="1323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000" b="1">
                <a:solidFill>
                  <a:srgbClr val="0000CC"/>
                </a:solidFill>
              </a:rPr>
              <a:t>Секционное изображение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000" b="1">
                <a:solidFill>
                  <a:srgbClr val="0000CC"/>
                </a:solidFill>
              </a:rPr>
              <a:t>клиновидного кристалла кремния</a:t>
            </a: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0" y="6469994"/>
            <a:ext cx="9144000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1800" dirty="0" err="1">
                <a:solidFill>
                  <a:srgbClr val="0000CC"/>
                </a:solidFill>
              </a:rPr>
              <a:t>Hattorio</a:t>
            </a:r>
            <a:r>
              <a:rPr lang="en-US" altLang="ru-RU" sz="1800" dirty="0">
                <a:solidFill>
                  <a:srgbClr val="0000CC"/>
                </a:solidFill>
              </a:rPr>
              <a:t> H., Kato N</a:t>
            </a:r>
            <a:r>
              <a:rPr lang="en-US" altLang="ru-RU" sz="1800" i="1" dirty="0">
                <a:solidFill>
                  <a:srgbClr val="0000CC"/>
                </a:solidFill>
              </a:rPr>
              <a:t>. </a:t>
            </a:r>
            <a:r>
              <a:rPr lang="en-US" altLang="ru-RU" sz="1800" i="1" dirty="0" err="1">
                <a:solidFill>
                  <a:srgbClr val="0000CC"/>
                </a:solidFill>
              </a:rPr>
              <a:t>J.Phys.Soc.Jap</a:t>
            </a:r>
            <a:r>
              <a:rPr lang="en-US" altLang="ru-RU" sz="1800" i="1" dirty="0">
                <a:solidFill>
                  <a:srgbClr val="0000CC"/>
                </a:solidFill>
              </a:rPr>
              <a:t>. (1966), 21, 1772-1777</a:t>
            </a:r>
            <a:endParaRPr lang="ru-RU" altLang="ru-RU" sz="1800" i="1" dirty="0">
              <a:solidFill>
                <a:srgbClr val="0000CC"/>
              </a:solidFill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0" y="4797152"/>
            <a:ext cx="9144000" cy="163121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0000CC"/>
                </a:solidFill>
              </a:rPr>
              <a:t>Экспериментальная рентгеновская секционная </a:t>
            </a:r>
            <a:r>
              <a:rPr lang="ru-RU" altLang="ru-RU" sz="2000" b="1" dirty="0" err="1">
                <a:solidFill>
                  <a:srgbClr val="0000CC"/>
                </a:solidFill>
              </a:rPr>
              <a:t>топограмма</a:t>
            </a:r>
            <a:r>
              <a:rPr lang="ru-RU" altLang="ru-RU" sz="2000" b="1" dirty="0">
                <a:solidFill>
                  <a:srgbClr val="0000CC"/>
                </a:solidFill>
              </a:rPr>
              <a:t> клиновидного кристалла, излучение </a:t>
            </a:r>
            <a:r>
              <a:rPr lang="en-US" altLang="ru-RU" sz="2000" b="1" dirty="0" err="1">
                <a:solidFill>
                  <a:srgbClr val="0000CC"/>
                </a:solidFill>
              </a:rPr>
              <a:t>AgK</a:t>
            </a:r>
            <a:r>
              <a:rPr lang="en-US" altLang="ru-RU" sz="2000" b="1" dirty="0" err="1">
                <a:solidFill>
                  <a:srgbClr val="0000CC"/>
                </a:solidFill>
                <a:latin typeface="Symbol" panose="05050102010706020507" pitchFamily="18" charset="2"/>
              </a:rPr>
              <a:t>a</a:t>
            </a:r>
            <a:r>
              <a:rPr lang="ru-RU" altLang="ru-RU" sz="2000" b="1" dirty="0">
                <a:solidFill>
                  <a:srgbClr val="0000CC"/>
                </a:solidFill>
              </a:rPr>
              <a:t>, отражение (220). Наблюдаются гиперболические </a:t>
            </a:r>
            <a:r>
              <a:rPr lang="ru-RU" altLang="ru-RU" sz="2000" b="1" dirty="0" err="1">
                <a:solidFill>
                  <a:srgbClr val="0000CC"/>
                </a:solidFill>
              </a:rPr>
              <a:t>экстинкционные</a:t>
            </a:r>
            <a:r>
              <a:rPr lang="ru-RU" altLang="ru-RU" sz="2000" b="1" dirty="0">
                <a:solidFill>
                  <a:srgbClr val="0000CC"/>
                </a:solidFill>
              </a:rPr>
              <a:t> полосы. Хорошо видны так же биения, обусловленные присутствием двух поляризаций</a:t>
            </a:r>
          </a:p>
        </p:txBody>
      </p:sp>
      <p:pic>
        <p:nvPicPr>
          <p:cNvPr id="25606" name="Picture 2" descr="E:\ST 1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69169"/>
            <a:ext cx="4143375" cy="335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3178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0" y="2133600"/>
            <a:ext cx="9144000" cy="23082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800" b="1">
                <a:solidFill>
                  <a:srgbClr val="3333FF"/>
                </a:solidFill>
              </a:rPr>
              <a:t>ВАЖНЕЙШИЕ СЛЕДСТВИЯ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4800" b="1">
                <a:solidFill>
                  <a:srgbClr val="3333FF"/>
                </a:solidFill>
              </a:rPr>
              <a:t>ДИНАМИЧЕСКОЙ ТЕОРИИ РАССЕЯНИЯ</a:t>
            </a:r>
          </a:p>
        </p:txBody>
      </p:sp>
    </p:spTree>
    <p:extLst>
      <p:ext uri="{BB962C8B-B14F-4D97-AF65-F5344CB8AC3E}">
        <p14:creationId xmlns:p14="http://schemas.microsoft.com/office/powerpoint/2010/main" val="4215784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TextBox 2"/>
          <p:cNvSpPr txBox="1">
            <a:spLocks noChangeArrowheads="1"/>
          </p:cNvSpPr>
          <p:nvPr/>
        </p:nvSpPr>
        <p:spPr bwMode="auto">
          <a:xfrm>
            <a:off x="0" y="981075"/>
            <a:ext cx="9144000" cy="9223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В двух волновом случае вблизи точного брегговского отражения дисперсионная поверхность будет двулистной, т.е. в кристалле будут существовать четыре волны две проходящих и две дифрагированных с очень близкими волновыми векторами</a:t>
            </a:r>
          </a:p>
        </p:txBody>
      </p:sp>
      <p:graphicFrame>
        <p:nvGraphicFramePr>
          <p:cNvPr id="4" name="Object 8"/>
          <p:cNvGraphicFramePr>
            <a:graphicFrameLocks noChangeAspect="1"/>
          </p:cNvGraphicFramePr>
          <p:nvPr/>
        </p:nvGraphicFramePr>
        <p:xfrm>
          <a:off x="2339975" y="1989138"/>
          <a:ext cx="4032250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096" name="Equation" r:id="rId3" imgW="2349500" imgH="279400" progId="Equation.DSMT4">
                  <p:embed/>
                </p:oleObj>
              </mc:Choice>
              <mc:Fallback>
                <p:oleObj name="Equation" r:id="rId3" imgW="2349500" imgH="279400" progId="Equation.DSMT4">
                  <p:embed/>
                  <p:pic>
                    <p:nvPicPr>
                      <p:cNvPr id="4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39975" y="1989138"/>
                        <a:ext cx="4032250" cy="4921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12"/>
          <p:cNvGraphicFramePr>
            <a:graphicFrameLocks noChangeAspect="1"/>
          </p:cNvGraphicFramePr>
          <p:nvPr/>
        </p:nvGraphicFramePr>
        <p:xfrm>
          <a:off x="3851275" y="2565400"/>
          <a:ext cx="863600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097" name="Equation" r:id="rId5" imgW="622030" imgH="291973" progId="Equation.DSMT4">
                  <p:embed/>
                </p:oleObj>
              </mc:Choice>
              <mc:Fallback>
                <p:oleObj name="Equation" r:id="rId5" imgW="622030" imgH="291973" progId="Equation.DSMT4">
                  <p:embed/>
                  <p:pic>
                    <p:nvPicPr>
                      <p:cNvPr id="5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275" y="2565400"/>
                        <a:ext cx="863600" cy="3921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122488" y="2565400"/>
            <a:ext cx="1092200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 i="1"/>
              <a:t>k</a:t>
            </a:r>
            <a:r>
              <a:rPr lang="en-US" altLang="ru-RU" sz="1800"/>
              <a:t>~10</a:t>
            </a:r>
            <a:r>
              <a:rPr lang="en-US" altLang="ru-RU" sz="1800" baseline="30000"/>
              <a:t>-8</a:t>
            </a:r>
            <a:r>
              <a:rPr lang="ru-RU" altLang="ru-RU" sz="1800"/>
              <a:t>см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5075238" y="2565400"/>
            <a:ext cx="1366837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800" i="1">
                <a:latin typeface="Symbol" panose="05050102010706020507" pitchFamily="18" charset="2"/>
              </a:rPr>
              <a:t>D</a:t>
            </a:r>
            <a:r>
              <a:rPr lang="en-US" altLang="ru-RU" sz="1800" i="1"/>
              <a:t>k</a:t>
            </a:r>
            <a:r>
              <a:rPr lang="en-US" altLang="ru-RU" sz="1800"/>
              <a:t>~10</a:t>
            </a:r>
            <a:r>
              <a:rPr lang="en-US" altLang="ru-RU" sz="1800" baseline="30000"/>
              <a:t>-3</a:t>
            </a:r>
            <a:r>
              <a:rPr lang="ru-RU" altLang="ru-RU" sz="1800"/>
              <a:t>см</a:t>
            </a:r>
            <a:r>
              <a:rPr lang="ru-RU" altLang="ru-RU" sz="1800" baseline="30000"/>
              <a:t>-1</a:t>
            </a:r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68638"/>
            <a:ext cx="3136900" cy="378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3" name="TextBox 8"/>
          <p:cNvSpPr txBox="1">
            <a:spLocks noChangeArrowheads="1"/>
          </p:cNvSpPr>
          <p:nvPr/>
        </p:nvSpPr>
        <p:spPr bwMode="auto">
          <a:xfrm>
            <a:off x="3203575" y="3573463"/>
            <a:ext cx="5940425" cy="9223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Суммарное волновое поле должно осциллировать по глубине кристалла за счет перекачки энергии между проходящей и дифрагированной волнами. </a:t>
            </a:r>
          </a:p>
        </p:txBody>
      </p:sp>
      <p:sp>
        <p:nvSpPr>
          <p:cNvPr id="16394" name="TextBox 9"/>
          <p:cNvSpPr txBox="1">
            <a:spLocks noChangeArrowheads="1"/>
          </p:cNvSpPr>
          <p:nvPr/>
        </p:nvSpPr>
        <p:spPr bwMode="auto">
          <a:xfrm>
            <a:off x="3203575" y="4652963"/>
            <a:ext cx="5940425" cy="9239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Длина на которой будет осуществляться перекачка энергии определяется соотношением и носит название экстинкционной длины</a:t>
            </a:r>
          </a:p>
        </p:txBody>
      </p:sp>
      <p:graphicFrame>
        <p:nvGraphicFramePr>
          <p:cNvPr id="11282" name="Object 18"/>
          <p:cNvGraphicFramePr>
            <a:graphicFrameLocks noChangeAspect="1"/>
          </p:cNvGraphicFramePr>
          <p:nvPr/>
        </p:nvGraphicFramePr>
        <p:xfrm>
          <a:off x="4787900" y="5805488"/>
          <a:ext cx="2160588" cy="820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098" name="Equation" r:id="rId8" imgW="1346200" imgH="520700" progId="Equation.DSMT4">
                  <p:embed/>
                </p:oleObj>
              </mc:Choice>
              <mc:Fallback>
                <p:oleObj name="Equation" r:id="rId8" imgW="1346200" imgH="520700" progId="Equation.DSMT4">
                  <p:embed/>
                  <p:pic>
                    <p:nvPicPr>
                      <p:cNvPr id="11282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7900" y="5805488"/>
                        <a:ext cx="2160588" cy="8207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5" name="TextBox 12"/>
          <p:cNvSpPr txBox="1">
            <a:spLocks noChangeArrowheads="1"/>
          </p:cNvSpPr>
          <p:nvPr/>
        </p:nvSpPr>
        <p:spPr bwMode="auto">
          <a:xfrm>
            <a:off x="0" y="0"/>
            <a:ext cx="9144000" cy="646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b="1">
                <a:solidFill>
                  <a:srgbClr val="3333FF"/>
                </a:solidFill>
              </a:rPr>
              <a:t>1. Маятниковый эффект</a:t>
            </a:r>
          </a:p>
        </p:txBody>
      </p:sp>
    </p:spTree>
    <p:extLst>
      <p:ext uri="{BB962C8B-B14F-4D97-AF65-F5344CB8AC3E}">
        <p14:creationId xmlns:p14="http://schemas.microsoft.com/office/powerpoint/2010/main" val="2291866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 animBg="1"/>
      <p:bldP spid="6" grpId="0" animBg="1"/>
      <p:bldP spid="7" grpId="0" animBg="1"/>
      <p:bldP spid="16393" grpId="0" animBg="1"/>
      <p:bldP spid="16394" grpId="0" animBg="1"/>
      <p:bldP spid="16395" grpId="0" animBg="1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836613"/>
            <a:ext cx="2352675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3708400" y="1052513"/>
            <a:ext cx="4319588" cy="7302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solidFill>
                  <a:srgbClr val="3333FF"/>
                </a:solidFill>
              </a:rPr>
              <a:t>Осциллирующий характер зависимости </a:t>
            </a:r>
            <a:r>
              <a:rPr lang="ru-RU" altLang="ru-RU" sz="1400" b="1" i="1">
                <a:solidFill>
                  <a:srgbClr val="3333FF"/>
                </a:solidFill>
              </a:rPr>
              <a:t>R</a:t>
            </a:r>
            <a:r>
              <a:rPr lang="ru-RU" altLang="ru-RU" sz="1400" b="1" i="1" baseline="-25000">
                <a:solidFill>
                  <a:srgbClr val="3333FF"/>
                </a:solidFill>
              </a:rPr>
              <a:t>i</a:t>
            </a:r>
            <a:r>
              <a:rPr lang="ru-RU" altLang="ru-RU" sz="1400" b="1" i="1">
                <a:solidFill>
                  <a:srgbClr val="3333FF"/>
                </a:solidFill>
              </a:rPr>
              <a:t>(A)</a:t>
            </a:r>
            <a:r>
              <a:rPr lang="ru-RU" altLang="ru-RU" sz="1400" b="1">
                <a:solidFill>
                  <a:srgbClr val="3333FF"/>
                </a:solidFill>
              </a:rPr>
              <a:t> интегрального коэффициента отражения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solidFill>
                  <a:srgbClr val="3333FF"/>
                </a:solidFill>
              </a:rPr>
              <a:t>от толщины кристалла.</a:t>
            </a:r>
            <a:r>
              <a:rPr lang="ru-RU" altLang="ru-RU" sz="1200" b="1">
                <a:solidFill>
                  <a:srgbClr val="3333FF"/>
                </a:solidFill>
              </a:rPr>
              <a:t> </a:t>
            </a:r>
          </a:p>
        </p:txBody>
      </p:sp>
      <p:pic>
        <p:nvPicPr>
          <p:cNvPr id="10246" name="Picture 6" descr="3-0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213100"/>
            <a:ext cx="4103687" cy="330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4365625"/>
            <a:ext cx="2162175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247" name="Object 7"/>
          <p:cNvGraphicFramePr>
            <a:graphicFrameLocks noChangeAspect="1"/>
          </p:cNvGraphicFramePr>
          <p:nvPr/>
        </p:nvGraphicFramePr>
        <p:xfrm>
          <a:off x="5651500" y="1844675"/>
          <a:ext cx="1441450" cy="1208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54" name="Equation" r:id="rId6" imgW="469696" imgH="393529" progId="Equation.DSMT4">
                  <p:embed/>
                </p:oleObj>
              </mc:Choice>
              <mc:Fallback>
                <p:oleObj name="Equation" r:id="rId6" imgW="469696" imgH="393529" progId="Equation.DSMT4">
                  <p:embed/>
                  <p:pic>
                    <p:nvPicPr>
                      <p:cNvPr id="10247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1500" y="1844675"/>
                        <a:ext cx="1441450" cy="120808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8" name="Object 8"/>
          <p:cNvGraphicFramePr>
            <a:graphicFrameLocks noChangeAspect="1"/>
          </p:cNvGraphicFramePr>
          <p:nvPr/>
        </p:nvGraphicFramePr>
        <p:xfrm>
          <a:off x="4932363" y="3141663"/>
          <a:ext cx="3671887" cy="1109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55" name="Equation" r:id="rId8" imgW="1511300" imgH="457200" progId="Equation.DSMT4">
                  <p:embed/>
                </p:oleObj>
              </mc:Choice>
              <mc:Fallback>
                <p:oleObj name="Equation" r:id="rId8" imgW="1511300" imgH="457200" progId="Equation.DSMT4">
                  <p:embed/>
                  <p:pic>
                    <p:nvPicPr>
                      <p:cNvPr id="10248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363" y="3141663"/>
                        <a:ext cx="3671887" cy="110966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680" name="Text Box 10"/>
          <p:cNvSpPr txBox="1">
            <a:spLocks noChangeArrowheads="1"/>
          </p:cNvSpPr>
          <p:nvPr/>
        </p:nvSpPr>
        <p:spPr bwMode="auto">
          <a:xfrm>
            <a:off x="0" y="188913"/>
            <a:ext cx="9172575" cy="4619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3333FF"/>
                </a:solidFill>
              </a:rPr>
              <a:t>Экспериментальное наблюдение маятникого эффекта</a:t>
            </a:r>
          </a:p>
        </p:txBody>
      </p:sp>
    </p:spTree>
    <p:extLst>
      <p:ext uri="{BB962C8B-B14F-4D97-AF65-F5344CB8AC3E}">
        <p14:creationId xmlns:p14="http://schemas.microsoft.com/office/powerpoint/2010/main" val="3787316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 animBg="1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8302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0000CC"/>
                </a:solidFill>
              </a:rPr>
              <a:t>Экспериментальное изображение клиновидного кристалла кремния (секционная топограмма)</a:t>
            </a:r>
          </a:p>
        </p:txBody>
      </p:sp>
      <p:pic>
        <p:nvPicPr>
          <p:cNvPr id="29699" name="Picture 5" descr="Wedge-Si-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357563"/>
            <a:ext cx="8064500" cy="1317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6" descr="2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981075"/>
            <a:ext cx="4273550" cy="208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Text Box 7"/>
          <p:cNvSpPr txBox="1">
            <a:spLocks noChangeArrowheads="1"/>
          </p:cNvSpPr>
          <p:nvPr/>
        </p:nvSpPr>
        <p:spPr bwMode="auto">
          <a:xfrm>
            <a:off x="1763713" y="5876925"/>
            <a:ext cx="4845050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ru-RU" sz="1400" i="1"/>
              <a:t>Hattorio H., Kato N. J.Phys.Soc.Jap. (1966), 21, 1772-1777</a:t>
            </a:r>
            <a:endParaRPr lang="ru-RU" altLang="ru-RU" sz="1400" i="1"/>
          </a:p>
        </p:txBody>
      </p:sp>
      <p:sp>
        <p:nvSpPr>
          <p:cNvPr id="29702" name="Text Box 8"/>
          <p:cNvSpPr txBox="1">
            <a:spLocks noChangeArrowheads="1"/>
          </p:cNvSpPr>
          <p:nvPr/>
        </p:nvSpPr>
        <p:spPr bwMode="auto">
          <a:xfrm>
            <a:off x="241300" y="4941888"/>
            <a:ext cx="8745538" cy="7302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solidFill>
                  <a:srgbClr val="3333FF"/>
                </a:solidFill>
              </a:rPr>
              <a:t>Рентгеновская секционная топограмма клиновидного кристалла,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solidFill>
                  <a:srgbClr val="3333FF"/>
                </a:solidFill>
              </a:rPr>
              <a:t>излучение </a:t>
            </a:r>
            <a:r>
              <a:rPr lang="en-US" altLang="ru-RU" sz="1400" b="1">
                <a:solidFill>
                  <a:srgbClr val="3333FF"/>
                </a:solidFill>
              </a:rPr>
              <a:t>AgK</a:t>
            </a:r>
            <a:r>
              <a:rPr lang="en-US" altLang="ru-RU" sz="1400" b="1" baseline="-25000">
                <a:solidFill>
                  <a:srgbClr val="3333FF"/>
                </a:solidFill>
                <a:latin typeface="Symbol" panose="05050102010706020507" pitchFamily="18" charset="2"/>
              </a:rPr>
              <a:t>a</a:t>
            </a:r>
            <a:r>
              <a:rPr lang="ru-RU" altLang="ru-RU" sz="1400" b="1">
                <a:solidFill>
                  <a:srgbClr val="3333FF"/>
                </a:solidFill>
              </a:rPr>
              <a:t>, отражение (220). Наблюдаются гиперболические экстинкционные полосы.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400" b="1">
                <a:solidFill>
                  <a:srgbClr val="3333FF"/>
                </a:solidFill>
              </a:rPr>
              <a:t>Хорошо видны биения (отмечены стрелками), обусловленные присутствием двух поляризаций</a:t>
            </a:r>
            <a:endParaRPr lang="ru-RU" altLang="ru-RU" sz="1400" b="1"/>
          </a:p>
        </p:txBody>
      </p:sp>
      <p:sp>
        <p:nvSpPr>
          <p:cNvPr id="29703" name="Line 9"/>
          <p:cNvSpPr>
            <a:spLocks noChangeShapeType="1"/>
          </p:cNvSpPr>
          <p:nvPr/>
        </p:nvSpPr>
        <p:spPr bwMode="auto">
          <a:xfrm>
            <a:off x="5651500" y="3716338"/>
            <a:ext cx="0" cy="2889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9704" name="Line 10"/>
          <p:cNvSpPr>
            <a:spLocks noChangeShapeType="1"/>
          </p:cNvSpPr>
          <p:nvPr/>
        </p:nvSpPr>
        <p:spPr bwMode="auto">
          <a:xfrm>
            <a:off x="3635375" y="3429000"/>
            <a:ext cx="0" cy="2889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193044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17541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b="1">
                <a:solidFill>
                  <a:srgbClr val="FF0000"/>
                </a:solidFill>
              </a:rPr>
              <a:t>2) Эффект аномального прохождения рентгеновских лучей - 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3600" b="1">
                <a:solidFill>
                  <a:srgbClr val="FF0000"/>
                </a:solidFill>
              </a:rPr>
              <a:t>эффект</a:t>
            </a:r>
            <a:r>
              <a:rPr lang="ru-RU" altLang="ru-RU" sz="3600">
                <a:solidFill>
                  <a:srgbClr val="FF0000"/>
                </a:solidFill>
              </a:rPr>
              <a:t> </a:t>
            </a:r>
            <a:r>
              <a:rPr lang="ru-RU" altLang="ru-RU" sz="3600" b="1">
                <a:solidFill>
                  <a:srgbClr val="FF0000"/>
                </a:solidFill>
              </a:rPr>
              <a:t>Бормана</a:t>
            </a:r>
          </a:p>
        </p:txBody>
      </p:sp>
      <p:sp>
        <p:nvSpPr>
          <p:cNvPr id="24579" name="Text Box 6"/>
          <p:cNvSpPr txBox="1">
            <a:spLocks noChangeArrowheads="1"/>
          </p:cNvSpPr>
          <p:nvPr/>
        </p:nvSpPr>
        <p:spPr bwMode="auto">
          <a:xfrm>
            <a:off x="0" y="5732463"/>
            <a:ext cx="9144000" cy="8318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3333FF"/>
                </a:solidFill>
              </a:rPr>
              <a:t>Экспериментально этот эффект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3333FF"/>
                </a:solidFill>
              </a:rPr>
              <a:t>был обнаружен Борманом в 1941 году</a:t>
            </a:r>
          </a:p>
        </p:txBody>
      </p:sp>
      <p:sp>
        <p:nvSpPr>
          <p:cNvPr id="24580" name="Text Box 5"/>
          <p:cNvSpPr txBox="1">
            <a:spLocks noChangeArrowheads="1"/>
          </p:cNvSpPr>
          <p:nvPr/>
        </p:nvSpPr>
        <p:spPr bwMode="auto">
          <a:xfrm>
            <a:off x="0" y="4870450"/>
            <a:ext cx="9144000" cy="646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/>
              <a:t>Рентгеновские топограммы кристалла Ge полученные на излучении CuK</a:t>
            </a:r>
            <a:r>
              <a:rPr lang="ru-RU" altLang="ru-RU" sz="1800">
                <a:latin typeface="Symbol" panose="05050102010706020507" pitchFamily="18" charset="2"/>
              </a:rPr>
              <a:t>a</a:t>
            </a:r>
            <a:r>
              <a:rPr lang="ru-RU" altLang="ru-RU" sz="1800"/>
              <a:t> с фильтром Ni, отражение (220) (</a:t>
            </a:r>
            <a:r>
              <a:rPr lang="en-US" altLang="ru-RU" sz="1800">
                <a:latin typeface="Symbol" panose="05050102010706020507" pitchFamily="18" charset="2"/>
              </a:rPr>
              <a:t>m</a:t>
            </a:r>
            <a:r>
              <a:rPr lang="ru-RU" altLang="ru-RU" sz="1000"/>
              <a:t>0</a:t>
            </a:r>
            <a:r>
              <a:rPr lang="ru-RU" altLang="ru-RU" sz="1800"/>
              <a:t> – нормальный коэффициент поглощения)</a:t>
            </a:r>
          </a:p>
        </p:txBody>
      </p:sp>
      <p:pic>
        <p:nvPicPr>
          <p:cNvPr id="25605" name="Picture 4" descr="Sp-1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2133600"/>
            <a:ext cx="1835150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2" name="Picture 8" descr="G:\Temprorary files\Educations\Educational process\MSU\2014-2015\Arc\Photo\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1916113"/>
            <a:ext cx="1989138" cy="230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3" name="Picture 9" descr="G:\Temprorary files\Educations\Educational process\MSU\2014-2015\Arc\Photo\1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1916113"/>
            <a:ext cx="2225675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Picture 10" descr="G:\Temprorary files\Educations\Educational process\MSU\2014-2015\Arc\Photo\1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916113"/>
            <a:ext cx="2449512" cy="231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5" name="TextBox 1"/>
          <p:cNvSpPr txBox="1">
            <a:spLocks noChangeArrowheads="1"/>
          </p:cNvSpPr>
          <p:nvPr/>
        </p:nvSpPr>
        <p:spPr bwMode="auto">
          <a:xfrm>
            <a:off x="5003800" y="4365625"/>
            <a:ext cx="2003425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ru-RU" sz="1800" b="1" i="1">
                <a:solidFill>
                  <a:srgbClr val="FF0000"/>
                </a:solidFill>
              </a:rPr>
              <a:t>t=0,23 mm; </a:t>
            </a:r>
            <a:r>
              <a:rPr lang="de-DE" altLang="ru-RU" sz="1800" b="1" i="1">
                <a:solidFill>
                  <a:srgbClr val="FF0000"/>
                </a:solidFill>
                <a:latin typeface="Symbol" panose="05050102010706020507" pitchFamily="18" charset="2"/>
              </a:rPr>
              <a:t>m</a:t>
            </a:r>
            <a:r>
              <a:rPr lang="de-DE" altLang="ru-RU" sz="1000" b="1" i="1">
                <a:solidFill>
                  <a:srgbClr val="FF0000"/>
                </a:solidFill>
              </a:rPr>
              <a:t>0</a:t>
            </a:r>
            <a:r>
              <a:rPr lang="en-US" altLang="ru-RU" sz="1800" b="1" i="1">
                <a:solidFill>
                  <a:srgbClr val="FF0000"/>
                </a:solidFill>
              </a:rPr>
              <a:t>t</a:t>
            </a:r>
            <a:r>
              <a:rPr lang="de-DE" altLang="ru-RU" sz="1800" b="1" i="1">
                <a:solidFill>
                  <a:srgbClr val="FF0000"/>
                </a:solidFill>
              </a:rPr>
              <a:t>=8</a:t>
            </a:r>
            <a:endParaRPr lang="ru-RU" altLang="ru-RU" sz="1800"/>
          </a:p>
        </p:txBody>
      </p:sp>
      <p:sp>
        <p:nvSpPr>
          <p:cNvPr id="24586" name="TextBox 2"/>
          <p:cNvSpPr txBox="1">
            <a:spLocks noChangeArrowheads="1"/>
          </p:cNvSpPr>
          <p:nvPr/>
        </p:nvSpPr>
        <p:spPr bwMode="auto">
          <a:xfrm>
            <a:off x="2700338" y="4365625"/>
            <a:ext cx="2197100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e-DE" altLang="ru-RU" sz="1800" b="1" i="1">
                <a:solidFill>
                  <a:srgbClr val="FF0000"/>
                </a:solidFill>
              </a:rPr>
              <a:t>t=0.5 mm; </a:t>
            </a:r>
            <a:r>
              <a:rPr lang="de-DE" altLang="ru-RU" sz="1800" b="1" i="1">
                <a:solidFill>
                  <a:srgbClr val="FF0000"/>
                </a:solidFill>
                <a:latin typeface="Symbol" panose="05050102010706020507" pitchFamily="18" charset="2"/>
              </a:rPr>
              <a:t>m</a:t>
            </a:r>
            <a:r>
              <a:rPr lang="ru-RU" altLang="ru-RU" sz="1000" b="1" i="1">
                <a:solidFill>
                  <a:srgbClr val="FF0000"/>
                </a:solidFill>
              </a:rPr>
              <a:t>0</a:t>
            </a:r>
            <a:r>
              <a:rPr lang="de-DE" altLang="ru-RU" sz="1800" b="1" i="1">
                <a:solidFill>
                  <a:srgbClr val="FF0000"/>
                </a:solidFill>
              </a:rPr>
              <a:t>t=17.5</a:t>
            </a:r>
            <a:endParaRPr lang="ru-RU" altLang="ru-RU" sz="1800"/>
          </a:p>
        </p:txBody>
      </p:sp>
      <p:sp>
        <p:nvSpPr>
          <p:cNvPr id="24587" name="TextBox 3"/>
          <p:cNvSpPr txBox="1">
            <a:spLocks noChangeArrowheads="1"/>
          </p:cNvSpPr>
          <p:nvPr/>
        </p:nvSpPr>
        <p:spPr bwMode="auto">
          <a:xfrm>
            <a:off x="179388" y="4365625"/>
            <a:ext cx="2435225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i="1">
                <a:solidFill>
                  <a:srgbClr val="FF0000"/>
                </a:solidFill>
              </a:rPr>
              <a:t>t=1.2 </a:t>
            </a:r>
            <a:r>
              <a:rPr lang="en-US" altLang="ru-RU" sz="1800" b="1" i="1">
                <a:solidFill>
                  <a:srgbClr val="FF0000"/>
                </a:solidFill>
              </a:rPr>
              <a:t>mm</a:t>
            </a:r>
            <a:r>
              <a:rPr lang="ru-RU" altLang="ru-RU" sz="1800" b="1" i="1">
                <a:solidFill>
                  <a:srgbClr val="FF0000"/>
                </a:solidFill>
              </a:rPr>
              <a:t>; </a:t>
            </a:r>
            <a:r>
              <a:rPr lang="en-US" altLang="ru-RU" sz="1800" b="1" i="1">
                <a:solidFill>
                  <a:srgbClr val="FF0000"/>
                </a:solidFill>
                <a:latin typeface="Symbol" panose="05050102010706020507" pitchFamily="18" charset="2"/>
              </a:rPr>
              <a:t>m</a:t>
            </a:r>
            <a:r>
              <a:rPr lang="ru-RU" altLang="ru-RU" sz="1000" b="1" i="1">
                <a:solidFill>
                  <a:srgbClr val="FF0000"/>
                </a:solidFill>
              </a:rPr>
              <a:t>0</a:t>
            </a:r>
            <a:r>
              <a:rPr lang="en-US" altLang="ru-RU" sz="1800" b="1" i="1">
                <a:solidFill>
                  <a:srgbClr val="FF0000"/>
                </a:solidFill>
              </a:rPr>
              <a:t>t</a:t>
            </a:r>
            <a:r>
              <a:rPr lang="ru-RU" altLang="ru-RU" sz="1800" b="1" i="1">
                <a:solidFill>
                  <a:srgbClr val="FF0000"/>
                </a:solidFill>
              </a:rPr>
              <a:t>=42</a:t>
            </a:r>
            <a:endParaRPr lang="ru-RU" altLang="ru-RU" sz="1800"/>
          </a:p>
        </p:txBody>
      </p:sp>
    </p:spTree>
    <p:extLst>
      <p:ext uri="{BB962C8B-B14F-4D97-AF65-F5344CB8AC3E}">
        <p14:creationId xmlns:p14="http://schemas.microsoft.com/office/powerpoint/2010/main" val="336674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 animBg="1"/>
      <p:bldP spid="24579" grpId="0" animBg="1"/>
      <p:bldP spid="24580" grpId="0" animBg="1"/>
      <p:bldP spid="24585" grpId="0" animBg="1"/>
      <p:bldP spid="24586" grpId="0" animBg="1"/>
      <p:bldP spid="24587" grpId="0" animBg="1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Box 1"/>
          <p:cNvSpPr txBox="1">
            <a:spLocks noChangeArrowheads="1"/>
          </p:cNvSpPr>
          <p:nvPr/>
        </p:nvSpPr>
        <p:spPr bwMode="auto">
          <a:xfrm>
            <a:off x="611188" y="4868863"/>
            <a:ext cx="8064500" cy="16319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2000">
                <a:solidFill>
                  <a:srgbClr val="3333FF"/>
                </a:solidFill>
              </a:rPr>
              <a:t>Распределение интенсивности волнового поля вдоль оси </a:t>
            </a:r>
            <a:r>
              <a:rPr lang="ru-RU" altLang="ru-RU" sz="2000" i="1">
                <a:solidFill>
                  <a:srgbClr val="3333FF"/>
                </a:solidFill>
              </a:rPr>
              <a:t>х, </a:t>
            </a:r>
            <a:r>
              <a:rPr lang="ru-RU" altLang="ru-RU" sz="2000">
                <a:solidFill>
                  <a:srgbClr val="3333FF"/>
                </a:solidFill>
              </a:rPr>
              <a:t>перпендикулярной отражающим плоскостям для отражения (220) </a:t>
            </a:r>
            <a:r>
              <a:rPr lang="en-US" altLang="ru-RU" sz="2000">
                <a:solidFill>
                  <a:srgbClr val="3333FF"/>
                </a:solidFill>
              </a:rPr>
              <a:t>Ge</a:t>
            </a:r>
            <a:r>
              <a:rPr lang="ru-RU" altLang="ru-RU" sz="2000">
                <a:solidFill>
                  <a:srgbClr val="3333FF"/>
                </a:solidFill>
              </a:rPr>
              <a:t> (симметричный случай Лауэ); сплошные вертикальные линии — следы плоскостей (220), проходящих через центры атомов; стрелками показано направление течения энергии </a:t>
            </a:r>
            <a:endParaRPr lang="ru-RU" altLang="ru-RU" sz="1800">
              <a:solidFill>
                <a:srgbClr val="3333FF"/>
              </a:solidFill>
            </a:endParaRPr>
          </a:p>
        </p:txBody>
      </p:sp>
      <p:pic>
        <p:nvPicPr>
          <p:cNvPr id="32771" name="Picture 2" descr="H:\L-IV\сканирование0001a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981075"/>
            <a:ext cx="3600450" cy="372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TextBox 3"/>
          <p:cNvSpPr txBox="1">
            <a:spLocks noChangeArrowheads="1"/>
          </p:cNvSpPr>
          <p:nvPr/>
        </p:nvSpPr>
        <p:spPr bwMode="auto">
          <a:xfrm>
            <a:off x="0" y="0"/>
            <a:ext cx="9144000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>
                <a:solidFill>
                  <a:srgbClr val="3333FF"/>
                </a:solidFill>
              </a:rPr>
              <a:t>Физическая интерпретация эффекта Бормана</a:t>
            </a: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3708400" y="1412875"/>
            <a:ext cx="0" cy="107950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4859338" y="1412875"/>
            <a:ext cx="0" cy="1079500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3779838" y="2924175"/>
            <a:ext cx="0" cy="1081088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932363" y="2924175"/>
            <a:ext cx="0" cy="1081088"/>
          </a:xfrm>
          <a:prstGeom prst="line">
            <a:avLst/>
          </a:prstGeom>
          <a:ln w="285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2666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 animBg="1"/>
      <p:bldP spid="32772" grpId="0" animBg="1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3564</TotalTime>
  <Words>3441</Words>
  <Application>Microsoft Office PowerPoint</Application>
  <PresentationFormat>Экран (4:3)</PresentationFormat>
  <Paragraphs>444</Paragraphs>
  <Slides>120</Slides>
  <Notes>7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4</vt:i4>
      </vt:variant>
      <vt:variant>
        <vt:lpstr>Заголовки слайдов</vt:lpstr>
      </vt:variant>
      <vt:variant>
        <vt:i4>120</vt:i4>
      </vt:variant>
    </vt:vector>
  </HeadingPairs>
  <TitlesOfParts>
    <vt:vector size="125" baseType="lpstr">
      <vt:lpstr>Оформление по умолчанию</vt:lpstr>
      <vt:lpstr>Equation</vt:lpstr>
      <vt:lpstr>Формула</vt:lpstr>
      <vt:lpstr>MathType 7.0 Equation</vt:lpstr>
      <vt:lpstr>Equation.3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Sedykh</dc:creator>
  <cp:lastModifiedBy>Suvorov</cp:lastModifiedBy>
  <cp:revision>441</cp:revision>
  <dcterms:created xsi:type="dcterms:W3CDTF">2009-02-12T18:43:38Z</dcterms:created>
  <dcterms:modified xsi:type="dcterms:W3CDTF">2024-03-20T09:20:15Z</dcterms:modified>
</cp:coreProperties>
</file>