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3"/>
  </p:notesMasterIdLst>
  <p:sldIdLst>
    <p:sldId id="333" r:id="rId2"/>
    <p:sldId id="259" r:id="rId3"/>
    <p:sldId id="326" r:id="rId4"/>
    <p:sldId id="329" r:id="rId5"/>
    <p:sldId id="322" r:id="rId6"/>
    <p:sldId id="314" r:id="rId7"/>
    <p:sldId id="330" r:id="rId8"/>
    <p:sldId id="328" r:id="rId9"/>
    <p:sldId id="332" r:id="rId10"/>
    <p:sldId id="300" r:id="rId11"/>
    <p:sldId id="29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A9927400-3C8A-4E7B-97D1-8B256E7A3C9A}">
          <p14:sldIdLst>
            <p14:sldId id="333"/>
            <p14:sldId id="259"/>
            <p14:sldId id="326"/>
            <p14:sldId id="329"/>
            <p14:sldId id="322"/>
            <p14:sldId id="314"/>
            <p14:sldId id="330"/>
            <p14:sldId id="328"/>
            <p14:sldId id="332"/>
          </p14:sldIdLst>
        </p14:section>
        <p14:section name="Раздел без заголовка" id="{EE6D8D22-A48A-4C8F-A1CD-145745EF9FF4}">
          <p14:sldIdLst>
            <p14:sldId id="300"/>
            <p14:sldId id="29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735" autoAdjust="0"/>
  </p:normalViewPr>
  <p:slideViewPr>
    <p:cSldViewPr>
      <p:cViewPr varScale="1">
        <p:scale>
          <a:sx n="51" d="100"/>
          <a:sy n="51" d="100"/>
        </p:scale>
        <p:origin x="1387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D0E602-DF77-40A7-9BAF-3D648F59AB1B}" type="datetimeFigureOut">
              <a:rPr lang="ru-RU" smtClean="0"/>
              <a:t>25.10.2020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E35A52-EBDF-4CFC-99C6-D4C8C2DEDD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0085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E35A52-EBDF-4CFC-99C6-D4C8C2DEDD2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2815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736F-B2F2-47DC-8937-64B28DF0F366}" type="datetime1">
              <a:rPr lang="ru-RU" smtClean="0"/>
              <a:t>25.10.2020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07078-713B-4FE3-B4F5-7FCB744872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375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9A47-6BB7-4B10-AB41-AC6C8EB8B4AE}" type="datetime1">
              <a:rPr lang="ru-RU" smtClean="0"/>
              <a:t>25.10.2020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07078-713B-4FE3-B4F5-7FCB744872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41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D068-98FB-4674-9114-8D915AA853B4}" type="datetime1">
              <a:rPr lang="ru-RU" smtClean="0"/>
              <a:t>25.10.2020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07078-713B-4FE3-B4F5-7FCB744872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88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E959E-E0BE-484C-97D6-DDF8381660B1}" type="datetime1">
              <a:rPr lang="ru-RU" smtClean="0"/>
              <a:t>25.10.2020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07078-713B-4FE3-B4F5-7FCB744872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929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E009-A147-425E-85E1-FE2407059969}" type="datetime1">
              <a:rPr lang="ru-RU" smtClean="0"/>
              <a:t>25.10.2020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07078-713B-4FE3-B4F5-7FCB744872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525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9D363-5A68-4581-A8AB-9F7679D06F0E}" type="datetime1">
              <a:rPr lang="ru-RU" smtClean="0"/>
              <a:t>25.10.2020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07078-713B-4FE3-B4F5-7FCB744872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8001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76856-A58D-4492-A615-D292DA17FFD8}" type="datetime1">
              <a:rPr lang="ru-RU" smtClean="0"/>
              <a:t>25.10.2020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07078-713B-4FE3-B4F5-7FCB744872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7843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1F68A-79DE-4845-875E-1E08BE9479A9}" type="datetime1">
              <a:rPr lang="ru-RU" smtClean="0"/>
              <a:t>25.10.2020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07078-713B-4FE3-B4F5-7FCB744872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5676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1CA20-714D-4A2C-8697-EC1BFA86E417}" type="datetime1">
              <a:rPr lang="ru-RU" smtClean="0"/>
              <a:t>25.10.2020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07078-713B-4FE3-B4F5-7FCB744872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0448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8041-3543-47BD-A5FC-20B93DE601C5}" type="datetime1">
              <a:rPr lang="ru-RU" smtClean="0"/>
              <a:t>25.10.2020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07078-713B-4FE3-B4F5-7FCB744872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4324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95E4-3C05-4EF7-A5B0-66F53D9692DC}" type="datetime1">
              <a:rPr lang="ru-RU" smtClean="0"/>
              <a:t>25.10.2020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07078-713B-4FE3-B4F5-7FCB744872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74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7A864-C1B6-460B-868F-3A0FD43291FD}" type="datetime1">
              <a:rPr lang="ru-RU" smtClean="0"/>
              <a:t>25.10.2020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07078-713B-4FE3-B4F5-7FCB744872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3263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4.jpeg"/><Relationship Id="rId5" Type="http://schemas.openxmlformats.org/officeDocument/2006/relationships/image" Target="../media/image12.png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07078-713B-4FE3-B4F5-7FCB74487243}" type="slidenum">
              <a:rPr lang="ru-RU" sz="1800" smtClean="0"/>
              <a:t>1</a:t>
            </a:fld>
            <a:endParaRPr lang="ru-RU" sz="1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60108" y="2849613"/>
            <a:ext cx="8658640" cy="3843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Морозов Е.В.</a:t>
            </a:r>
            <a:r>
              <a:rPr lang="ru-RU" sz="2000" b="1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Кузнецов Д.Д.</a:t>
            </a:r>
            <a:r>
              <a:rPr lang="ru-RU" sz="2000" b="1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Быбик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М.С.</a:t>
            </a:r>
            <a:r>
              <a:rPr lang="ru-RU" sz="2000" b="1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Федотов С.Ю. </a:t>
            </a:r>
            <a:r>
              <a:rPr lang="ru-RU" sz="2000" b="1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Коледов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В.В.</a:t>
            </a:r>
            <a:r>
              <a:rPr lang="ru-RU" sz="2000" b="1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Шавров В.Г.</a:t>
            </a:r>
            <a:r>
              <a:rPr lang="ru-RU" sz="2000" b="1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Знаменская И.А.</a:t>
            </a:r>
            <a:r>
              <a:rPr lang="ru-RU" sz="2000" b="1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Кули-заде Т.А.</a:t>
            </a:r>
            <a:r>
              <a:rPr lang="ru-RU" sz="2000" b="1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Шеляков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А.В.</a:t>
            </a:r>
            <a:r>
              <a:rPr lang="ru-RU" sz="2000" b="1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Ситников Н.Н.</a:t>
            </a:r>
            <a:r>
              <a:rPr lang="ru-RU" sz="2000" b="1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Метлов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Л.С.</a:t>
            </a:r>
            <a:r>
              <a:rPr lang="ru-RU" sz="2000" b="1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4,5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i="1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Институт радиотехники и электроники им. В.А. Котельникова РАН, Москва, Россия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i="1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Московский государственный университет, физический факультет, Москва, Россия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i="1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НИЯУ Московский инженерно-физический институт, Москва, Россия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i="1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ГУ “Донецкий физико-технический институт”, Донецк, Украина,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500"/>
              </a:spcAft>
            </a:pPr>
            <a:r>
              <a:rPr lang="ru-RU" sz="2000" i="1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Донецкий национальный университет, Донецк, Украина 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B193DA-50F8-4B6D-B253-72B4CC651647}"/>
              </a:ext>
            </a:extLst>
          </p:cNvPr>
          <p:cNvSpPr txBox="1"/>
          <p:nvPr/>
        </p:nvSpPr>
        <p:spPr>
          <a:xfrm>
            <a:off x="125252" y="620688"/>
            <a:ext cx="8893496" cy="21741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ТЕРМОМЕХАНИЧЕСКИЕ СВОЙСТВА И ЭЛАСТОКАЛОРИЧЕСКИЙ ЭФФЕКТ В СПЛАВЕ Ti</a:t>
            </a:r>
            <a:r>
              <a:rPr lang="ru-RU" sz="3200" b="1" baseline="-250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32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NiCu ПРИ РАЗНОЙ СТЕПЕНИ КРИСТАЛЛИЗАЦИИ</a:t>
            </a:r>
            <a:endParaRPr lang="ru-RU" sz="32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17270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-171399"/>
            <a:ext cx="7886700" cy="1080120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19100"/>
            <a:ext cx="9144000" cy="5419799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Экспериментальная установка для изучения ЭКЭ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быстрозакалённых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лентах сплава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ru-RU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NiCu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была модифицирована с целью проведения высокочастотных исследований, обеспечив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адиабатичность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образца при частоте циклов растяжения- сжатия до 50 Гц. </a:t>
            </a:r>
          </a:p>
          <a:p>
            <a:pPr lvl="0"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Показано, что величина эффекта не зависит от частоты циклов механической деформации до 50 Гц.</a:t>
            </a:r>
          </a:p>
          <a:p>
            <a:pPr lvl="0"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Достигнуто рекордное значение ЭКЭ для сплава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Ti2NiCu.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периодическом механическом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воздействииии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300 МПа оно составило 21К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Экспериментально показан вклад аморфной и кристаллической фаз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аморфнокристаллическом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композите. Найдены точки инвара.</a:t>
            </a:r>
          </a:p>
          <a:p>
            <a:pPr algn="just"/>
            <a:r>
              <a:rPr lang="ru-RU" sz="2400" dirty="0">
                <a:latin typeface="Times New Roman"/>
                <a:cs typeface="Times New Roman"/>
              </a:rPr>
              <a:t>Произведена оценка удельной мощности рабочего тела, образца ленты сплава </a:t>
            </a:r>
            <a:r>
              <a:rPr lang="en-US" sz="2400" dirty="0">
                <a:latin typeface="Times New Roman"/>
                <a:cs typeface="Times New Roman"/>
              </a:rPr>
              <a:t>Ti</a:t>
            </a:r>
            <a:r>
              <a:rPr lang="en-US" sz="2400" baseline="-25000" dirty="0">
                <a:latin typeface="Times New Roman"/>
                <a:cs typeface="Times New Roman"/>
              </a:rPr>
              <a:t>2</a:t>
            </a:r>
            <a:r>
              <a:rPr lang="en-US" sz="2400" dirty="0">
                <a:latin typeface="Times New Roman"/>
                <a:cs typeface="Times New Roman"/>
              </a:rPr>
              <a:t>NiCu. </a:t>
            </a:r>
            <a:r>
              <a:rPr lang="ru-RU" sz="2400" dirty="0">
                <a:latin typeface="Times New Roman"/>
                <a:cs typeface="Times New Roman"/>
              </a:rPr>
              <a:t>Получено, что при частоте деформации 50 Гц величина удельной мощности в кристаллическом состоянии достигает 175 Вт/г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ru-RU" sz="2400" dirty="0">
                <a:latin typeface="Times New Roman"/>
                <a:cs typeface="Times New Roman"/>
              </a:rPr>
              <a:t>при ЭКЭ 7 К. 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07078-713B-4FE3-B4F5-7FCB74487243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569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07078-713B-4FE3-B4F5-7FCB74487243}" type="slidenum">
              <a:rPr lang="ru-RU" smtClean="0"/>
              <a:t>11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0" y="2924944"/>
            <a:ext cx="83884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 </a:t>
            </a:r>
          </a:p>
        </p:txBody>
      </p:sp>
    </p:spTree>
    <p:extLst>
      <p:ext uri="{BB962C8B-B14F-4D97-AF65-F5344CB8AC3E}">
        <p14:creationId xmlns:p14="http://schemas.microsoft.com/office/powerpoint/2010/main" val="2703397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07078-713B-4FE3-B4F5-7FCB74487243}" type="slidenum">
              <a:rPr lang="ru-RU" sz="1800" smtClean="0"/>
              <a:t>2</a:t>
            </a:fld>
            <a:endParaRPr lang="ru-RU" sz="18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628650" y="1825625"/>
            <a:ext cx="8191822" cy="4351338"/>
          </a:xfrm>
        </p:spPr>
        <p:txBody>
          <a:bodyPr>
            <a:noAutofit/>
          </a:bodyPr>
          <a:lstStyle/>
          <a:p>
            <a:pPr lvl="0" algn="just"/>
            <a:r>
              <a:rPr lang="ru-RU" sz="2400" dirty="0">
                <a:latin typeface="Times New Roman"/>
                <a:cs typeface="Times New Roman"/>
              </a:rPr>
              <a:t>Экспериментальное изучение эластокалорического эффекта (ЭКЭ) в быстрозакалённых аморфных, </a:t>
            </a:r>
            <a:r>
              <a:rPr lang="ru-RU" sz="2400" dirty="0" err="1">
                <a:latin typeface="Times New Roman"/>
                <a:cs typeface="Times New Roman"/>
              </a:rPr>
              <a:t>аморфнокристаллических</a:t>
            </a:r>
            <a:r>
              <a:rPr lang="ru-RU" sz="2400" dirty="0">
                <a:latin typeface="Times New Roman"/>
                <a:cs typeface="Times New Roman"/>
              </a:rPr>
              <a:t>  и кристаллических лентах сплава </a:t>
            </a:r>
            <a:r>
              <a:rPr lang="en-US" sz="2400" dirty="0">
                <a:latin typeface="Times New Roman"/>
                <a:cs typeface="Times New Roman"/>
              </a:rPr>
              <a:t>Ti</a:t>
            </a:r>
            <a:r>
              <a:rPr lang="ru-RU" sz="2400" baseline="-25000" dirty="0">
                <a:latin typeface="Times New Roman"/>
                <a:cs typeface="Times New Roman"/>
              </a:rPr>
              <a:t>2</a:t>
            </a:r>
            <a:r>
              <a:rPr lang="en-US" sz="2400" dirty="0">
                <a:latin typeface="Times New Roman"/>
                <a:cs typeface="Times New Roman"/>
              </a:rPr>
              <a:t>NiCu</a:t>
            </a:r>
            <a:endParaRPr lang="ru-RU" sz="2400" dirty="0">
              <a:latin typeface="Times New Roman"/>
              <a:cs typeface="Times New Roman"/>
            </a:endParaRPr>
          </a:p>
          <a:p>
            <a:pPr lvl="0" algn="just"/>
            <a:r>
              <a:rPr lang="ru-RU" sz="2400" dirty="0">
                <a:latin typeface="Times New Roman"/>
                <a:cs typeface="Times New Roman"/>
              </a:rPr>
              <a:t>Оценка удельной мощности лент сплава </a:t>
            </a:r>
            <a:r>
              <a:rPr lang="en-US" sz="2400" dirty="0" err="1">
                <a:latin typeface="Times New Roman"/>
                <a:cs typeface="Times New Roman"/>
              </a:rPr>
              <a:t>Ti</a:t>
            </a:r>
            <a:r>
              <a:rPr lang="ru-RU" sz="2400" baseline="-25000" dirty="0">
                <a:latin typeface="Times New Roman"/>
                <a:cs typeface="Times New Roman"/>
              </a:rPr>
              <a:t>2</a:t>
            </a:r>
            <a:r>
              <a:rPr lang="en-US" sz="2400" dirty="0" err="1">
                <a:latin typeface="Times New Roman"/>
                <a:cs typeface="Times New Roman"/>
              </a:rPr>
              <a:t>NiCu</a:t>
            </a:r>
            <a:r>
              <a:rPr lang="ru-RU" sz="2400" dirty="0">
                <a:latin typeface="Times New Roman"/>
                <a:cs typeface="Times New Roman"/>
              </a:rPr>
              <a:t>, с целью применения как рабочее тело в </a:t>
            </a:r>
            <a:r>
              <a:rPr lang="ru-RU" sz="2400" dirty="0" err="1">
                <a:latin typeface="Times New Roman"/>
                <a:cs typeface="Times New Roman"/>
              </a:rPr>
              <a:t>эластокалорическом</a:t>
            </a:r>
            <a:r>
              <a:rPr lang="ru-RU" sz="2400" dirty="0">
                <a:latin typeface="Times New Roman"/>
                <a:cs typeface="Times New Roman"/>
              </a:rPr>
              <a:t> тепловом насосе.</a:t>
            </a:r>
          </a:p>
          <a:p>
            <a:pPr lvl="0" algn="just"/>
            <a:r>
              <a:rPr lang="ru-RU" sz="2400" dirty="0">
                <a:latin typeface="Times New Roman"/>
                <a:cs typeface="Times New Roman"/>
              </a:rPr>
              <a:t>Изучение кинетики </a:t>
            </a:r>
            <a:r>
              <a:rPr lang="ru-RU" sz="2400" dirty="0" err="1">
                <a:latin typeface="Times New Roman"/>
                <a:cs typeface="Times New Roman"/>
              </a:rPr>
              <a:t>эластокалорического</a:t>
            </a:r>
            <a:r>
              <a:rPr lang="ru-RU" sz="2400" dirty="0">
                <a:latin typeface="Times New Roman"/>
                <a:cs typeface="Times New Roman"/>
              </a:rPr>
              <a:t> эффекта и фазового перехода в сплаве </a:t>
            </a:r>
            <a:r>
              <a:rPr lang="en-US" sz="2400" dirty="0" err="1">
                <a:latin typeface="Times New Roman"/>
                <a:cs typeface="Times New Roman"/>
              </a:rPr>
              <a:t>Ti</a:t>
            </a:r>
            <a:r>
              <a:rPr lang="ru-RU" sz="2400" baseline="-25000" dirty="0">
                <a:latin typeface="Times New Roman"/>
                <a:cs typeface="Times New Roman"/>
              </a:rPr>
              <a:t>2</a:t>
            </a:r>
            <a:r>
              <a:rPr lang="en-US" sz="2400" dirty="0" err="1">
                <a:latin typeface="Times New Roman"/>
                <a:cs typeface="Times New Roman"/>
              </a:rPr>
              <a:t>NiCu</a:t>
            </a:r>
            <a:r>
              <a:rPr lang="ru-RU" sz="2400" dirty="0">
                <a:latin typeface="Times New Roman"/>
                <a:cs typeface="Times New Roman"/>
              </a:rPr>
              <a:t> путем воздействия внешним периодическим полем механических напряжений.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69557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06090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chemeClr val="accent1"/>
                </a:solidFill>
                <a:latin typeface="Times New Roman"/>
                <a:cs typeface="Times New Roman"/>
              </a:rPr>
              <a:t>Эластокалорический эффект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80839" y="6211669"/>
            <a:ext cx="29674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(Л.Д. Ландау, Е.М. Лифшиц.</a:t>
            </a:r>
          </a:p>
          <a:p>
            <a:r>
              <a:rPr lang="ru-RU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Теория упругости, с 29)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2927" y="932020"/>
            <a:ext cx="40358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Times New Roman"/>
                <a:cs typeface="Times New Roman"/>
              </a:rPr>
              <a:t>ЭКЭ в упругом теле без фазового перехода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42906" y="4976000"/>
            <a:ext cx="46149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/>
                <a:cs typeface="Times New Roman"/>
              </a:rPr>
              <a:t>В адиабатических условиях  температура образца </a:t>
            </a:r>
            <a:r>
              <a:rPr lang="ru-RU" sz="2000" b="1" dirty="0">
                <a:solidFill>
                  <a:srgbClr val="00B050"/>
                </a:solidFill>
                <a:latin typeface="Times New Roman"/>
                <a:cs typeface="Times New Roman"/>
              </a:rPr>
              <a:t>понижается/повышается</a:t>
            </a:r>
            <a:r>
              <a:rPr lang="ru-RU" sz="2000" b="1" dirty="0">
                <a:solidFill>
                  <a:prstClr val="black"/>
                </a:solidFill>
                <a:latin typeface="Times New Roman"/>
                <a:cs typeface="Times New Roman"/>
              </a:rPr>
              <a:t> при растяжении/сжатии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656250" y="932021"/>
            <a:ext cx="45383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Times New Roman"/>
                <a:cs typeface="Times New Roman"/>
              </a:rPr>
              <a:t>ЭКЭ в сплаве с мартенситным  фазовым переходом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436096" y="1800713"/>
            <a:ext cx="22021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prstClr val="black"/>
                </a:solidFill>
                <a:latin typeface="Times New Roman"/>
                <a:cs typeface="Times New Roman"/>
              </a:rPr>
              <a:t>∆ </a:t>
            </a:r>
            <a:r>
              <a:rPr lang="en-US" sz="280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sz="28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Times New Roman"/>
                <a:cs typeface="Times New Roman"/>
              </a:rPr>
              <a:t>~ </a:t>
            </a:r>
            <a:r>
              <a:rPr lang="el-GR" sz="2800" dirty="0">
                <a:solidFill>
                  <a:prstClr val="black"/>
                </a:solidFill>
                <a:latin typeface="Times New Roman"/>
                <a:cs typeface="Times New Roman"/>
              </a:rPr>
              <a:t>λ</a:t>
            </a:r>
            <a:r>
              <a:rPr lang="ru-RU" sz="2800" dirty="0">
                <a:latin typeface="Times New Roman"/>
                <a:cs typeface="Times New Roman"/>
              </a:rPr>
              <a:t>/с </a:t>
            </a:r>
            <a:r>
              <a:rPr lang="en-US" sz="2800" dirty="0">
                <a:latin typeface="Times New Roman"/>
                <a:cs typeface="Times New Roman"/>
              </a:rPr>
              <a:t>&gt; 0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937325" y="6408697"/>
            <a:ext cx="397621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L. </a:t>
            </a:r>
            <a:r>
              <a:rPr lang="en-US" sz="16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Manyosa</a:t>
            </a:r>
            <a:r>
              <a:rPr lang="en-US" sz="16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et </a:t>
            </a:r>
            <a:r>
              <a:rPr lang="en-US" sz="16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al.Adv</a:t>
            </a:r>
            <a:r>
              <a:rPr lang="en-US" sz="16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Mater. 2017, 1603607</a:t>
            </a:r>
            <a:r>
              <a:rPr lang="ru-RU" sz="16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752934" y="4983955"/>
            <a:ext cx="397621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/>
                <a:cs typeface="Times New Roman"/>
              </a:rPr>
              <a:t>В адиабатических условиях температура образца </a:t>
            </a:r>
            <a:r>
              <a:rPr lang="ru-RU" sz="2000" b="1" dirty="0">
                <a:solidFill>
                  <a:srgbClr val="00B050"/>
                </a:solidFill>
                <a:latin typeface="Times New Roman"/>
                <a:cs typeface="Times New Roman"/>
              </a:rPr>
              <a:t>повышается/понижается</a:t>
            </a:r>
            <a:r>
              <a:rPr lang="ru-RU" sz="2000" b="1" dirty="0">
                <a:solidFill>
                  <a:prstClr val="black"/>
                </a:solidFill>
                <a:latin typeface="Times New Roman"/>
                <a:cs typeface="Times New Roman"/>
              </a:rPr>
              <a:t> при растяжении/сжатии</a:t>
            </a:r>
            <a:endParaRPr lang="ru-RU" sz="2000" b="1" dirty="0">
              <a:solidFill>
                <a:srgbClr val="00B050"/>
              </a:solidFill>
              <a:latin typeface="Times New Roman"/>
              <a:cs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42E95B4E-F248-47F8-B824-A3E47368ACBA}"/>
                  </a:ext>
                </a:extLst>
              </p:cNvPr>
              <p:cNvSpPr/>
              <p:nvPr/>
            </p:nvSpPr>
            <p:spPr>
              <a:xfrm>
                <a:off x="353681" y="1649037"/>
                <a:ext cx="3960440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ru-RU" sz="4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</a:t>
                </a:r>
                <a:r>
                  <a:rPr lang="ru-RU" sz="2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с</a:t>
                </a:r>
                <a:r>
                  <a:rPr lang="el-G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ρ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800" b="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∆Т</m:t>
                        </m:r>
                      </m:num>
                      <m:den>
                        <m:r>
                          <a:rPr lang="ru-RU" sz="2800" b="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Т</m:t>
                        </m:r>
                      </m:den>
                    </m:f>
                  </m:oMath>
                </a14:m>
                <a:r>
                  <a:rPr lang="ru-RU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- Кαɛ</a:t>
                </a:r>
                <a:endParaRPr lang="ru-RU" sz="2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42E95B4E-F248-47F8-B824-A3E47368AC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681" y="1649037"/>
                <a:ext cx="3960440" cy="769441"/>
              </a:xfrm>
              <a:prstGeom prst="rect">
                <a:avLst/>
              </a:prstGeom>
              <a:blipFill>
                <a:blip r:embed="rId2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75C07EB2-A4D9-45E8-AE8A-10E0FF9F46D3}"/>
                  </a:ext>
                </a:extLst>
              </p:cNvPr>
              <p:cNvSpPr/>
              <p:nvPr/>
            </p:nvSpPr>
            <p:spPr>
              <a:xfrm>
                <a:off x="234757" y="2344660"/>
                <a:ext cx="4572000" cy="273735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ru-RU" dirty="0">
                    <a:solidFill>
                      <a:schemeClr val="accent2">
                        <a:lumMod val="50000"/>
                      </a:schemeClr>
                    </a:solidFill>
                    <a:latin typeface="Times New Roman"/>
                    <a:cs typeface="Times New Roman"/>
                  </a:rPr>
                  <a:t>с </a:t>
                </a:r>
                <a:r>
                  <a:rPr lang="ru-RU" dirty="0">
                    <a:solidFill>
                      <a:schemeClr val="accent2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удельная теплоемкость образца</a:t>
                </a:r>
              </a:p>
              <a:p>
                <a:r>
                  <a:rPr lang="el-GR" dirty="0">
                    <a:solidFill>
                      <a:schemeClr val="accent2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ρ</a:t>
                </a:r>
                <a:r>
                  <a:rPr lang="ru-RU" dirty="0">
                    <a:solidFill>
                      <a:schemeClr val="accent2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плотность образца</a:t>
                </a:r>
              </a:p>
              <a:p>
                <a:r>
                  <a:rPr lang="ru-RU" dirty="0">
                    <a:solidFill>
                      <a:schemeClr val="accent2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 – температура образца</a:t>
                </a:r>
              </a:p>
              <a:p>
                <a:r>
                  <a:rPr lang="en-US" dirty="0">
                    <a:solidFill>
                      <a:schemeClr val="accent2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ΔT </a:t>
                </a:r>
                <a:r>
                  <a:rPr lang="ru-RU" dirty="0">
                    <a:solidFill>
                      <a:schemeClr val="accent2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изменение температуры образца (ЭКЭ)</a:t>
                </a:r>
              </a:p>
              <a:p>
                <a:r>
                  <a:rPr lang="ru-RU" dirty="0">
                    <a:solidFill>
                      <a:schemeClr val="accent2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/>
                          </a:rPr>
                          <m:t>𝐸</m:t>
                        </m:r>
                      </m:num>
                      <m:den>
                        <m:r>
                          <a:rPr lang="ru-RU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/>
                          </a:rPr>
                          <m:t>3(1−2</m:t>
                        </m:r>
                        <m:r>
                          <a:rPr lang="ru-RU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/>
                          </a:rPr>
                          <m:t>𝜎</m:t>
                        </m:r>
                        <m:r>
                          <a:rPr lang="ru-RU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ru-RU" dirty="0">
                    <a:solidFill>
                      <a:schemeClr val="accent2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коэффициент всестороннего сжатия, где</a:t>
                </a:r>
              </a:p>
              <a:p>
                <a:r>
                  <a:rPr lang="ru-RU" dirty="0">
                    <a:solidFill>
                      <a:schemeClr val="accent2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 – модуль юнга, </a:t>
                </a:r>
                <a14:m>
                  <m:oMath xmlns:m="http://schemas.openxmlformats.org/officeDocument/2006/math">
                    <m:r>
                      <a:rPr lang="ru-RU" i="1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/>
                      </a:rPr>
                      <m:t>𝜎</m:t>
                    </m:r>
                  </m:oMath>
                </a14:m>
                <a:r>
                  <a:rPr lang="ru-RU" dirty="0">
                    <a:solidFill>
                      <a:schemeClr val="accent2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коэффициент Пуассона</a:t>
                </a:r>
              </a:p>
              <a:p>
                <a:r>
                  <a:rPr lang="ru-RU" dirty="0">
                    <a:solidFill>
                      <a:schemeClr val="accent2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 – коэффициент теплового расширения</a:t>
                </a:r>
              </a:p>
              <a:p>
                <a:r>
                  <a:rPr lang="ru-RU" dirty="0">
                    <a:solidFill>
                      <a:schemeClr val="accent2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ε – относительная деформация образца</a:t>
                </a:r>
              </a:p>
            </p:txBody>
          </p:sp>
        </mc:Choice>
        <mc:Fallback xmlns="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75C07EB2-A4D9-45E8-AE8A-10E0FF9F46D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757" y="2344660"/>
                <a:ext cx="4572000" cy="2737352"/>
              </a:xfrm>
              <a:prstGeom prst="rect">
                <a:avLst/>
              </a:prstGeom>
              <a:blipFill>
                <a:blip r:embed="rId3"/>
                <a:stretch>
                  <a:fillRect l="-1200" t="-1336" r="-133" b="-26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2E59F2E4-FD11-4EDA-9B21-829FEABB4EB5}"/>
              </a:ext>
            </a:extLst>
          </p:cNvPr>
          <p:cNvSpPr txBox="1"/>
          <p:nvPr/>
        </p:nvSpPr>
        <p:spPr>
          <a:xfrm>
            <a:off x="4953973" y="2450656"/>
            <a:ext cx="3166382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ΔT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изменение температуры</a:t>
            </a:r>
          </a:p>
          <a:p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образца (ЭКЭ)</a:t>
            </a:r>
          </a:p>
          <a:p>
            <a:endParaRPr lang="ru-RU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λ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– скрытая энергия фазового перехода</a:t>
            </a:r>
          </a:p>
          <a:p>
            <a:endParaRPr lang="ru-RU" sz="18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r>
              <a:rPr lang="ru-RU"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 –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удельная теплоемкость образца </a:t>
            </a:r>
          </a:p>
          <a:p>
            <a:endParaRPr lang="ru-RU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2792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4101" y="-53882"/>
            <a:ext cx="7975798" cy="1325563"/>
          </a:xfrm>
        </p:spPr>
        <p:txBody>
          <a:bodyPr/>
          <a:lstStyle/>
          <a:p>
            <a:pPr algn="ctr"/>
            <a:r>
              <a:rPr lang="ru-RU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Эластокалорический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эффект в сплаве </a:t>
            </a:r>
            <a:r>
              <a:rPr lang="en-US" sz="36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ru-RU" sz="3600" baseline="-25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NiCu</a:t>
            </a:r>
            <a:r>
              <a:rPr lang="en-US" sz="36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аморфном состоянии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07078-713B-4FE3-B4F5-7FCB74487243}" type="slidenum">
              <a:rPr lang="ru-RU" smtClean="0"/>
              <a:t>4</a:t>
            </a:fld>
            <a:endParaRPr lang="ru-RU"/>
          </a:p>
        </p:txBody>
      </p:sp>
      <p:pic>
        <p:nvPicPr>
          <p:cNvPr id="14" name="Picture 8">
            <a:extLst>
              <a:ext uri="{FF2B5EF4-FFF2-40B4-BE49-F238E27FC236}">
                <a16:creationId xmlns:a16="http://schemas.microsoft.com/office/drawing/2014/main" id="{3D7B7CF5-E377-4046-8C2D-CA6BF4DE993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734" y="1134751"/>
            <a:ext cx="2718790" cy="2162666"/>
          </a:xfrm>
          <a:prstGeom prst="rect">
            <a:avLst/>
          </a:prstGeom>
          <a:noFill/>
        </p:spPr>
      </p:pic>
      <p:pic>
        <p:nvPicPr>
          <p:cNvPr id="15" name="Picture 5">
            <a:extLst>
              <a:ext uri="{FF2B5EF4-FFF2-40B4-BE49-F238E27FC236}">
                <a16:creationId xmlns:a16="http://schemas.microsoft.com/office/drawing/2014/main" id="{E1C9DDA4-FE4B-453C-AD26-6F1C2F99D08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143000"/>
            <a:ext cx="2718790" cy="2162666"/>
          </a:xfrm>
          <a:prstGeom prst="rect">
            <a:avLst/>
          </a:prstGeom>
          <a:noFill/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932AC6CB-088F-4A0A-B056-3DC02666C7C2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188" y="3468379"/>
            <a:ext cx="3024336" cy="19528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55F5FB64-3622-4F3E-9F76-90AB9AF5AD6F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5549" y="3533882"/>
            <a:ext cx="3035837" cy="1915751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CFD0086E-BE1E-45EA-A468-FBBE4DE7BEE9}"/>
              </a:ext>
            </a:extLst>
          </p:cNvPr>
          <p:cNvSpPr txBox="1"/>
          <p:nvPr/>
        </p:nvSpPr>
        <p:spPr>
          <a:xfrm>
            <a:off x="231820" y="5596656"/>
            <a:ext cx="891218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</a:rPr>
              <a:t>ИК-термограммы для изучения ЭКЭ в аморфной ленте T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</a:rPr>
              <a:t>i</a:t>
            </a:r>
            <a:r>
              <a:rPr lang="ru-RU" sz="2000" baseline="-250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</a:rPr>
              <a:t>2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</a:rPr>
              <a:t>NiCu. 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</a:rPr>
              <a:t>a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</a:rPr>
              <a:t>) недеформированная лента, (б) деформированная лента, (в) диаграмма температурного распределения в недеформированной ленте, (г) диаграмма температурного распределения в деформированной ленте.</a:t>
            </a: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1A88A01-A504-4457-A49D-FF48B758FED1}"/>
              </a:ext>
            </a:extLst>
          </p:cNvPr>
          <p:cNvSpPr txBox="1"/>
          <p:nvPr/>
        </p:nvSpPr>
        <p:spPr>
          <a:xfrm>
            <a:off x="6609852" y="5289405"/>
            <a:ext cx="46046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Cambria" panose="02040503050406030204" pitchFamily="18" charset="0"/>
              </a:rPr>
              <a:t>(г) </a:t>
            </a:r>
            <a:endParaRPr lang="ru-RU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1C3A0E7-15F4-465B-815B-AB1D2237F480}"/>
              </a:ext>
            </a:extLst>
          </p:cNvPr>
          <p:cNvSpPr txBox="1"/>
          <p:nvPr/>
        </p:nvSpPr>
        <p:spPr>
          <a:xfrm>
            <a:off x="1832300" y="5324663"/>
            <a:ext cx="56543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Cambria" panose="02040503050406030204" pitchFamily="18" charset="0"/>
              </a:rPr>
              <a:t>(в) </a:t>
            </a:r>
            <a:endParaRPr lang="ru-RU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690A308-1A10-4F83-B58F-3AD61DDA8BD1}"/>
              </a:ext>
            </a:extLst>
          </p:cNvPr>
          <p:cNvSpPr txBox="1"/>
          <p:nvPr/>
        </p:nvSpPr>
        <p:spPr>
          <a:xfrm>
            <a:off x="6516216" y="3228370"/>
            <a:ext cx="56543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Cambria" panose="02040503050406030204" pitchFamily="18" charset="0"/>
              </a:rPr>
              <a:t>(б) </a:t>
            </a:r>
            <a:endParaRPr lang="ru-RU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319B8A7-DE6F-4B1B-92BD-66DA072F8BF3}"/>
              </a:ext>
            </a:extLst>
          </p:cNvPr>
          <p:cNvSpPr txBox="1"/>
          <p:nvPr/>
        </p:nvSpPr>
        <p:spPr>
          <a:xfrm>
            <a:off x="1828117" y="3228370"/>
            <a:ext cx="60835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Cambria" panose="02040503050406030204" pitchFamily="18" charset="0"/>
              </a:rPr>
              <a:t>(</a:t>
            </a:r>
            <a:r>
              <a:rPr lang="en-US" sz="1800" dirty="0">
                <a:effectLst/>
                <a:latin typeface="Times New Roman" panose="02020603050405020304" pitchFamily="18" charset="0"/>
                <a:ea typeface="Cambria" panose="02040503050406030204" pitchFamily="18" charset="0"/>
              </a:rPr>
              <a:t>a</a:t>
            </a:r>
            <a:r>
              <a:rPr lang="ru-RU" sz="1800" dirty="0">
                <a:effectLst/>
                <a:latin typeface="Times New Roman" panose="02020603050405020304" pitchFamily="18" charset="0"/>
                <a:ea typeface="Cambria" panose="02040503050406030204" pitchFamily="18" charset="0"/>
              </a:rPr>
              <a:t>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3794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>
                <a:solidFill>
                  <a:schemeClr val="accent1"/>
                </a:solidFill>
                <a:latin typeface="Times New Roman"/>
                <a:cs typeface="Times New Roman"/>
              </a:rPr>
              <a:t>Эластокалорический</a:t>
            </a:r>
            <a:r>
              <a:rPr lang="ru-RU" dirty="0">
                <a:solidFill>
                  <a:schemeClr val="accent1"/>
                </a:solidFill>
                <a:latin typeface="Times New Roman"/>
                <a:cs typeface="Times New Roman"/>
              </a:rPr>
              <a:t> эффект при различных частотах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07078-713B-4FE3-B4F5-7FCB74487243}" type="slidenum">
              <a:rPr lang="ru-RU" smtClean="0"/>
              <a:t>5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95537" y="6093296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Частота циклов растяжения- сжатия 7,5 Гц. Величина эластокалорического эффекта составляет 6,4 К</a:t>
            </a:r>
          </a:p>
        </p:txBody>
      </p:sp>
      <p:pic>
        <p:nvPicPr>
          <p:cNvPr id="8" name="Picture 1">
            <a:extLst>
              <a:ext uri="{FF2B5EF4-FFF2-40B4-BE49-F238E27FC236}">
                <a16:creationId xmlns:a16="http://schemas.microsoft.com/office/drawing/2014/main" id="{B7DCEC40-C7CE-41BF-91ED-C7EA15AF1F7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45" y="1545022"/>
            <a:ext cx="7272806" cy="46085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17278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accent1"/>
                </a:solidFill>
                <a:latin typeface="Times New Roman"/>
                <a:cs typeface="Times New Roman"/>
              </a:rPr>
              <a:t>Частотная зависимость ЭКЭ в лентах сплава </a:t>
            </a:r>
            <a:r>
              <a:rPr lang="en-US" dirty="0">
                <a:solidFill>
                  <a:schemeClr val="accent1"/>
                </a:solidFill>
                <a:latin typeface="Times New Roman"/>
                <a:cs typeface="Times New Roman"/>
              </a:rPr>
              <a:t>Ti</a:t>
            </a:r>
            <a:r>
              <a:rPr lang="en-US" baseline="-25000" dirty="0">
                <a:solidFill>
                  <a:schemeClr val="accent1"/>
                </a:solidFill>
                <a:latin typeface="Times New Roman"/>
                <a:cs typeface="Times New Roman"/>
              </a:rPr>
              <a:t>2</a:t>
            </a:r>
            <a:r>
              <a:rPr lang="en-US" dirty="0">
                <a:solidFill>
                  <a:schemeClr val="accent1"/>
                </a:solidFill>
                <a:latin typeface="Times New Roman"/>
                <a:cs typeface="Times New Roman"/>
              </a:rPr>
              <a:t>NiCu </a:t>
            </a:r>
            <a:r>
              <a:rPr lang="ru-RU" dirty="0">
                <a:solidFill>
                  <a:schemeClr val="accent1"/>
                </a:solidFill>
                <a:latin typeface="Times New Roman"/>
                <a:cs typeface="Times New Roman"/>
              </a:rPr>
              <a:t>при нагрузка до </a:t>
            </a:r>
            <a:r>
              <a:rPr lang="en-US" dirty="0">
                <a:solidFill>
                  <a:schemeClr val="accent1"/>
                </a:solidFill>
                <a:latin typeface="Times New Roman"/>
                <a:cs typeface="Times New Roman"/>
              </a:rPr>
              <a:t>100</a:t>
            </a:r>
            <a:r>
              <a:rPr lang="ru-RU" dirty="0">
                <a:solidFill>
                  <a:schemeClr val="accent1"/>
                </a:solidFill>
                <a:latin typeface="Times New Roman"/>
                <a:cs typeface="Times New Roman"/>
              </a:rPr>
              <a:t> МПа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07078-713B-4FE3-B4F5-7FCB74487243}" type="slidenum">
              <a:rPr lang="ru-RU" smtClean="0"/>
              <a:t>6</a:t>
            </a:fld>
            <a:endParaRPr lang="ru-RU"/>
          </a:p>
        </p:txBody>
      </p:sp>
      <p:pic>
        <p:nvPicPr>
          <p:cNvPr id="6" name="Содержимое 5" descr="BOOTCAMP:Users:USER:Desktop:К диплому:Дубль 2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649" r="-15649"/>
          <a:stretch>
            <a:fillRect/>
          </a:stretch>
        </p:blipFill>
        <p:spPr bwMode="auto">
          <a:xfrm>
            <a:off x="3923928" y="1700808"/>
            <a:ext cx="6048672" cy="36004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539552" y="5877272"/>
            <a:ext cx="78107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Зависимость ЭКЭ от частоты циклов растяжения- сжатия,</a:t>
            </a:r>
          </a:p>
          <a:p>
            <a:pPr algn="just"/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полученная методом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ИК- 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термографии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43608" y="5373216"/>
            <a:ext cx="2563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/>
                <a:cs typeface="Times New Roman"/>
              </a:rPr>
              <a:t>Время отжига 15 секунд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69412" y="5373216"/>
            <a:ext cx="2447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/>
                <a:cs typeface="Times New Roman"/>
              </a:rPr>
              <a:t>Время отжига 5 секунд</a:t>
            </a:r>
          </a:p>
        </p:txBody>
      </p:sp>
      <p:pic>
        <p:nvPicPr>
          <p:cNvPr id="9" name="Изображение 8" descr="BOOTCAMP:Users:USER:Desktop:График от частоты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628800"/>
            <a:ext cx="4680520" cy="36724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79645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ED3FA7-3F26-4335-A9B5-F0D41205D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59221"/>
            <a:ext cx="7886700" cy="1325563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Рекордное значение ЭКЭ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9B05BD2-AFE0-4088-93C0-DE1926678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07078-713B-4FE3-B4F5-7FCB74487243}" type="slidenum">
              <a:rPr lang="ru-RU" smtClean="0"/>
              <a:t>7</a:t>
            </a:fld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EEC51E4-E09B-4D80-8389-1AF1607E4E8C}"/>
              </a:ext>
            </a:extLst>
          </p:cNvPr>
          <p:cNvSpPr/>
          <p:nvPr/>
        </p:nvSpPr>
        <p:spPr>
          <a:xfrm>
            <a:off x="899592" y="5940852"/>
            <a:ext cx="78867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ЭКЭ при периодическом воздействии механического напряжения 300 МПа, величина ЭКЭ 21 К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7780DC22-BE28-4FF0-8028-D179D0E7D1F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08" y="1160116"/>
            <a:ext cx="7598668" cy="47807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91557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Зависимость удельной мощности рабочего тела на основе сплава 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частоты 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95124" y="2116587"/>
            <a:ext cx="4407346" cy="4351338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Удельная мощность рассчитывается по формуле: 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W =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c·ΔT·f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где    с - удельная теплоёмкость, 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ΔТ - величина эффекта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частота циклов 	растяжения/сжатия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07078-713B-4FE3-B4F5-7FCB74487243}" type="slidenum">
              <a:rPr lang="ru-RU" smtClean="0"/>
              <a:t>8</a:t>
            </a:fld>
            <a:endParaRPr lang="ru-RU"/>
          </a:p>
        </p:txBody>
      </p:sp>
      <p:pic>
        <p:nvPicPr>
          <p:cNvPr id="7" name="Содержимое 6" descr="Удельная мощность, для диплома.jp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579" b="-26579"/>
          <a:stretch>
            <a:fillRect/>
          </a:stretch>
        </p:blipFill>
        <p:spPr>
          <a:xfrm>
            <a:off x="0" y="1187451"/>
            <a:ext cx="4716016" cy="5280474"/>
          </a:xfrm>
        </p:spPr>
      </p:pic>
    </p:spTree>
    <p:extLst>
      <p:ext uri="{BB962C8B-B14F-4D97-AF65-F5344CB8AC3E}">
        <p14:creationId xmlns:p14="http://schemas.microsoft.com/office/powerpoint/2010/main" val="3383135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D5CD3B2-B165-4209-AC11-C10D58ACA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07078-713B-4FE3-B4F5-7FCB74487243}" type="slidenum">
              <a:rPr lang="ru-RU" smtClean="0"/>
              <a:t>9</a:t>
            </a:fld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E5B6F25-DBBE-482B-BAFF-8AE22D127C34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48" y="1302017"/>
            <a:ext cx="3247060" cy="247874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2F1718E0-BE9A-401D-A9EE-24292FC131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53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EE9C4FF6-A629-4E65-A522-38905A8E5F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9534732"/>
              </p:ext>
            </p:extLst>
          </p:nvPr>
        </p:nvGraphicFramePr>
        <p:xfrm>
          <a:off x="3148533" y="2932348"/>
          <a:ext cx="3131075" cy="2623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Точечный рисунок" r:id="rId4" imgW="2940952" imgH="2461473" progId="Paint.Picture">
                  <p:embed/>
                </p:oleObj>
              </mc:Choice>
              <mc:Fallback>
                <p:oleObj name="Точечный рисунок" r:id="rId4" imgW="2940952" imgH="2461473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8533" y="2932348"/>
                        <a:ext cx="3131075" cy="262363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DE6557F-E79A-43E1-A3B3-6251ED39B03D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5468" y="1192815"/>
            <a:ext cx="2988401" cy="247874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44B61BE-6DF2-4C44-9898-1E367F7B1053}"/>
              </a:ext>
            </a:extLst>
          </p:cNvPr>
          <p:cNvSpPr txBox="1"/>
          <p:nvPr/>
        </p:nvSpPr>
        <p:spPr>
          <a:xfrm>
            <a:off x="1" y="5338584"/>
            <a:ext cx="916855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Зависимость относительной деформации ε (%) от силы тока,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): а – аморфное состояние, б – кристаллическое состояние, в – 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аморфнокристаллический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композит (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крист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50%)</a:t>
            </a: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8AF7BCD-0D7B-4BB3-BDAE-ED597482BCBD}"/>
              </a:ext>
            </a:extLst>
          </p:cNvPr>
          <p:cNvSpPr txBox="1"/>
          <p:nvPr/>
        </p:nvSpPr>
        <p:spPr>
          <a:xfrm>
            <a:off x="235859" y="-87799"/>
            <a:ext cx="8814959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30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Ленты </a:t>
            </a:r>
            <a:r>
              <a:rPr lang="en-US" sz="33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ru-RU" sz="3300" baseline="-25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3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NiCu</a:t>
            </a:r>
            <a:r>
              <a:rPr lang="ru-RU" sz="33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разной степенью кристаллизации под воздействием электрического тока</a:t>
            </a:r>
            <a:r>
              <a:rPr lang="ru-RU" sz="330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3300" dirty="0">
              <a:solidFill>
                <a:schemeClr val="accent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25F8691-853D-4960-B858-45358BE613FE}"/>
              </a:ext>
            </a:extLst>
          </p:cNvPr>
          <p:cNvSpPr txBox="1"/>
          <p:nvPr/>
        </p:nvSpPr>
        <p:spPr>
          <a:xfrm>
            <a:off x="1259632" y="3780766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(а)</a:t>
            </a:r>
            <a:endParaRPr lang="ru-RU" sz="36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0A22729-EAFA-4230-8E52-D248966D0105}"/>
              </a:ext>
            </a:extLst>
          </p:cNvPr>
          <p:cNvSpPr txBox="1"/>
          <p:nvPr/>
        </p:nvSpPr>
        <p:spPr>
          <a:xfrm>
            <a:off x="4171950" y="2522219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(б)</a:t>
            </a:r>
            <a:endParaRPr lang="ru-RU" sz="36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7F32083-3C71-4986-A97A-2AF1F3619425}"/>
              </a:ext>
            </a:extLst>
          </p:cNvPr>
          <p:cNvSpPr txBox="1"/>
          <p:nvPr/>
        </p:nvSpPr>
        <p:spPr>
          <a:xfrm>
            <a:off x="7219930" y="3656097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(в)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6321954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27602</TotalTime>
  <Words>726</Words>
  <Application>Microsoft Office PowerPoint</Application>
  <PresentationFormat>Экран (4:3)</PresentationFormat>
  <Paragraphs>80</Paragraphs>
  <Slides>11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Times New Roman</vt:lpstr>
      <vt:lpstr>Тема Office</vt:lpstr>
      <vt:lpstr>Точечный рисунок</vt:lpstr>
      <vt:lpstr>Презентация PowerPoint</vt:lpstr>
      <vt:lpstr>Задачи</vt:lpstr>
      <vt:lpstr>Эластокалорический эффект</vt:lpstr>
      <vt:lpstr>Эластокалорический эффект в сплаве Ti2NiCu в аморфном состоянии</vt:lpstr>
      <vt:lpstr>Эластокалорический эффект при различных частотах</vt:lpstr>
      <vt:lpstr>Частотная зависимость ЭКЭ в лентах сплава Ti2NiCu при нагрузка до 100 МПа</vt:lpstr>
      <vt:lpstr>Рекордное значение ЭКЭ</vt:lpstr>
      <vt:lpstr>Зависимость удельной мощности рабочего тела на основе сплава  от частоты </vt:lpstr>
      <vt:lpstr>Презентация PowerPoint</vt:lpstr>
      <vt:lpstr>Заключение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Евген</cp:lastModifiedBy>
  <cp:revision>256</cp:revision>
  <dcterms:created xsi:type="dcterms:W3CDTF">2014-10-14T08:18:11Z</dcterms:created>
  <dcterms:modified xsi:type="dcterms:W3CDTF">2020-10-25T09:22:06Z</dcterms:modified>
</cp:coreProperties>
</file>