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294263" cy="42830750"/>
  <p:notesSz cx="6858000" cy="9144000"/>
  <p:defaultTextStyle>
    <a:defPPr>
      <a:defRPr lang="en-US"/>
    </a:defPPr>
    <a:lvl1pPr algn="l" defTabSz="42386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19313" indent="-1662113" algn="l" defTabSz="42386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238625" indent="-3324225" algn="l" defTabSz="42386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357938" indent="-4986338" algn="l" defTabSz="42386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477250" indent="-6648450" algn="l" defTabSz="42386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90">
          <p15:clr>
            <a:srgbClr val="A4A3A4"/>
          </p15:clr>
        </p15:guide>
        <p15:guide id="2" pos="95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12" y="-774"/>
      </p:cViewPr>
      <p:guideLst>
        <p:guide orient="horz" pos="13490"/>
        <p:guide pos="954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raphs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raphs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baseline="0" dirty="0"/>
              <a:t>Вариация разогрева при деформации в зависимости от начальной температуры и скорости</a:t>
            </a:r>
            <a:endParaRPr lang="ru-RU" sz="1600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0.264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Лист1!$B$2:$B$4</c:f>
              <c:numCache>
                <c:formatCode>0.00</c:formatCode>
                <c:ptCount val="3"/>
                <c:pt idx="0">
                  <c:v>55</c:v>
                </c:pt>
                <c:pt idx="1">
                  <c:v>30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7-4378-9CEA-574BC0273A44}"/>
            </c:ext>
          </c:extLst>
        </c:ser>
        <c:ser>
          <c:idx val="1"/>
          <c:order val="1"/>
          <c:tx>
            <c:v>2.14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Лист1!$C$2:$C$4</c:f>
              <c:numCache>
                <c:formatCode>0.00</c:formatCode>
                <c:ptCount val="3"/>
                <c:pt idx="0">
                  <c:v>100</c:v>
                </c:pt>
                <c:pt idx="1">
                  <c:v>70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7-4378-9CEA-574BC0273A44}"/>
            </c:ext>
          </c:extLst>
        </c:ser>
        <c:ser>
          <c:idx val="2"/>
          <c:order val="2"/>
          <c:tx>
            <c:v>21,4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Лист1!$D$2:$D$4</c:f>
              <c:numCache>
                <c:formatCode>0.00</c:formatCode>
                <c:ptCount val="3"/>
                <c:pt idx="0">
                  <c:v>230</c:v>
                </c:pt>
                <c:pt idx="1">
                  <c:v>220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67-4378-9CEA-574BC0273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10816"/>
        <c:axId val="33012736"/>
      </c:barChart>
      <c:catAx>
        <c:axId val="33010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 dirty="0"/>
                  <a:t>Исходная температура</a:t>
                </a:r>
                <a:r>
                  <a:rPr lang="ru-RU" sz="1600" baseline="0" dirty="0"/>
                  <a:t>, </a:t>
                </a:r>
                <a:r>
                  <a:rPr lang="ru-RU" sz="1600" baseline="0" dirty="0">
                    <a:latin typeface="Times New Roman"/>
                    <a:cs typeface="Times New Roman"/>
                  </a:rPr>
                  <a:t>°C</a:t>
                </a:r>
                <a:endParaRPr lang="ru-RU" sz="1600" dirty="0"/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012736"/>
        <c:crosses val="autoZero"/>
        <c:auto val="1"/>
        <c:lblAlgn val="ctr"/>
        <c:lblOffset val="100"/>
        <c:noMultiLvlLbl val="0"/>
      </c:catAx>
      <c:valAx>
        <c:axId val="33012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 dirty="0"/>
                  <a:t>Разогрев,</a:t>
                </a:r>
                <a:r>
                  <a:rPr lang="ru-RU" sz="1600" baseline="0" dirty="0"/>
                  <a:t> </a:t>
                </a:r>
                <a:r>
                  <a:rPr lang="ru-RU" sz="1600" baseline="0" dirty="0">
                    <a:latin typeface="Times New Roman"/>
                    <a:cs typeface="Times New Roman"/>
                  </a:rPr>
                  <a:t>°C</a:t>
                </a:r>
                <a:endParaRPr lang="ru-RU" sz="1600" dirty="0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0108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baseline="0" dirty="0"/>
              <a:t>Изменение силы в зависимости от начальной температуры и скорости</a:t>
            </a:r>
            <a:endParaRPr lang="ru-RU" sz="1600" u="sng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0.264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Лист1!$B$2:$B$4</c:f>
              <c:numCache>
                <c:formatCode>0.00</c:formatCode>
                <c:ptCount val="3"/>
                <c:pt idx="0">
                  <c:v>208</c:v>
                </c:pt>
                <c:pt idx="1">
                  <c:v>113</c:v>
                </c:pt>
                <c:pt idx="2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6-4870-87CF-9A00D47C8812}"/>
            </c:ext>
          </c:extLst>
        </c:ser>
        <c:ser>
          <c:idx val="1"/>
          <c:order val="1"/>
          <c:tx>
            <c:v>2.14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Лист1!$C$2:$C$4</c:f>
              <c:numCache>
                <c:formatCode>0.00</c:formatCode>
                <c:ptCount val="3"/>
                <c:pt idx="0">
                  <c:v>218</c:v>
                </c:pt>
                <c:pt idx="1">
                  <c:v>142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66-4870-87CF-9A00D47C8812}"/>
            </c:ext>
          </c:extLst>
        </c:ser>
        <c:ser>
          <c:idx val="2"/>
          <c:order val="2"/>
          <c:tx>
            <c:v>21,4 sec-1</c:v>
          </c:tx>
          <c:invertIfNegative val="0"/>
          <c:cat>
            <c:numRef>
              <c:f>Лист1!$A$2:$A$4</c:f>
              <c:numCache>
                <c:formatCode>0.00</c:formatCode>
                <c:ptCount val="3"/>
                <c:pt idx="0">
                  <c:v>20</c:v>
                </c:pt>
                <c:pt idx="1">
                  <c:v>400</c:v>
                </c:pt>
                <c:pt idx="2">
                  <c:v>800</c:v>
                </c:pt>
              </c:numCache>
            </c:numRef>
          </c:cat>
          <c:val>
            <c:numRef>
              <c:f>Лист1!$D$2:$D$4</c:f>
              <c:numCache>
                <c:formatCode>0.00</c:formatCode>
                <c:ptCount val="3"/>
                <c:pt idx="0">
                  <c:v>282</c:v>
                </c:pt>
                <c:pt idx="1">
                  <c:v>244</c:v>
                </c:pt>
                <c:pt idx="2">
                  <c:v>72.5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66-4870-87CF-9A00D47C8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126656"/>
        <c:axId val="33128832"/>
      </c:barChart>
      <c:catAx>
        <c:axId val="33126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 b="1" i="0" u="none" strike="noStrike" baseline="0" dirty="0">
                    <a:effectLst/>
                  </a:rPr>
                  <a:t>Исходная температура</a:t>
                </a:r>
                <a:r>
                  <a:rPr lang="ru-RU" sz="1600" baseline="0" dirty="0"/>
                  <a:t>, </a:t>
                </a:r>
                <a:r>
                  <a:rPr lang="ru-RU" sz="1600" baseline="0" dirty="0">
                    <a:latin typeface="Times New Roman"/>
                    <a:cs typeface="Times New Roman"/>
                  </a:rPr>
                  <a:t>°C</a:t>
                </a:r>
                <a:endParaRPr lang="ru-RU" sz="1600" dirty="0"/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128832"/>
        <c:crosses val="autoZero"/>
        <c:auto val="1"/>
        <c:lblAlgn val="ctr"/>
        <c:lblOffset val="100"/>
        <c:noMultiLvlLbl val="0"/>
      </c:catAx>
      <c:valAx>
        <c:axId val="33128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 dirty="0"/>
                  <a:t>Сила,</a:t>
                </a:r>
                <a:r>
                  <a:rPr lang="ru-RU" sz="1600" baseline="0" dirty="0"/>
                  <a:t> </a:t>
                </a:r>
                <a:r>
                  <a:rPr lang="ru-RU" sz="1600" baseline="0" dirty="0" err="1"/>
                  <a:t>k</a:t>
                </a:r>
                <a:r>
                  <a:rPr lang="ru-RU" sz="1600" baseline="0" dirty="0" err="1">
                    <a:latin typeface="Times New Roman"/>
                    <a:cs typeface="Times New Roman"/>
                  </a:rPr>
                  <a:t>N</a:t>
                </a:r>
                <a:endParaRPr lang="ru-RU" sz="1600" dirty="0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1266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cat>
            <c:numRef>
              <c:f>Лист1!$A$29:$A$41</c:f>
              <c:numCache>
                <c:formatCode>0.00</c:formatCode>
                <c:ptCount val="13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0.2</c:v>
                </c:pt>
                <c:pt idx="4">
                  <c:v>0.3</c:v>
                </c:pt>
                <c:pt idx="5">
                  <c:v>0.4</c:v>
                </c:pt>
                <c:pt idx="6">
                  <c:v>0.5</c:v>
                </c:pt>
                <c:pt idx="7">
                  <c:v>0.6</c:v>
                </c:pt>
                <c:pt idx="8">
                  <c:v>0.7</c:v>
                </c:pt>
                <c:pt idx="9">
                  <c:v>0.8</c:v>
                </c:pt>
                <c:pt idx="10">
                  <c:v>0.9</c:v>
                </c:pt>
                <c:pt idx="11">
                  <c:v>1</c:v>
                </c:pt>
                <c:pt idx="12">
                  <c:v>1.1000000000000001</c:v>
                </c:pt>
              </c:numCache>
            </c:numRef>
          </c:cat>
          <c:val>
            <c:numRef>
              <c:f>Лист1!$F$29:$F$41</c:f>
              <c:numCache>
                <c:formatCode>0.00</c:formatCode>
                <c:ptCount val="13"/>
                <c:pt idx="0">
                  <c:v>72.599999999999994</c:v>
                </c:pt>
                <c:pt idx="1">
                  <c:v>97.35</c:v>
                </c:pt>
                <c:pt idx="2">
                  <c:v>204.2</c:v>
                </c:pt>
                <c:pt idx="3">
                  <c:v>226</c:v>
                </c:pt>
                <c:pt idx="4">
                  <c:v>241.8</c:v>
                </c:pt>
                <c:pt idx="5">
                  <c:v>255</c:v>
                </c:pt>
                <c:pt idx="6">
                  <c:v>267</c:v>
                </c:pt>
                <c:pt idx="7">
                  <c:v>279</c:v>
                </c:pt>
                <c:pt idx="8">
                  <c:v>291</c:v>
                </c:pt>
                <c:pt idx="9">
                  <c:v>304</c:v>
                </c:pt>
                <c:pt idx="10">
                  <c:v>318</c:v>
                </c:pt>
                <c:pt idx="11">
                  <c:v>332</c:v>
                </c:pt>
                <c:pt idx="12">
                  <c:v>340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66-4153-8674-E474AF3EA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noFill/>
            </a:ln>
          </c:spPr>
        </c:dropLines>
        <c:marker val="1"/>
        <c:smooth val="0"/>
        <c:axId val="33154560"/>
        <c:axId val="33156480"/>
      </c:lineChart>
      <c:catAx>
        <c:axId val="3315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/>
                  <a:t>True</a:t>
                </a:r>
                <a:r>
                  <a:rPr lang="ru-RU" sz="1600" baseline="0"/>
                  <a:t> strain, e</a:t>
                </a:r>
                <a:endParaRPr lang="ru-RU" sz="1600"/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156480"/>
        <c:crosses val="autoZero"/>
        <c:auto val="1"/>
        <c:lblAlgn val="ctr"/>
        <c:lblOffset val="100"/>
        <c:noMultiLvlLbl val="0"/>
      </c:catAx>
      <c:valAx>
        <c:axId val="331564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ru-RU" sz="1600" dirty="0" err="1"/>
                  <a:t>Stress</a:t>
                </a:r>
                <a:r>
                  <a:rPr lang="ru-RU" sz="1600" dirty="0"/>
                  <a:t>,</a:t>
                </a:r>
                <a:r>
                  <a:rPr lang="ru-RU" sz="1600" baseline="0" dirty="0"/>
                  <a:t> </a:t>
                </a:r>
                <a:r>
                  <a:rPr lang="ru-RU" sz="1600" baseline="0" dirty="0" err="1">
                    <a:latin typeface="Times New Roman"/>
                    <a:cs typeface="Times New Roman"/>
                  </a:rPr>
                  <a:t>MPa</a:t>
                </a:r>
                <a:endParaRPr lang="ru-RU" sz="1600" dirty="0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315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21,4 sec-1</c:v>
          </c:tx>
          <c:cat>
            <c:numRef>
              <c:f>Лист1!$A$2:$A$14</c:f>
              <c:numCache>
                <c:formatCode>0.00</c:formatCode>
                <c:ptCount val="13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0.2</c:v>
                </c:pt>
                <c:pt idx="4">
                  <c:v>0.3</c:v>
                </c:pt>
                <c:pt idx="5">
                  <c:v>0.4</c:v>
                </c:pt>
                <c:pt idx="6">
                  <c:v>0.5</c:v>
                </c:pt>
                <c:pt idx="7">
                  <c:v>0.6</c:v>
                </c:pt>
                <c:pt idx="8">
                  <c:v>0.7</c:v>
                </c:pt>
                <c:pt idx="9">
                  <c:v>0.8</c:v>
                </c:pt>
                <c:pt idx="10">
                  <c:v>0.9</c:v>
                </c:pt>
                <c:pt idx="11">
                  <c:v>1</c:v>
                </c:pt>
                <c:pt idx="12">
                  <c:v>1.1000000000000001</c:v>
                </c:pt>
              </c:numCache>
            </c:numRef>
          </c:cat>
          <c:val>
            <c:numRef>
              <c:f>Лист1!$D$2:$D$14</c:f>
              <c:numCache>
                <c:formatCode>0.00</c:formatCode>
                <c:ptCount val="13"/>
                <c:pt idx="0">
                  <c:v>28.1386</c:v>
                </c:pt>
                <c:pt idx="1">
                  <c:v>28.451709999999999</c:v>
                </c:pt>
                <c:pt idx="2">
                  <c:v>32.104640000000003</c:v>
                </c:pt>
                <c:pt idx="3">
                  <c:v>35.23574</c:v>
                </c:pt>
                <c:pt idx="4">
                  <c:v>42.759860000000003</c:v>
                </c:pt>
                <c:pt idx="5">
                  <c:v>49.945079999999997</c:v>
                </c:pt>
                <c:pt idx="6">
                  <c:v>56.268079999999998</c:v>
                </c:pt>
                <c:pt idx="7">
                  <c:v>62.878489999999999</c:v>
                </c:pt>
                <c:pt idx="8">
                  <c:v>69.81908</c:v>
                </c:pt>
                <c:pt idx="9">
                  <c:v>77.843819999999994</c:v>
                </c:pt>
                <c:pt idx="10">
                  <c:v>84.664850000000001</c:v>
                </c:pt>
                <c:pt idx="11">
                  <c:v>91.485879999999995</c:v>
                </c:pt>
                <c:pt idx="12">
                  <c:v>97.905680000000004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F1-474F-8E80-348F6A91D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>
              <a:noFill/>
            </a:ln>
          </c:spPr>
        </c:dropLines>
        <c:marker val="1"/>
        <c:smooth val="0"/>
        <c:axId val="34562432"/>
        <c:axId val="34564352"/>
      </c:lineChart>
      <c:catAx>
        <c:axId val="3456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True</a:t>
                </a:r>
                <a:r>
                  <a:rPr lang="ru-RU" sz="1400" baseline="0"/>
                  <a:t> strain, e</a:t>
                </a:r>
                <a:endParaRPr lang="ru-RU" sz="1400"/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4564352"/>
        <c:crosses val="autoZero"/>
        <c:auto val="1"/>
        <c:lblAlgn val="ctr"/>
        <c:lblOffset val="100"/>
        <c:noMultiLvlLbl val="0"/>
      </c:catAx>
      <c:valAx>
        <c:axId val="345643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Temperature,</a:t>
                </a:r>
                <a:r>
                  <a:rPr lang="ru-RU" sz="1400" baseline="0"/>
                  <a:t> </a:t>
                </a:r>
                <a:r>
                  <a:rPr lang="ru-RU" sz="1400" baseline="0">
                    <a:latin typeface="Times New Roman"/>
                    <a:cs typeface="Times New Roman"/>
                  </a:rPr>
                  <a:t>°C</a:t>
                </a:r>
                <a:endParaRPr lang="ru-RU" sz="1400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4562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CAB2F3-065A-44E8-A6CC-2F7A9C26DC6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39059CD-88E8-472E-BB08-938FF48F738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55012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2070" y="13305296"/>
            <a:ext cx="25750124" cy="91808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4140" y="24270758"/>
            <a:ext cx="21205984" cy="109456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19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3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58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78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97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17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837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956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54B9-585D-4C62-90D9-986E20511297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86860-DED0-436C-BD79-8509BA0601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136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5882-7165-4546-AC07-A1787D42435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43E6F-2755-493E-BAAE-D31F213DBE7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1590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69345" y="10975383"/>
            <a:ext cx="22578695" cy="2338935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7490" y="10975383"/>
            <a:ext cx="67246953" cy="2338935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0E1C-0FDE-48E9-B872-43A01A14ABF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06C47-7357-41C6-8472-D58E69A8A1F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5398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034DD-B8DB-427E-815C-70E7CC113A72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1E1DD-A58A-40C0-8932-164C5DB7F08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563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038" y="27522726"/>
            <a:ext cx="25750124" cy="8506663"/>
          </a:xfrm>
        </p:spPr>
        <p:txBody>
          <a:bodyPr anchor="t"/>
          <a:lstStyle>
            <a:lvl1pPr algn="l">
              <a:defRPr sz="18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3038" y="18153502"/>
            <a:ext cx="25750124" cy="9369224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19579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3915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5873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47831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59789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71747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83705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95663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E179C-CD44-41F2-84FB-FDF78A2E1009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F6243-7083-4EA0-B540-AF3100D1CB2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858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7490" y="63958607"/>
            <a:ext cx="44910195" cy="180910343"/>
          </a:xfrm>
        </p:spPr>
        <p:txBody>
          <a:bodyPr/>
          <a:lstStyle>
            <a:lvl1pPr>
              <a:defRPr sz="13000"/>
            </a:lvl1pPr>
            <a:lvl2pPr>
              <a:defRPr sz="111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2587" y="63958607"/>
            <a:ext cx="44915452" cy="180910343"/>
          </a:xfrm>
        </p:spPr>
        <p:txBody>
          <a:bodyPr/>
          <a:lstStyle>
            <a:lvl1pPr>
              <a:defRPr sz="13000"/>
            </a:lvl1pPr>
            <a:lvl2pPr>
              <a:defRPr sz="111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5334-5DAD-4F5E-B9C8-31BD702AC38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A2C01-D317-4AA6-BB03-597CCC8B569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4851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714" y="1715216"/>
            <a:ext cx="27264837" cy="713845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714" y="9587349"/>
            <a:ext cx="13385227" cy="3995551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19579" indent="0">
              <a:buNone/>
              <a:defRPr sz="9300" b="1"/>
            </a:lvl2pPr>
            <a:lvl3pPr marL="4239158" indent="0">
              <a:buNone/>
              <a:defRPr sz="8300" b="1"/>
            </a:lvl3pPr>
            <a:lvl4pPr marL="6358738" indent="0">
              <a:buNone/>
              <a:defRPr sz="7400" b="1"/>
            </a:lvl4pPr>
            <a:lvl5pPr marL="8478317" indent="0">
              <a:buNone/>
              <a:defRPr sz="7400" b="1"/>
            </a:lvl5pPr>
            <a:lvl6pPr marL="10597896" indent="0">
              <a:buNone/>
              <a:defRPr sz="7400" b="1"/>
            </a:lvl6pPr>
            <a:lvl7pPr marL="12717475" indent="0">
              <a:buNone/>
              <a:defRPr sz="7400" b="1"/>
            </a:lvl7pPr>
            <a:lvl8pPr marL="14837054" indent="0">
              <a:buNone/>
              <a:defRPr sz="7400" b="1"/>
            </a:lvl8pPr>
            <a:lvl9pPr marL="16956634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714" y="13582900"/>
            <a:ext cx="13385227" cy="24677257"/>
          </a:xfrm>
        </p:spPr>
        <p:txBody>
          <a:bodyPr/>
          <a:lstStyle>
            <a:lvl1pPr>
              <a:defRPr sz="11100"/>
            </a:lvl1pPr>
            <a:lvl2pPr>
              <a:defRPr sz="93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9068" y="9587349"/>
            <a:ext cx="13390485" cy="3995551"/>
          </a:xfrm>
        </p:spPr>
        <p:txBody>
          <a:bodyPr anchor="b"/>
          <a:lstStyle>
            <a:lvl1pPr marL="0" indent="0">
              <a:buNone/>
              <a:defRPr sz="11100" b="1"/>
            </a:lvl1pPr>
            <a:lvl2pPr marL="2119579" indent="0">
              <a:buNone/>
              <a:defRPr sz="9300" b="1"/>
            </a:lvl2pPr>
            <a:lvl3pPr marL="4239158" indent="0">
              <a:buNone/>
              <a:defRPr sz="8300" b="1"/>
            </a:lvl3pPr>
            <a:lvl4pPr marL="6358738" indent="0">
              <a:buNone/>
              <a:defRPr sz="7400" b="1"/>
            </a:lvl4pPr>
            <a:lvl5pPr marL="8478317" indent="0">
              <a:buNone/>
              <a:defRPr sz="7400" b="1"/>
            </a:lvl5pPr>
            <a:lvl6pPr marL="10597896" indent="0">
              <a:buNone/>
              <a:defRPr sz="7400" b="1"/>
            </a:lvl6pPr>
            <a:lvl7pPr marL="12717475" indent="0">
              <a:buNone/>
              <a:defRPr sz="7400" b="1"/>
            </a:lvl7pPr>
            <a:lvl8pPr marL="14837054" indent="0">
              <a:buNone/>
              <a:defRPr sz="7400" b="1"/>
            </a:lvl8pPr>
            <a:lvl9pPr marL="16956634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9068" y="13582900"/>
            <a:ext cx="13390485" cy="24677257"/>
          </a:xfrm>
        </p:spPr>
        <p:txBody>
          <a:bodyPr/>
          <a:lstStyle>
            <a:lvl1pPr>
              <a:defRPr sz="11100"/>
            </a:lvl1pPr>
            <a:lvl2pPr>
              <a:defRPr sz="93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3B09-74E4-4DD0-A1BF-E87440916025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DACB7-8B57-4CE2-87DE-2BBB6ADD218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1265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3D54A-79C6-43D6-A5B1-CC3B2FF32646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1C285-3B68-4C5C-A76D-8BD618BB68D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9327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6E94-9E1B-4AB9-8DEB-731DB70D9AF8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8A1CB-479E-49CF-A677-A0411B36C8D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761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715" y="1705298"/>
            <a:ext cx="9966604" cy="7257433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4216" y="1705302"/>
            <a:ext cx="16935335" cy="36554858"/>
          </a:xfrm>
        </p:spPr>
        <p:txBody>
          <a:bodyPr/>
          <a:lstStyle>
            <a:lvl1pPr>
              <a:defRPr sz="14800"/>
            </a:lvl1pPr>
            <a:lvl2pPr>
              <a:defRPr sz="13000"/>
            </a:lvl2pPr>
            <a:lvl3pPr>
              <a:defRPr sz="111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715" y="8962734"/>
            <a:ext cx="9966604" cy="29297426"/>
          </a:xfrm>
        </p:spPr>
        <p:txBody>
          <a:bodyPr/>
          <a:lstStyle>
            <a:lvl1pPr marL="0" indent="0">
              <a:buNone/>
              <a:defRPr sz="6500"/>
            </a:lvl1pPr>
            <a:lvl2pPr marL="2119579" indent="0">
              <a:buNone/>
              <a:defRPr sz="5600"/>
            </a:lvl2pPr>
            <a:lvl3pPr marL="4239158" indent="0">
              <a:buNone/>
              <a:defRPr sz="4600"/>
            </a:lvl3pPr>
            <a:lvl4pPr marL="6358738" indent="0">
              <a:buNone/>
              <a:defRPr sz="4200"/>
            </a:lvl4pPr>
            <a:lvl5pPr marL="8478317" indent="0">
              <a:buNone/>
              <a:defRPr sz="4200"/>
            </a:lvl5pPr>
            <a:lvl6pPr marL="10597896" indent="0">
              <a:buNone/>
              <a:defRPr sz="4200"/>
            </a:lvl6pPr>
            <a:lvl7pPr marL="12717475" indent="0">
              <a:buNone/>
              <a:defRPr sz="4200"/>
            </a:lvl7pPr>
            <a:lvl8pPr marL="14837054" indent="0">
              <a:buNone/>
              <a:defRPr sz="4200"/>
            </a:lvl8pPr>
            <a:lvl9pPr marL="16956634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E0B9-1436-4BFA-9500-222F173EE504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DDED9-0F50-41B6-B050-12ACD0609BB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2630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887" y="29981525"/>
            <a:ext cx="18176558" cy="3539489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7887" y="3827007"/>
            <a:ext cx="18176558" cy="25698450"/>
          </a:xfrm>
        </p:spPr>
        <p:txBody>
          <a:bodyPr rtlCol="0">
            <a:normAutofit/>
          </a:bodyPr>
          <a:lstStyle>
            <a:lvl1pPr marL="0" indent="0">
              <a:buNone/>
              <a:defRPr sz="14800"/>
            </a:lvl1pPr>
            <a:lvl2pPr marL="2119579" indent="0">
              <a:buNone/>
              <a:defRPr sz="13000"/>
            </a:lvl2pPr>
            <a:lvl3pPr marL="4239158" indent="0">
              <a:buNone/>
              <a:defRPr sz="11100"/>
            </a:lvl3pPr>
            <a:lvl4pPr marL="6358738" indent="0">
              <a:buNone/>
              <a:defRPr sz="9300"/>
            </a:lvl4pPr>
            <a:lvl5pPr marL="8478317" indent="0">
              <a:buNone/>
              <a:defRPr sz="9300"/>
            </a:lvl5pPr>
            <a:lvl6pPr marL="10597896" indent="0">
              <a:buNone/>
              <a:defRPr sz="9300"/>
            </a:lvl6pPr>
            <a:lvl7pPr marL="12717475" indent="0">
              <a:buNone/>
              <a:defRPr sz="9300"/>
            </a:lvl7pPr>
            <a:lvl8pPr marL="14837054" indent="0">
              <a:buNone/>
              <a:defRPr sz="9300"/>
            </a:lvl8pPr>
            <a:lvl9pPr marL="16956634" indent="0">
              <a:buNone/>
              <a:defRPr sz="9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7887" y="33521014"/>
            <a:ext cx="18176558" cy="5026661"/>
          </a:xfrm>
        </p:spPr>
        <p:txBody>
          <a:bodyPr/>
          <a:lstStyle>
            <a:lvl1pPr marL="0" indent="0">
              <a:buNone/>
              <a:defRPr sz="6500"/>
            </a:lvl1pPr>
            <a:lvl2pPr marL="2119579" indent="0">
              <a:buNone/>
              <a:defRPr sz="5600"/>
            </a:lvl2pPr>
            <a:lvl3pPr marL="4239158" indent="0">
              <a:buNone/>
              <a:defRPr sz="4600"/>
            </a:lvl3pPr>
            <a:lvl4pPr marL="6358738" indent="0">
              <a:buNone/>
              <a:defRPr sz="4200"/>
            </a:lvl4pPr>
            <a:lvl5pPr marL="8478317" indent="0">
              <a:buNone/>
              <a:defRPr sz="4200"/>
            </a:lvl5pPr>
            <a:lvl6pPr marL="10597896" indent="0">
              <a:buNone/>
              <a:defRPr sz="4200"/>
            </a:lvl6pPr>
            <a:lvl7pPr marL="12717475" indent="0">
              <a:buNone/>
              <a:defRPr sz="4200"/>
            </a:lvl7pPr>
            <a:lvl8pPr marL="14837054" indent="0">
              <a:buNone/>
              <a:defRPr sz="4200"/>
            </a:lvl8pPr>
            <a:lvl9pPr marL="16956634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40F7-E812-49A6-B6BB-C4A002293DEC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B4EFB-6B4E-46D0-8A94-39977B6065B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3903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65313" cy="713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3916" tIns="211958" rIns="423916" bIns="211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93313"/>
            <a:ext cx="27265313" cy="282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3916" tIns="211958" rIns="423916" bIns="211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97025"/>
            <a:ext cx="7069138" cy="2281238"/>
          </a:xfrm>
          <a:prstGeom prst="rect">
            <a:avLst/>
          </a:prstGeom>
        </p:spPr>
        <p:txBody>
          <a:bodyPr vert="horz" lIns="423916" tIns="211958" rIns="423916" bIns="211958" rtlCol="0" anchor="ctr"/>
          <a:lstStyle>
            <a:lvl1pPr algn="l" defTabSz="4239158" eaLnBrk="1" fontAlgn="auto" hangingPunct="1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0FB7F2-779D-4281-9755-5A4D593E2FC3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50500" y="39697025"/>
            <a:ext cx="9593263" cy="2281238"/>
          </a:xfrm>
          <a:prstGeom prst="rect">
            <a:avLst/>
          </a:prstGeom>
        </p:spPr>
        <p:txBody>
          <a:bodyPr vert="horz" lIns="423916" tIns="211958" rIns="423916" bIns="211958" rtlCol="0" anchor="ctr"/>
          <a:lstStyle>
            <a:lvl1pPr algn="ctr" defTabSz="4239158" eaLnBrk="1" fontAlgn="auto" hangingPunct="1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10650" y="39697025"/>
            <a:ext cx="7069138" cy="2281238"/>
          </a:xfrm>
          <a:prstGeom prst="rect">
            <a:avLst/>
          </a:prstGeom>
        </p:spPr>
        <p:txBody>
          <a:bodyPr vert="horz" wrap="square" lIns="423916" tIns="211958" rIns="423916" bIns="2119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6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6320807-7264-412E-AE8E-687AB88E79B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38625" rtl="0" eaLnBrk="0" fontAlgn="base" hangingPunct="0">
        <a:spcBef>
          <a:spcPct val="0"/>
        </a:spcBef>
        <a:spcAft>
          <a:spcPct val="0"/>
        </a:spcAft>
        <a:defRPr sz="20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238625" rtl="0" eaLnBrk="0" fontAlgn="base" hangingPunct="0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2pPr>
      <a:lvl3pPr algn="ctr" defTabSz="4238625" rtl="0" eaLnBrk="0" fontAlgn="base" hangingPunct="0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3pPr>
      <a:lvl4pPr algn="ctr" defTabSz="4238625" rtl="0" eaLnBrk="0" fontAlgn="base" hangingPunct="0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4pPr>
      <a:lvl5pPr algn="ctr" defTabSz="4238625" rtl="0" eaLnBrk="0" fontAlgn="base" hangingPunct="0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5pPr>
      <a:lvl6pPr marL="457200" algn="ctr" defTabSz="4238625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6pPr>
      <a:lvl7pPr marL="914400" algn="ctr" defTabSz="4238625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7pPr>
      <a:lvl8pPr marL="1371600" algn="ctr" defTabSz="4238625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8pPr>
      <a:lvl9pPr marL="1828800" algn="ctr" defTabSz="4238625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9pPr>
    </p:titleStyle>
    <p:bodyStyle>
      <a:lvl1pPr marL="1589088" indent="-1589088" algn="l" defTabSz="4238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43288" indent="-1323975" algn="l" defTabSz="4238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297488" indent="-1058863" algn="l" defTabSz="4238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18388" indent="-1058863" algn="l" defTabSz="4238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537700" indent="-1058863" algn="l" defTabSz="42386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657686" indent="-1059790" algn="l" defTabSz="4239158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777265" indent="-1059790" algn="l" defTabSz="4239158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5896844" indent="-1059790" algn="l" defTabSz="4239158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016423" indent="-1059790" algn="l" defTabSz="4239158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19579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39158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58738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78317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97896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717475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837054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956634" algn="l" defTabSz="4239158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3.xml"/><Relationship Id="rId18" Type="http://schemas.openxmlformats.org/officeDocument/2006/relationships/image" Target="../media/image13.png"/><Relationship Id="rId3" Type="http://schemas.openxmlformats.org/officeDocument/2006/relationships/image" Target="../media/image2.png"/><Relationship Id="rId21" Type="http://schemas.openxmlformats.org/officeDocument/2006/relationships/image" Target="../media/image16.png"/><Relationship Id="rId7" Type="http://schemas.openxmlformats.org/officeDocument/2006/relationships/image" Target="../media/image6.png"/><Relationship Id="rId12" Type="http://schemas.openxmlformats.org/officeDocument/2006/relationships/chart" Target="../charts/chart2.xml"/><Relationship Id="rId17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chart" Target="../charts/chart1.xml"/><Relationship Id="rId5" Type="http://schemas.openxmlformats.org/officeDocument/2006/relationships/image" Target="../media/image4.png"/><Relationship Id="rId15" Type="http://schemas.openxmlformats.org/officeDocument/2006/relationships/chart" Target="../charts/chart4.xml"/><Relationship Id="rId10" Type="http://schemas.openxmlformats.org/officeDocument/2006/relationships/image" Target="../media/image9.png"/><Relationship Id="rId19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8"/>
          <p:cNvSpPr>
            <a:spLocks noChangeArrowheads="1"/>
          </p:cNvSpPr>
          <p:nvPr/>
        </p:nvSpPr>
        <p:spPr bwMode="auto">
          <a:xfrm>
            <a:off x="3411538" y="7394575"/>
            <a:ext cx="11049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defTabSz="914400" eaLnBrk="1" hangingPunct="1"/>
            <a:r>
              <a:rPr lang="en-GB" altLang="ru-RU" sz="2200" i="1">
                <a:latin typeface="Times New Roman" pitchFamily="18" charset="0"/>
                <a:cs typeface="Times New Roman" pitchFamily="18" charset="0"/>
              </a:rPr>
              <a:t>.    </a:t>
            </a:r>
            <a:endParaRPr lang="en-GB" altLang="ru-RU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1514475" y="1222375"/>
            <a:ext cx="13385800" cy="39090600"/>
          </a:xfrm>
        </p:spPr>
        <p:txBody>
          <a:bodyPr rtlCol="0"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Х</a:t>
            </a:r>
            <a:r>
              <a:rPr lang="en-US" sz="3200" b="1" dirty="0"/>
              <a:t>I </a:t>
            </a:r>
            <a:r>
              <a:rPr lang="ru-RU" sz="3200" b="1" dirty="0"/>
              <a:t>Международная конференция </a:t>
            </a:r>
          </a:p>
          <a:p>
            <a:pPr marL="0" indent="0" algn="ctr">
              <a:buNone/>
            </a:pPr>
            <a:r>
              <a:rPr lang="ru-RU" sz="3200" b="1" dirty="0"/>
              <a:t>«ФАЗОВЫЕ ПРЕВРАЩЕНИЯ И ПРОЧНОСТЬ КРИСТАЛЛОВ», </a:t>
            </a:r>
          </a:p>
          <a:p>
            <a:pPr marL="0" indent="0" algn="ctr">
              <a:buNone/>
            </a:pPr>
            <a:r>
              <a:rPr lang="ru-RU" sz="3200" b="1" dirty="0"/>
              <a:t>памяти академика Г.В. Курдюмова </a:t>
            </a:r>
          </a:p>
          <a:p>
            <a:pPr marL="0" indent="0" algn="ctr">
              <a:buNone/>
            </a:pPr>
            <a:r>
              <a:rPr lang="ru-RU" sz="3200" b="1" dirty="0"/>
              <a:t>ФППК-2020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200" b="1" dirty="0"/>
              <a:t>ТЕПЛОВОЙ ЭФФЕКТ ДЕФОРМАЦИИ И ТРАНСФОРМАЦИЯ СТРУКТУРЫ</a:t>
            </a:r>
          </a:p>
          <a:p>
            <a:pPr marL="0" indent="0" algn="ctr">
              <a:buNone/>
            </a:pPr>
            <a:r>
              <a:rPr lang="ru-RU" sz="2200" b="1" dirty="0"/>
              <a:t>СПЛАВА Cu-0.6Cr В ПРИ РАВНОКАНАЛЬНОМ УГЛОВОМ ПРЕССОВАНИИ</a:t>
            </a:r>
            <a:endParaRPr lang="en-US" sz="2200" b="1" cap="all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algn="ctr" defTabSz="4239158" eaLnBrk="1" fontAlgn="auto" hangingPunct="1">
              <a:spcAft>
                <a:spcPts val="0"/>
              </a:spcAft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Аксенов Д.А.</a:t>
            </a:r>
            <a:r>
              <a:rPr lang="en-GB" sz="2000" baseline="300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Асфандияров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Р.Н.,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Рааб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Г.И.</a:t>
            </a:r>
            <a:r>
              <a:rPr lang="en-GB" sz="20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Барышников М.П.</a:t>
            </a: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algn="ctr" defTabSz="423915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Уфимский государственный авиационный технический университет, Уфа, Россия</a:t>
            </a:r>
            <a:endParaRPr lang="ru-RU" sz="2000" baseline="300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algn="ctr" defTabSz="423915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физики молекул и кристаллов УФИЦ РАН, Уфа, Россия</a:t>
            </a:r>
          </a:p>
          <a:p>
            <a:pPr marL="1589684" indent="-1589684" algn="ctr" defTabSz="423915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Магнитогорский государственный технический университет им. Г.И. Носова, Магнитогорск, Россия</a:t>
            </a:r>
            <a:endParaRPr lang="en-US" sz="20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1589684" indent="-1589684" algn="ctr" defTabSz="423915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выполнена при финансовой поддержке Российского научного фонда №19-19-00432</a:t>
            </a:r>
            <a:r>
              <a:rPr lang="en-GB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9684" indent="-1589684" defTabSz="4239158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26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423915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Целью данной работы является исследование напряженно-деформированного состояния и теплового эффекта в заготовке из низколегированной бронзы Cu-0,6Cr в условиях интенсивной пластической деформации методом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равноканального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углового прессования (РКУП). Для этого физическое моделирование осадки образцов проводилось на установке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Gleeble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3500 при температурах 20, 400 и 800°C и скоростях деформирования 3, 30 и 300 мм/с. На основании полученных данных было проведено компьютерное моделирование процесса РКУП в программном комплексе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Deform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3D. В результате получены поля распределения напряжений, деформации, температуры (деформационный нагрев) и энергетические характеристики процесса РКУП в зависимости от различных начальных температурных и скоростных условий.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9684" indent="-1589684" defTabSz="4239158" eaLnBrk="1" fontAlgn="auto" hangingPunct="1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 и методы</a:t>
            </a:r>
            <a:endParaRPr lang="en-US" sz="26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работе использован промышленный токопроводящий сплав Cu-0.6Cr. Исходное состояние было получено в процессе высокотемпературной обработки при 1000°С в течение 1 часа и последующей закалки в воде. Образцы сплавов диаметром 10 мм и высотой 14 мм осаждали на комплексе физического моделирования Gleeble-3500 со скоростью деформации 3, 30 и 300 мм/с. Температура эксперимента составляла 20, 400 и 800°C. Далее, на основе данных, полученных при физическом моделировании, была подготовлена база данных для компьютерного моделирования методом конечных элементов в программном пакете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Deform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3D. После подготовки было проведено моделирование и анализ результатов.</a:t>
            </a:r>
            <a:endParaRPr lang="ru-RU" sz="2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базы данных для 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Deform-3D</a:t>
            </a:r>
          </a:p>
          <a:p>
            <a:pPr marL="457200" indent="-457200" algn="just" defTabSz="423915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lphaLcParenR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1800" b="1" dirty="0">
              <a:solidFill>
                <a:prstClr val="black"/>
              </a:solidFill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2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  <a:endParaRPr lang="en-US" sz="26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ru-RU" sz="2400" b="1" i="1" dirty="0">
                <a:latin typeface="Arial" charset="0"/>
                <a:cs typeface="Arial" charset="0"/>
              </a:rPr>
              <a:t>Температурные поля при различных температурно-скоростных режимах: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defTabSz="4239158" eaLnBrk="1" fontAlgn="auto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Content Placeholder 46"/>
          <p:cNvSpPr txBox="1">
            <a:spLocks/>
          </p:cNvSpPr>
          <p:nvPr/>
        </p:nvSpPr>
        <p:spPr>
          <a:xfrm>
            <a:off x="15243969" y="2746375"/>
            <a:ext cx="13385800" cy="38633400"/>
          </a:xfrm>
          <a:prstGeom prst="rect">
            <a:avLst/>
          </a:prstGeom>
        </p:spPr>
        <p:txBody>
          <a:bodyPr lIns="423916" tIns="211958" rIns="423916" bIns="211958">
            <a:normAutofit lnSpcReduction="10000"/>
          </a:bodyPr>
          <a:lstStyle/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/>
          </a:p>
          <a:p>
            <a:pPr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/>
              <a:t>Рациональный технологический режим - начальная температура 400 градусов и скорость деформирования 30 мм/сек</a:t>
            </a:r>
          </a:p>
          <a:p>
            <a:pPr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400" b="1" i="1" dirty="0"/>
          </a:p>
          <a:p>
            <a:pPr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200" b="1" i="1" dirty="0"/>
              <a:t>Распределение накопленной деформаций (рациональный технологический режим):</a:t>
            </a:r>
            <a:endParaRPr lang="en-GB" sz="2200" b="1" i="1" dirty="0"/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накопленной деформации неоднородное. Максимальные значения наблюдаются в нижней периферийной области и составляют е ~ 2,5, что может положительно сказаться на прочностных и износостойких характеристиках готового изделия. Минимальные значения в центральной области порядка e ~ 1.5.</a:t>
            </a: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/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/>
              <a:t>Распределение средних напряжений (Рациональный технологический режим):</a:t>
            </a:r>
            <a:endParaRPr lang="en-GB" sz="2400" b="1" i="1" dirty="0"/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моделирования показывают, что в очаге деформации в области сдвига преобладают сжимающие напряжения, достигающие значений порядка 230 МПа.</a:t>
            </a: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/>
              <a:t>Распределение напряжений (Рациональный технологический режим) </a:t>
            </a:r>
            <a:r>
              <a:rPr lang="ru-RU" sz="2400" b="1" i="1" dirty="0"/>
              <a:t>:</a:t>
            </a: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algn="just" defTabSz="423915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 целом напряжения в очаге деформации имеют однородное распределение (~ 300 МПа) с локальными максимумами в периферийных зонах пересечения каналов (более 350 МПа).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latin typeface="+mn-lt"/>
              <a:cs typeface="+mn-cs"/>
            </a:endParaRPr>
          </a:p>
          <a:p>
            <a:pPr marL="1589684" indent="-1589684" defTabSz="4239158" eaLnBrk="1" fontAlgn="auto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26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в ходе компьютерного моделирования был проведен комплексный анализ напряженно-деформированного состояния заготовок при обработке методом РКУП, проведена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-силовая оценка процесса. Моделирование процесса, проводилось в зависимости от различных температурных и скоростных параметров обработки.</a:t>
            </a:r>
          </a:p>
          <a:p>
            <a:pPr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интенсивной пластической деформации методом РКУП возникает интенсивный деформационный разогрев. Наиболее существенное влияние на разогрев оказывает скорость деформации, так при начальной температуре 400 °C увеличением скорости деформирования с 3 до 30 мм/сек деформационный разогрев возрастает со 120 до 250 °С;</a:t>
            </a:r>
          </a:p>
          <a:p>
            <a:pPr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увеличением исходной температуры степень разогрева уменьшается. Так при начальной температуре 20 °С и скорости деформирования 30 мм/сек разогрев составляет 100 °С, а при начальной температуре 800 °С разогрев составляет 30 °С;</a:t>
            </a:r>
          </a:p>
          <a:p>
            <a:pPr algn="just" defTabSz="4239158" eaLnBrk="1" fontAlgn="auto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увеличением начальной температуры необходимая сила прессования снижается, например, с 208 кН при 20 °С и скорости деформирования 3 мм/сек до 46.3 кН при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 °С. Увеличение скорости деформирования ведет к увеличению необходимой силы. Например, при 400 °С увеличение скорости деформирования с 3 до 30 мм/сек ведет к увеличению силы со 113 до 244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1589684" indent="-1589684" defTabSz="4239158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7" name="TextBox 6"/>
          <p:cNvSpPr txBox="1">
            <a:spLocks noChangeArrowheads="1"/>
          </p:cNvSpPr>
          <p:nvPr/>
        </p:nvSpPr>
        <p:spPr bwMode="auto">
          <a:xfrm>
            <a:off x="2358274" y="29885502"/>
            <a:ext cx="29288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m/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TextBox 26"/>
          <p:cNvSpPr txBox="1">
            <a:spLocks noChangeArrowheads="1"/>
          </p:cNvSpPr>
          <p:nvPr/>
        </p:nvSpPr>
        <p:spPr bwMode="auto">
          <a:xfrm>
            <a:off x="6688931" y="29885502"/>
            <a:ext cx="288144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m/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9" name="TextBox 27"/>
          <p:cNvSpPr txBox="1">
            <a:spLocks noChangeArrowheads="1"/>
          </p:cNvSpPr>
          <p:nvPr/>
        </p:nvSpPr>
        <p:spPr bwMode="auto">
          <a:xfrm>
            <a:off x="10779577" y="29885502"/>
            <a:ext cx="322249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m/</a:t>
            </a:r>
            <a:r>
              <a:rPr lang="en-US" altLang="ru-RU" sz="2200" b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Box 7"/>
          <p:cNvSpPr txBox="1">
            <a:spLocks noChangeArrowheads="1"/>
          </p:cNvSpPr>
          <p:nvPr/>
        </p:nvSpPr>
        <p:spPr bwMode="auto">
          <a:xfrm rot="16200000">
            <a:off x="894877" y="31225353"/>
            <a:ext cx="15859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200" b="1"/>
              <a:t>20°C</a:t>
            </a:r>
          </a:p>
        </p:txBody>
      </p:sp>
      <p:sp>
        <p:nvSpPr>
          <p:cNvPr id="3091" name="TextBox 29"/>
          <p:cNvSpPr txBox="1">
            <a:spLocks noChangeArrowheads="1"/>
          </p:cNvSpPr>
          <p:nvPr/>
        </p:nvSpPr>
        <p:spPr bwMode="auto">
          <a:xfrm rot="16200000">
            <a:off x="894031" y="33589911"/>
            <a:ext cx="15859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200" b="1"/>
              <a:t>400°C</a:t>
            </a:r>
          </a:p>
        </p:txBody>
      </p:sp>
      <p:sp>
        <p:nvSpPr>
          <p:cNvPr id="3092" name="TextBox 30"/>
          <p:cNvSpPr txBox="1">
            <a:spLocks noChangeArrowheads="1"/>
          </p:cNvSpPr>
          <p:nvPr/>
        </p:nvSpPr>
        <p:spPr bwMode="auto">
          <a:xfrm rot="16200000">
            <a:off x="905143" y="36556006"/>
            <a:ext cx="15859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2200" b="1"/>
              <a:t>800°C</a:t>
            </a:r>
          </a:p>
        </p:txBody>
      </p:sp>
      <p:pic>
        <p:nvPicPr>
          <p:cNvPr id="28" name="Рисунок 27" descr="E:\conference\2019\WCN 2019 Berlin\for presentation WCN 2019 ECAP\ECAP 3-2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0" t="10239" b="9709"/>
          <a:stretch/>
        </p:blipFill>
        <p:spPr bwMode="auto">
          <a:xfrm>
            <a:off x="1944215" y="30414437"/>
            <a:ext cx="3704635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9" name="Рисунок 28" descr="E:\conference\2019\WCN 2019 Berlin\for presentation WCN 2019 ECAP\ECAP 3-400 temp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3" t="9767" b="10232"/>
          <a:stretch/>
        </p:blipFill>
        <p:spPr bwMode="auto">
          <a:xfrm>
            <a:off x="1959716" y="33012061"/>
            <a:ext cx="3611613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Рисунок 29" descr="E:\conference\2019\WCN 2019 Berlin\for presentation WCN 2019 ECAP\ECAP 3-800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9" t="9926" b="9559"/>
          <a:stretch/>
        </p:blipFill>
        <p:spPr bwMode="auto">
          <a:xfrm>
            <a:off x="1959716" y="35801741"/>
            <a:ext cx="3725940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 descr="E:\conference\2019\WCN 2019 Berlin\for presentation WCN 2019 ECAP\ECAP_d20-30-20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1" t="10330" b="7969"/>
          <a:stretch/>
        </p:blipFill>
        <p:spPr bwMode="auto">
          <a:xfrm>
            <a:off x="6282248" y="30495102"/>
            <a:ext cx="3599751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Рисунок 31" descr="E:\conference\2019\WCN 2019 Berlin\for presentation WCN 2019 ECAP\ECAP 30-400 temp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9" t="8217" b="10358"/>
          <a:stretch/>
        </p:blipFill>
        <p:spPr bwMode="auto">
          <a:xfrm>
            <a:off x="6251239" y="32994268"/>
            <a:ext cx="3319132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" name="Рисунок 32" descr="E:\conference\2019\WCN 2019 Berlin\for presentation WCN 2019 ECAP\ECAP 30-800.PN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2" t="7330" b="9467"/>
          <a:stretch/>
        </p:blipFill>
        <p:spPr bwMode="auto">
          <a:xfrm>
            <a:off x="6251239" y="35801741"/>
            <a:ext cx="3501734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Рисунок 33" descr="E:\conference\2019\WCN 2019 Berlin\for presentation WCN 2019 ECAP\ECAP 300-20.PNG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3" t="9669" b="9872"/>
          <a:stretch/>
        </p:blipFill>
        <p:spPr bwMode="auto">
          <a:xfrm>
            <a:off x="10468039" y="30629412"/>
            <a:ext cx="3726630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7" name="Рисунок 36" descr="E:\conference\2019\WCN 2019 Berlin\for presentation WCN 2019 ECAP\ECAP 300-400 temp.PNG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4" t="10195" b="9625"/>
          <a:stretch/>
        </p:blipFill>
        <p:spPr bwMode="auto">
          <a:xfrm>
            <a:off x="10371251" y="33088261"/>
            <a:ext cx="3630817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Рисунок 37" descr="E:\conference\2019\WCN 2019 Berlin\for presentation WCN 2019 ECAP\ECAP 300-800.PN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0" t="10090" b="10011"/>
          <a:stretch/>
        </p:blipFill>
        <p:spPr bwMode="auto">
          <a:xfrm>
            <a:off x="10365898" y="35943175"/>
            <a:ext cx="3641521" cy="216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9" name="Диаграмма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344493"/>
              </p:ext>
            </p:extLst>
          </p:nvPr>
        </p:nvGraphicFramePr>
        <p:xfrm>
          <a:off x="15281672" y="2892822"/>
          <a:ext cx="7086600" cy="471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40" name="Диаграмма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325635"/>
              </p:ext>
            </p:extLst>
          </p:nvPr>
        </p:nvGraphicFramePr>
        <p:xfrm>
          <a:off x="22520672" y="2995117"/>
          <a:ext cx="6629400" cy="462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41" name="Диаграмма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062217"/>
              </p:ext>
            </p:extLst>
          </p:nvPr>
        </p:nvGraphicFramePr>
        <p:xfrm>
          <a:off x="1741467" y="18570145"/>
          <a:ext cx="5660521" cy="3863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00" y="18603021"/>
            <a:ext cx="3546636" cy="3939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11141184" y="18840608"/>
            <a:ext cx="365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err="1"/>
              <a:t>Thermal</a:t>
            </a:r>
            <a:r>
              <a:rPr lang="ru-RU" sz="1800" dirty="0"/>
              <a:t> </a:t>
            </a:r>
            <a:r>
              <a:rPr lang="ru-RU" sz="1800" dirty="0" err="1"/>
              <a:t>conductivity</a:t>
            </a:r>
            <a:r>
              <a:rPr lang="en-US" sz="1800" dirty="0"/>
              <a:t> =</a:t>
            </a:r>
            <a:r>
              <a:rPr lang="ru-RU" sz="1800" dirty="0"/>
              <a:t> 391 </a:t>
            </a:r>
            <a:r>
              <a:rPr lang="en-US" sz="1800" dirty="0"/>
              <a:t>W/(m*K)</a:t>
            </a:r>
            <a:endParaRPr lang="ru-RU" sz="1800" dirty="0"/>
          </a:p>
          <a:p>
            <a:r>
              <a:rPr lang="ru-RU" sz="1800" dirty="0" err="1"/>
              <a:t>Heat</a:t>
            </a:r>
            <a:r>
              <a:rPr lang="ru-RU" sz="1800" dirty="0"/>
              <a:t> </a:t>
            </a:r>
            <a:r>
              <a:rPr lang="ru-RU" sz="1800" dirty="0" err="1"/>
              <a:t>Capacity</a:t>
            </a:r>
            <a:r>
              <a:rPr lang="en-US" sz="1800" dirty="0"/>
              <a:t> =</a:t>
            </a:r>
            <a:r>
              <a:rPr lang="ru-RU" sz="1800" dirty="0"/>
              <a:t> 5-7</a:t>
            </a:r>
            <a:r>
              <a:rPr lang="en-US" sz="1800" dirty="0"/>
              <a:t> J/(g*°C) </a:t>
            </a:r>
            <a:endParaRPr lang="ru-RU" sz="1800" dirty="0"/>
          </a:p>
          <a:p>
            <a:r>
              <a:rPr lang="ru-RU" sz="1800" dirty="0" err="1"/>
              <a:t>Emissivity</a:t>
            </a:r>
            <a:r>
              <a:rPr lang="en-US" sz="1800" dirty="0"/>
              <a:t> =</a:t>
            </a:r>
            <a:r>
              <a:rPr lang="ru-RU" sz="1800" dirty="0"/>
              <a:t> 0.35</a:t>
            </a:r>
          </a:p>
          <a:p>
            <a:r>
              <a:rPr lang="ru-RU" sz="1800" dirty="0" err="1"/>
              <a:t>Poisson’s</a:t>
            </a:r>
            <a:r>
              <a:rPr lang="ru-RU" sz="1800" dirty="0"/>
              <a:t> </a:t>
            </a:r>
            <a:r>
              <a:rPr lang="ru-RU" sz="1800" dirty="0" err="1"/>
              <a:t>ratio</a:t>
            </a:r>
            <a:r>
              <a:rPr lang="ru-RU" sz="1800" dirty="0"/>
              <a:t> </a:t>
            </a:r>
            <a:r>
              <a:rPr lang="en-US" sz="1800" dirty="0"/>
              <a:t>= </a:t>
            </a:r>
            <a:r>
              <a:rPr lang="ru-RU" sz="1800" dirty="0"/>
              <a:t>0.33</a:t>
            </a:r>
          </a:p>
          <a:p>
            <a:r>
              <a:rPr lang="ru-RU" sz="1800" dirty="0" err="1"/>
              <a:t>Young’s</a:t>
            </a:r>
            <a:r>
              <a:rPr lang="ru-RU" sz="1800" dirty="0"/>
              <a:t> </a:t>
            </a:r>
            <a:r>
              <a:rPr lang="ru-RU" sz="1800" dirty="0" err="1"/>
              <a:t>modulus</a:t>
            </a:r>
            <a:r>
              <a:rPr lang="ru-RU" sz="1800" dirty="0"/>
              <a:t> </a:t>
            </a:r>
            <a:r>
              <a:rPr lang="en-US" sz="1800" dirty="0"/>
              <a:t>= </a:t>
            </a:r>
            <a:r>
              <a:rPr lang="ru-RU" sz="1800" dirty="0"/>
              <a:t>1</a:t>
            </a:r>
            <a:r>
              <a:rPr lang="en-US" sz="1800" dirty="0"/>
              <a:t>.</a:t>
            </a:r>
            <a:r>
              <a:rPr lang="ru-RU" sz="1800" dirty="0"/>
              <a:t>15</a:t>
            </a:r>
            <a:r>
              <a:rPr lang="en-US" sz="1800" dirty="0"/>
              <a:t>*10</a:t>
            </a:r>
            <a:r>
              <a:rPr lang="en-US" sz="1800" baseline="30000" dirty="0"/>
              <a:t>5</a:t>
            </a:r>
            <a:r>
              <a:rPr lang="en-US" sz="1800" dirty="0"/>
              <a:t> </a:t>
            </a:r>
            <a:r>
              <a:rPr lang="en-US" sz="1800" dirty="0" err="1"/>
              <a:t>MPa</a:t>
            </a:r>
            <a:endParaRPr lang="ru-RU" sz="18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955132" y="18109447"/>
            <a:ext cx="101541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dirty="0"/>
              <a:t>Кривые истинного напряжения-деформации</a:t>
            </a:r>
            <a:r>
              <a:rPr lang="ru-RU" sz="2000" b="1" i="1" dirty="0">
                <a:solidFill>
                  <a:prstClr val="black"/>
                </a:solidFill>
                <a:latin typeface="+mn-lt"/>
                <a:cs typeface="+mn-cs"/>
              </a:rPr>
              <a:t>, исходное состояние - 400 °C, 30 мм/сек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87098" y="22881439"/>
            <a:ext cx="67358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1" u="sng" dirty="0">
                <a:solidFill>
                  <a:prstClr val="black"/>
                </a:solidFill>
              </a:rPr>
              <a:t>Верификация. Деформационный разогрев: 20 </a:t>
            </a:r>
            <a:r>
              <a:rPr lang="ru-RU" sz="2000" i="1" u="sng" dirty="0">
                <a:latin typeface="Times New Roman"/>
                <a:cs typeface="Times New Roman"/>
              </a:rPr>
              <a:t>°C, </a:t>
            </a:r>
            <a:endParaRPr lang="ru-RU" sz="2000" b="1" i="1" u="sng" baseline="30000" dirty="0">
              <a:solidFill>
                <a:prstClr val="black"/>
              </a:solidFill>
            </a:endParaRPr>
          </a:p>
        </p:txBody>
      </p:sp>
      <p:graphicFrame>
        <p:nvGraphicFramePr>
          <p:cNvPr id="46" name="Диаграмма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672565"/>
              </p:ext>
            </p:extLst>
          </p:nvPr>
        </p:nvGraphicFramePr>
        <p:xfrm>
          <a:off x="2160533" y="23496978"/>
          <a:ext cx="5162007" cy="327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pic>
        <p:nvPicPr>
          <p:cNvPr id="48" name="Picture 8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2"/>
          <a:stretch/>
        </p:blipFill>
        <p:spPr bwMode="auto">
          <a:xfrm>
            <a:off x="8087163" y="23517489"/>
            <a:ext cx="5022132" cy="317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4036091" y="26725314"/>
            <a:ext cx="31100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/>
              <a:t>Физическое моделирование</a:t>
            </a:r>
            <a:endParaRPr lang="en-US" sz="1600" b="1" u="sng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9085780" y="26744878"/>
            <a:ext cx="33875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u="sng" dirty="0"/>
              <a:t>Компьютерное моделирование</a:t>
            </a:r>
          </a:p>
        </p:txBody>
      </p:sp>
      <p:sp>
        <p:nvSpPr>
          <p:cNvPr id="51" name="Овал 50"/>
          <p:cNvSpPr/>
          <p:nvPr/>
        </p:nvSpPr>
        <p:spPr>
          <a:xfrm>
            <a:off x="18520172" y="5609676"/>
            <a:ext cx="609600" cy="14208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5553193" y="5205004"/>
            <a:ext cx="609600" cy="1825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pic>
        <p:nvPicPr>
          <p:cNvPr id="3219" name="Picture 14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3532" y="15481209"/>
            <a:ext cx="5169027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20" name="Picture 14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3254" y="15776575"/>
            <a:ext cx="6398903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46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0437" y="9602295"/>
            <a:ext cx="4705512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45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6315" y="9602295"/>
            <a:ext cx="6712782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5680531" y="14633575"/>
            <a:ext cx="12552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5660854" y="20594934"/>
            <a:ext cx="12552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14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3253" y="22621027"/>
            <a:ext cx="5162416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15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304" y="22604987"/>
            <a:ext cx="5930935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805</Words>
  <Application>Microsoft Office PowerPoint</Application>
  <PresentationFormat>Произвольный</PresentationFormat>
  <Paragraphs>159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Ionut</dc:creator>
  <cp:lastModifiedBy>Denis Aksenov</cp:lastModifiedBy>
  <cp:revision>81</cp:revision>
  <dcterms:created xsi:type="dcterms:W3CDTF">2010-05-12T07:19:08Z</dcterms:created>
  <dcterms:modified xsi:type="dcterms:W3CDTF">2020-10-26T07:53:44Z</dcterms:modified>
</cp:coreProperties>
</file>