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246" y="499265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ВЛИЯНИЕ НАПРЯЖЕНИЯ И ТЕМПЕРАТУРЫ НА ИЗМЕНЕНИЕ ДЕФОРМАЦИИ В СПЛАВЕ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ru-RU" sz="24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49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ru-RU" sz="24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51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ПРОЦЕССЕ ИЗОТЕРМИЧЕСКОГО МАРТЕНСИТНОГО ПРЕВРАЩЕНИЯ</a:t>
            </a:r>
            <a:endParaRPr lang="en-US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054" y="2311272"/>
            <a:ext cx="7056784" cy="1008112"/>
          </a:xfrm>
        </p:spPr>
        <p:txBody>
          <a:bodyPr>
            <a:normAutofit/>
          </a:bodyPr>
          <a:lstStyle/>
          <a:p>
            <a:r>
              <a:rPr lang="ru-RU" sz="1400" b="1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А.Х. Габриелян</a:t>
            </a:r>
            <a:r>
              <a:rPr lang="ru-RU" sz="1400" b="1" u="sng" baseline="30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А.М. Иванов</a:t>
            </a:r>
            <a:r>
              <a:rPr lang="ru-RU" sz="1400" b="1" baseline="30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С.П. Беляев</a:t>
            </a:r>
            <a:r>
              <a:rPr lang="ru-RU" sz="1400" b="1" baseline="30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Н.Н. Реснина</a:t>
            </a:r>
            <a:r>
              <a:rPr lang="ru-RU" sz="1400" b="1" baseline="30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В.А Андреев</a:t>
            </a:r>
            <a:r>
              <a:rPr lang="ru-RU" sz="1400" b="1" baseline="30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br>
              <a:rPr lang="en-US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400" i="1" baseline="30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Санкт-Петербургский государственный университет, Санкт-Петербург, Россия</a:t>
            </a:r>
            <a:br>
              <a:rPr lang="en-US" sz="1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400" i="1" baseline="30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Институт металлургии и материаловедения им. А. А. </a:t>
            </a:r>
            <a:r>
              <a:rPr lang="ru-RU" sz="1400" i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Байкова</a:t>
            </a: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РАН, Москва, Россия</a:t>
            </a:r>
            <a:br>
              <a:rPr lang="en-US" sz="1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1400" i="1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E-mail: st063878@student.spbu.ru</a:t>
            </a: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238A98-B614-4EE9-8338-005F66600299}"/>
              </a:ext>
            </a:extLst>
          </p:cNvPr>
          <p:cNvSpPr txBox="1"/>
          <p:nvPr/>
        </p:nvSpPr>
        <p:spPr>
          <a:xfrm>
            <a:off x="34942" y="3538616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влияния напряжения и температуры выдержки на изменение деформации при изотермическом деформировании и последующей выдержке закаленного сплава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ru-RU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ru-RU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0A239-DD55-49A0-BD60-567FF972EB94}"/>
              </a:ext>
            </a:extLst>
          </p:cNvPr>
          <p:cNvSpPr txBox="1"/>
          <p:nvPr/>
        </p:nvSpPr>
        <p:spPr>
          <a:xfrm>
            <a:off x="0" y="4725144"/>
            <a:ext cx="907300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2479330">
              <a:lnSpc>
                <a:spcPct val="120000"/>
              </a:lnSpc>
            </a:pPr>
            <a:r>
              <a:rPr lang="ru-RU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</a:t>
            </a:r>
            <a:endParaRPr lang="ru-RU" sz="1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2479330">
              <a:lnSpc>
                <a:spcPct val="120000"/>
              </a:lnSpc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Проволока  Ti</a:t>
            </a:r>
            <a:r>
              <a:rPr lang="ru-RU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ru-RU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диаметром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мм и длиной рабочей части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мм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2479330"/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Термообработка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отжиг от 850 </a:t>
            </a:r>
            <a:r>
              <a:rPr lang="en-US" sz="1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 течение 10 минут с последующей закалкой в воде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2479330"/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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B19’ мартенситные превращения: </a:t>
            </a:r>
          </a:p>
          <a:p>
            <a:pPr lvl="0" algn="just" defTabSz="2479330"/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-43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aseline="30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aseline="30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-24 </a:t>
            </a:r>
            <a:r>
              <a:rPr lang="en-US" sz="1800" baseline="30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1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-9 </a:t>
            </a:r>
            <a:r>
              <a:rPr lang="en-US" sz="1800" baseline="30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97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9E7D226-BCC9-4AD8-A957-C8EE807EF2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6" t="9911" r="9838" b="7456"/>
          <a:stretch/>
        </p:blipFill>
        <p:spPr>
          <a:xfrm>
            <a:off x="1501039" y="2638686"/>
            <a:ext cx="5709874" cy="38164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7D71CF0-E79C-4CB3-9F19-523FB436FB48}"/>
              </a:ext>
            </a:extLst>
          </p:cNvPr>
          <p:cNvSpPr txBox="1"/>
          <p:nvPr/>
        </p:nvSpPr>
        <p:spPr>
          <a:xfrm>
            <a:off x="179512" y="116632"/>
            <a:ext cx="38164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</a:t>
            </a:r>
          </a:p>
          <a:p>
            <a:pPr indent="252000" algn="just">
              <a:buFont typeface="Arial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 0 МПа,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100 </a:t>
            </a:r>
            <a:r>
              <a:rPr lang="ru-RU" sz="18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25200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Охлаждение до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baseline="30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25200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Выдержка в течение 40 минут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0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 до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σ</a:t>
            </a:r>
            <a:r>
              <a:rPr lang="ru-RU" sz="1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25200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Разгрузка до 0 МПа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25200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Нагрев до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= 100 </a:t>
            </a:r>
            <a:r>
              <a:rPr lang="ru-RU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38125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000" algn="just">
              <a:buFont typeface="Arial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 0 МПа,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100 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252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Охлаждение до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252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Выдержка в течение 40 минут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 до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σ</a:t>
            </a:r>
            <a:r>
              <a:rPr lang="ru-RU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252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Выдержка в течение 60 минут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252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Разгрузка до 0 МПа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Нагрев до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100 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2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E65A36A-3070-47B6-AEAA-9CB3ECAE54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8" t="8797" r="1175"/>
          <a:stretch/>
        </p:blipFill>
        <p:spPr>
          <a:xfrm>
            <a:off x="5225106" y="280064"/>
            <a:ext cx="3882675" cy="2628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573BED9-176F-4C83-811A-6F9E59F08A7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2" t="10994" r="13243" b="1950"/>
          <a:stretch/>
        </p:blipFill>
        <p:spPr>
          <a:xfrm>
            <a:off x="251520" y="332944"/>
            <a:ext cx="3187332" cy="25920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377B5C6-EEB1-49DE-BCE1-461AF8B6390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2" t="11024" r="12988" b="1002"/>
          <a:stretch/>
        </p:blipFill>
        <p:spPr>
          <a:xfrm>
            <a:off x="35496" y="2925232"/>
            <a:ext cx="3510680" cy="25920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B199A594-9FB8-4E5A-BDA3-E1ABD503DD3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1" t="11024" r="12988" b="1002"/>
          <a:stretch/>
        </p:blipFill>
        <p:spPr>
          <a:xfrm>
            <a:off x="5728353" y="2925232"/>
            <a:ext cx="3379428" cy="2592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5EB3DF3-ED5F-4DE3-A737-F5E797E05D3A}"/>
              </a:ext>
            </a:extLst>
          </p:cNvPr>
          <p:cNvSpPr txBox="1"/>
          <p:nvPr/>
        </p:nvSpPr>
        <p:spPr>
          <a:xfrm>
            <a:off x="3850934" y="289280"/>
            <a:ext cx="1460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200 МПа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D16E21-67A8-478B-938C-95296E6FF625}"/>
              </a:ext>
            </a:extLst>
          </p:cNvPr>
          <p:cNvSpPr txBox="1"/>
          <p:nvPr/>
        </p:nvSpPr>
        <p:spPr>
          <a:xfrm>
            <a:off x="3635896" y="2923942"/>
            <a:ext cx="23615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МПа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l-GR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300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МПа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F63B23-2BE8-4C7B-A895-094FE129899C}"/>
                  </a:ext>
                </a:extLst>
              </p:cNvPr>
              <p:cNvSpPr txBox="1"/>
              <p:nvPr/>
            </p:nvSpPr>
            <p:spPr>
              <a:xfrm>
                <a:off x="54743" y="5489351"/>
                <a:ext cx="9053038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8000" lvl="0" indent="-288000">
                  <a:buFont typeface="Arial" pitchFamily="34" charset="0"/>
                  <a:buChar char="•"/>
                </a:pPr>
                <a:r>
                  <a:rPr lang="ru-RU" sz="1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В процессе изотермической выдержки деформация увеличивается до постоянного значения, которое немонотонно зависит от температуры выдержки</a:t>
                </a:r>
                <a:r>
                  <a:rPr lang="en-US" sz="1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ru-RU" sz="1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Максимальное значение изотермически накопленной деформации наблюдается при температуре выдержки, близкой к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ru-RU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b>
                        <m:r>
                          <a:rPr lang="ru-RU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н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ru-RU" sz="1400" baseline="30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σ</m:t>
                        </m:r>
                      </m:sup>
                    </m:sSub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;</a:t>
                </a:r>
                <a:endParaRPr lang="ru-RU" sz="1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8000" lvl="0" indent="-288000">
                  <a:buFont typeface="Arial" pitchFamily="34" charset="0"/>
                  <a:buChar char="•"/>
                </a:pPr>
                <a:r>
                  <a:rPr lang="ru-RU" sz="1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Максимальная изотермическая деформация  монотонно зависит от напряжения, и максимальное значение 6.1 % обнаружено в при изотермической выдержке под напряжением 300 МПа</a:t>
                </a:r>
                <a:r>
                  <a:rPr lang="en-US" sz="1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2F63B23-2BE8-4C7B-A895-094FE1298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3" y="5489351"/>
                <a:ext cx="9053038" cy="1169551"/>
              </a:xfrm>
              <a:prstGeom prst="rect">
                <a:avLst/>
              </a:prstGeom>
              <a:blipFill rotWithShape="1">
                <a:blip r:embed="rId6"/>
                <a:stretch>
                  <a:fillRect l="-135" t="-521" b="-4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DE24D09D-5E04-4955-8849-E9D72F8AC786}"/>
              </a:ext>
            </a:extLst>
          </p:cNvPr>
          <p:cNvSpPr txBox="1"/>
          <p:nvPr/>
        </p:nvSpPr>
        <p:spPr>
          <a:xfrm>
            <a:off x="0" y="-71593"/>
            <a:ext cx="2697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40084134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320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 Math</vt:lpstr>
      <vt:lpstr>Times New Roman</vt:lpstr>
      <vt:lpstr>Тема Office</vt:lpstr>
      <vt:lpstr>ВЛИЯНИЕ НАПРЯЖЕНИЯ И ТЕМПЕРАТУРЫ НА ИЗМЕНЕНИЕ ДЕФОРМАЦИИ В СПЛАВЕ Ti49Ni51 В ПРОЦЕССЕ ИЗОТЕРМИЧЕСКОГО МАРТЕНСИТНОГО ПРЕВРАЩЕНИЯ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НАПРЯЖЕНИЯ И ТЕМПЕРАТУРЫ НА ИЗМЕНЕНИЕ ДЕФОРМАЦИИ В СПЛАВЕ Ti49Ni51 В ПРОЦЕССЕ ИЗОТЕРМИЧЕСКОГО МАРТЕНСИТНОГО ПРЕВРАЩЕНИЯ</dc:title>
  <dc:creator>Shimadzu</dc:creator>
  <cp:lastModifiedBy>Артур Габриелян</cp:lastModifiedBy>
  <cp:revision>33</cp:revision>
  <dcterms:created xsi:type="dcterms:W3CDTF">2020-10-20T11:16:19Z</dcterms:created>
  <dcterms:modified xsi:type="dcterms:W3CDTF">2020-10-26T10:33:33Z</dcterms:modified>
</cp:coreProperties>
</file>