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9601200" cy="128016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76" y="2094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94E6-71E7-4DE1-A258-FFFCD917358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52141-FFA3-46B1-B41B-BEACE032F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66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2141-FFA3-46B1-B41B-BEACE032FB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8706408"/>
            <a:ext cx="960864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20090" y="3271523"/>
            <a:ext cx="8161020" cy="3415554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20090" y="6741667"/>
            <a:ext cx="8161020" cy="2239447"/>
          </a:xfrm>
        </p:spPr>
        <p:txBody>
          <a:bodyPr lIns="64008" rIns="64008"/>
          <a:lstStyle>
            <a:lvl1pPr marL="0" marR="89611" indent="0" algn="r">
              <a:buNone/>
              <a:defRPr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953" y="9245600"/>
            <a:ext cx="9605153" cy="356923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2765148"/>
            <a:ext cx="8641080" cy="81873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213" y="512662"/>
            <a:ext cx="1866344" cy="1043982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63"/>
            <a:ext cx="6640830" cy="104398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95" y="1978129"/>
            <a:ext cx="8161020" cy="3413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7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8849" y="5472529"/>
            <a:ext cx="4800600" cy="2715791"/>
          </a:xfrm>
        </p:spPr>
        <p:txBody>
          <a:bodyPr lIns="128016" rIns="128016" anchor="t"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818514" y="5610214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622777" y="5610214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0" y="2765147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2765147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8641080" cy="21336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10099040"/>
            <a:ext cx="4242197" cy="1422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603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77278" y="10099040"/>
            <a:ext cx="4243864" cy="1422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603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0060" y="2696016"/>
            <a:ext cx="4242197" cy="73579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7" y="2696016"/>
            <a:ext cx="4243864" cy="73579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9103360"/>
            <a:ext cx="7855865" cy="8534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0580" y="9996190"/>
            <a:ext cx="4173322" cy="1706880"/>
          </a:xfrm>
        </p:spPr>
        <p:txBody>
          <a:bodyPr/>
          <a:lstStyle>
            <a:lvl1pPr marL="0" indent="0" algn="r">
              <a:buNone/>
              <a:defRPr sz="22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60120" y="512064"/>
            <a:ext cx="7853782" cy="85344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63384" y="11961495"/>
            <a:ext cx="2016252" cy="682752"/>
          </a:xfrm>
        </p:spPr>
        <p:txBody>
          <a:bodyPr/>
          <a:lstStyle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8294" y="10161017"/>
            <a:ext cx="7520940" cy="1210033"/>
          </a:xfrm>
          <a:noFill/>
        </p:spPr>
        <p:txBody>
          <a:bodyPr lIns="128016" tIns="0" rIns="128016" anchor="t"/>
          <a:lstStyle>
            <a:lvl1pPr marL="0" marR="25603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0030" y="354607"/>
            <a:ext cx="9121140" cy="81930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99076" y="11961496"/>
            <a:ext cx="2468215" cy="68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" y="9081561"/>
            <a:ext cx="8479204" cy="1050321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2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52258" y="9337055"/>
            <a:ext cx="3992103" cy="2693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6238" y="10798710"/>
            <a:ext cx="3992103" cy="1564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344" y="10810339"/>
            <a:ext cx="3572430" cy="2017620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8016" tIns="64008" rIns="128016" bIns="64008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698" y="10803778"/>
            <a:ext cx="3575784" cy="20241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097318" y="9311755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901581" y="9311755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52258" y="9337055"/>
            <a:ext cx="3992103" cy="2693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6238" y="10798710"/>
            <a:ext cx="3992103" cy="1564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344" y="10810339"/>
            <a:ext cx="3572430" cy="2017620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8016" tIns="64008" rIns="128016" bIns="64008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698" y="10803778"/>
            <a:ext cx="3575784" cy="20241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80060" y="2765147"/>
            <a:ext cx="8641080" cy="8448464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063384" y="11961495"/>
            <a:ext cx="2016252" cy="682752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fld id="{0D2DE150-F443-413D-A2FB-05E7D1B92978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599076" y="11961496"/>
            <a:ext cx="2468215" cy="681567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079636" y="11961496"/>
            <a:ext cx="384048" cy="681567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6E1CAFA9-9818-44FA-838B-3EC252760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58445" algn="l" rtl="0" eaLnBrk="1" latinLnBrk="0" hangingPunct="1">
        <a:spcBef>
          <a:spcPts val="56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0509" indent="-320040" algn="l" rtl="0" eaLnBrk="1" latinLnBrk="0" hangingPunct="1">
        <a:spcBef>
          <a:spcPts val="454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350" indent="-320040" algn="l" rtl="0" eaLnBrk="1" latinLnBrk="0" hangingPunct="1">
        <a:spcBef>
          <a:spcPts val="490"/>
        </a:spcBef>
        <a:buClr>
          <a:schemeClr val="accent2"/>
        </a:buClr>
        <a:buSzPct val="100000"/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20040" algn="l" rtl="0" eaLnBrk="1" latinLnBrk="0" hangingPunct="1">
        <a:spcBef>
          <a:spcPts val="49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20040" algn="l" rtl="0" eaLnBrk="1" latinLnBrk="0" hangingPunct="1">
        <a:spcBef>
          <a:spcPts val="490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086748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фазовых превращений и морфологии поверхности аморфных сплавов на основе </a:t>
            </a:r>
            <a:r>
              <a:rPr lang="en-US" altLang="ja-JP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 </a:t>
            </a:r>
            <a:r>
              <a:rPr lang="ru-RU" altLang="ja-JP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altLang="ja-JP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 </a:t>
            </a:r>
            <a:r>
              <a:rPr lang="ru-RU" altLang="ja-JP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интенсивной пластической деформации</a:t>
            </a:r>
            <a:endParaRPr lang="ru-RU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u="sng" dirty="0" err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Мирончук</a:t>
            </a:r>
            <a:r>
              <a:rPr lang="ru-RU" altLang="ja-JP" sz="14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Б.С</a:t>
            </a:r>
            <a:r>
              <a:rPr lang="ru-RU" altLang="ja-JP" sz="14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Дрозденко А.А., Божко С.И., </a:t>
            </a:r>
            <a:r>
              <a:rPr lang="ru-RU" altLang="ja-JP" sz="1400" b="1" dirty="0" err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Аронин</a:t>
            </a:r>
            <a:r>
              <a:rPr lang="ru-RU" altLang="ja-JP" sz="14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А.С.</a:t>
            </a:r>
            <a:endParaRPr lang="ru-RU" altLang="ja-JP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ja-JP" sz="1400" i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Институт физики твердого тела РАН</a:t>
            </a:r>
            <a:endParaRPr lang="en-US" altLang="ja-JP" sz="1400" i="1" dirty="0" smtClean="0">
              <a:solidFill>
                <a:srgbClr val="00000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bogdan25061997@gmail.com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Федеральное государственное бюджетное учреждение науки Институт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35" y="1"/>
            <a:ext cx="1500166" cy="1400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692" y="1908026"/>
            <a:ext cx="9444070" cy="22067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Известно, аморфные материалы обладают высокими механическими характеристиками. Механизмом деформации аморфных сплавов при комнатной температуре является формирование и распространение полос сдвига, по которым и происходит разрушение образца. Исследование поверхностей аморфных сплавов после пластической деформации позволяет судить о взаимосвязи морфологии поверхности (характерные размеры и распределение полос сдвига) и образовавшейся структуры образца. </a:t>
            </a: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Образцы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Аморфные ленты, полученные при помощи быстрой закалки из жидкого состояния методом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спиннингования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толщина лент 20 – 40 мкм, ширина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1 см. Составы лент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Al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87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Ni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8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La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5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, Fe</a:t>
            </a:r>
            <a:r>
              <a:rPr lang="en-US" sz="1500" baseline="-250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76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Si</a:t>
            </a:r>
            <a:r>
              <a:rPr lang="en-US" sz="1500" baseline="-250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13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B</a:t>
            </a:r>
            <a:r>
              <a:rPr lang="en-US" sz="1500" baseline="-250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11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Изучение взаимосвязи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морфологии поверхности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образца и фазового состава при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интенсивной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пластической деформации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8203400"/>
              </p:ext>
            </p:extLst>
          </p:nvPr>
        </p:nvGraphicFramePr>
        <p:xfrm>
          <a:off x="6157922" y="5686420"/>
          <a:ext cx="2925353" cy="1088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4960"/>
                <a:gridCol w="1440393"/>
              </a:tblGrid>
              <a:tr h="36271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/>
                </a:tc>
              </a:tr>
              <a:tr h="362712"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Al</a:t>
                      </a:r>
                      <a:r>
                        <a:rPr kumimoji="0" lang="ru-RU" sz="1500" b="0" i="0" u="none" strike="noStrike" cap="none" spc="0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87</a:t>
                      </a:r>
                      <a:r>
                        <a:rPr kumimoji="0" lang="en-US" sz="1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Ni</a:t>
                      </a:r>
                      <a:r>
                        <a:rPr kumimoji="0" lang="ru-RU" sz="1500" b="0" i="0" u="none" strike="noStrike" cap="none" spc="0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8</a:t>
                      </a:r>
                      <a:r>
                        <a:rPr kumimoji="0" lang="en-US" sz="1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La</a:t>
                      </a:r>
                      <a:r>
                        <a:rPr kumimoji="0" lang="ru-RU" sz="1500" b="0" i="0" u="none" strike="noStrike" cap="none" spc="0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5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/>
                </a:tc>
              </a:tr>
              <a:tr h="362712"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Fe</a:t>
                      </a:r>
                      <a:r>
                        <a:rPr kumimoji="0" lang="en-US" sz="1500" b="0" i="0" u="none" strike="noStrike" cap="none" spc="0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76</a:t>
                      </a:r>
                      <a:r>
                        <a:rPr kumimoji="0" lang="en-US" sz="1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Si</a:t>
                      </a:r>
                      <a:r>
                        <a:rPr kumimoji="0" lang="en-US" sz="1500" b="0" i="0" u="none" strike="noStrike" cap="none" spc="0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13</a:t>
                      </a:r>
                      <a:r>
                        <a:rPr kumimoji="0" lang="en-US" sz="1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B</a:t>
                      </a:r>
                      <a:r>
                        <a:rPr kumimoji="0" lang="en-US" sz="1500" b="0" i="0" u="none" strike="noStrike" cap="none" spc="0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 Narrow"/>
                        </a:rPr>
                        <a:t>11</a:t>
                      </a:r>
                      <a:endParaRPr kumimoji="0" lang="ru-RU" sz="1500" b="0" i="0" u="none" strike="noStrike" cap="none" spc="0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 Narrow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128016" marR="128016" marT="64008" marB="64008" anchor="ctr"/>
                </a:tc>
              </a:tr>
            </a:tbl>
          </a:graphicData>
        </a:graphic>
      </p:graphicFrame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5046" y="4157648"/>
            <a:ext cx="2900383" cy="600078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85692" y="7556674"/>
            <a:ext cx="3714776" cy="3701910"/>
            <a:chOff x="472496" y="8097400"/>
            <a:chExt cx="3926443" cy="3701910"/>
          </a:xfrm>
        </p:grpSpPr>
        <p:sp>
          <p:nvSpPr>
            <p:cNvPr id="24" name="TextBox 23"/>
            <p:cNvSpPr txBox="1"/>
            <p:nvPr/>
          </p:nvSpPr>
          <p:spPr>
            <a:xfrm>
              <a:off x="472496" y="11224154"/>
              <a:ext cx="3926443" cy="575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 defTabSz="1150143" hangingPunct="0"/>
              <a:r>
                <a:rPr 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Helvetica Light"/>
                </a:rPr>
                <a:t>Рис.2. Поверхности образцов после кручения</a:t>
              </a:r>
            </a:p>
            <a:p>
              <a:pPr algn="ctr"/>
              <a:r>
                <a:rPr 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Helvetica Light"/>
                </a:rPr>
                <a:t>а -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Al</a:t>
              </a:r>
              <a:r>
                <a:rPr lang="ru-RU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87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Ni</a:t>
              </a:r>
              <a:r>
                <a:rPr lang="ru-RU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8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La</a:t>
              </a:r>
              <a:r>
                <a:rPr lang="ru-RU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5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;	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б -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Fe</a:t>
              </a:r>
              <a:r>
                <a:rPr lang="en-US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76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Si</a:t>
              </a:r>
              <a:r>
                <a:rPr lang="en-US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13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B</a:t>
              </a:r>
              <a:r>
                <a:rPr lang="en-US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11</a:t>
              </a:r>
              <a:endParaRPr lang="ru-RU" sz="1400" baseline="-25000" dirty="0" smtClean="0">
                <a:latin typeface="Times New Roman" pitchFamily="18" charset="0"/>
                <a:cs typeface="Times New Roman" pitchFamily="18" charset="0"/>
                <a:sym typeface="Arial Narrow"/>
              </a:endParaRPr>
            </a:p>
          </p:txBody>
        </p:sp>
        <p:pic>
          <p:nvPicPr>
            <p:cNvPr id="25" name="Рисунок 24" descr="D:\ЗАГРУЗКИ С НЭТА\Fig_2a.jpg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8314" y="9758386"/>
              <a:ext cx="2285731" cy="150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942948" y="8097400"/>
              <a:ext cx="239438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 defTabSz="1150143" hangingPunct="0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  <a:sym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4386" y="9829824"/>
              <a:ext cx="228573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 defTabSz="1150143" hangingPunct="0"/>
              <a:r>
                <a:rPr lang="ru-RU" sz="1400" dirty="0" smtClean="0">
                  <a:solidFill>
                    <a:srgbClr val="000000"/>
                  </a:solidFill>
                  <a:latin typeface="Times New Roman" pitchFamily="18" charset="0"/>
                  <a:ea typeface="+mj-ea"/>
                  <a:cs typeface="Times New Roman" pitchFamily="18" charset="0"/>
                  <a:sym typeface="Helvetica Light"/>
                </a:rPr>
                <a:t>б</a:t>
              </a:r>
              <a:endParaRPr lang="ru-RU" sz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  <a:sym typeface="Helvetica Light"/>
              </a:endParaRPr>
            </a:p>
          </p:txBody>
        </p:sp>
        <p:pic>
          <p:nvPicPr>
            <p:cNvPr id="28" name="Рисунок 27" descr="D:\ЗАГРУЗКИ С НЭТА\_Fig_1a.jp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28700" y="8115312"/>
              <a:ext cx="2367364" cy="150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Box 35"/>
          <p:cNvSpPr txBox="1"/>
          <p:nvPr/>
        </p:nvSpPr>
        <p:spPr>
          <a:xfrm>
            <a:off x="85692" y="11258584"/>
            <a:ext cx="944407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Морфология поверхностей деформированных аморфных образцов 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разная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размеры и шаг «ступенек» значительно больше в образцах на основе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чем в образцах на основе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Поверхность образца 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более развитая.  В образце 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после ИПДК обнаружена значительная доля кристаллической фазы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в то время как в образце 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5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 сохранилась полностью аморфная структура, что соответствует предположению о том, что более развитая  поверхность свидетельствует 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кристаллизации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sym typeface="Arial Narrow"/>
              </a:rPr>
              <a:t>образца.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229096" y="9186882"/>
            <a:ext cx="4657724" cy="2000264"/>
            <a:chOff x="285752" y="3428976"/>
            <a:chExt cx="23264890" cy="1016940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99404" y="10938311"/>
              <a:ext cx="22551233" cy="266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Рис.4. Профиль поверхности образцов после ИПДК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а -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Al</a:t>
              </a:r>
              <a:r>
                <a:rPr lang="ru-RU" sz="1400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87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Ni</a:t>
              </a:r>
              <a:r>
                <a:rPr lang="ru-RU" sz="1400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8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La</a:t>
              </a:r>
              <a:r>
                <a:rPr lang="ru-RU" sz="1400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5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;	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б -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Fe</a:t>
              </a:r>
              <a:r>
                <a:rPr lang="en-US" sz="1400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76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Si</a:t>
              </a:r>
              <a:r>
                <a:rPr lang="en-US" sz="1400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13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B</a:t>
              </a:r>
              <a:r>
                <a:rPr lang="en-US" sz="1400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 Narrow"/>
                </a:rPr>
                <a:t>11</a:t>
              </a:r>
              <a:endParaRPr lang="ru-RU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 Narrow"/>
              </a:endParaRPr>
            </a:p>
          </p:txBody>
        </p:sp>
        <p:pic>
          <p:nvPicPr>
            <p:cNvPr id="40" name="Рисунок 39" descr="D:\ЗАГРУЗКИ С НЭТА\Fig_1c.jpg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04796" y="3428976"/>
              <a:ext cx="10858576" cy="771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Рисунок 40" descr="D:\ЗАГРУЗКИ С НЭТА\Fig_2c.jpg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334877" y="3428976"/>
              <a:ext cx="11215765" cy="771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285752" y="3658271"/>
              <a:ext cx="1047676" cy="182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Helvetica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834812" y="3786165"/>
              <a:ext cx="1000130" cy="182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Helvetica Light"/>
                </a:rPr>
                <a:t>б</a:t>
              </a:r>
              <a:endPara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Helvetica Light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00534" y="7115181"/>
            <a:ext cx="4429156" cy="2071702"/>
            <a:chOff x="3657592" y="7115180"/>
            <a:chExt cx="4500594" cy="214313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3657592" y="7115180"/>
              <a:ext cx="4500594" cy="2143139"/>
              <a:chOff x="4347976" y="7700075"/>
              <a:chExt cx="4267386" cy="2006994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514848" y="9186882"/>
                <a:ext cx="4072934" cy="520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Рис.3.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3D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поверхность образцов после ИПДК</a:t>
                </a:r>
              </a:p>
              <a:p>
                <a:pPr algn="ctr"/>
                <a:r>
                  <a:rPr lang="ru-RU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Helvetica Light"/>
                  </a:rPr>
                  <a:t>а -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Al</a:t>
                </a:r>
                <a:r>
                  <a:rPr lang="ru-RU" sz="1400" baseline="-250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87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Ni</a:t>
                </a:r>
                <a:r>
                  <a:rPr lang="ru-RU" sz="1400" baseline="-250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8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La</a:t>
                </a:r>
                <a:r>
                  <a:rPr lang="ru-RU" sz="1400" baseline="-250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5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;	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б -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Fe</a:t>
                </a:r>
                <a:r>
                  <a:rPr lang="en-US" sz="1400" baseline="-250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76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Si</a:t>
                </a:r>
                <a:r>
                  <a:rPr lang="en-US" sz="1400" baseline="-250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13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B</a:t>
                </a:r>
                <a:r>
                  <a:rPr lang="en-US" sz="1400" baseline="-25000" dirty="0" smtClean="0">
                    <a:latin typeface="Times New Roman" pitchFamily="18" charset="0"/>
                    <a:cs typeface="Times New Roman" pitchFamily="18" charset="0"/>
                    <a:sym typeface="Arial Narrow"/>
                  </a:rPr>
                  <a:t>11</a:t>
                </a:r>
                <a:endParaRPr lang="ru-RU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endParaRPr>
              </a:p>
            </p:txBody>
          </p:sp>
          <p:pic>
            <p:nvPicPr>
              <p:cNvPr id="31" name="Рисунок 30" descr="D:\ЗАГРУЗКИ С НЭТА\Fig_1b.jpg"/>
              <p:cNvPicPr/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95362" y="7764821"/>
                <a:ext cx="1860504" cy="1424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Рисунок 31" descr="D:\ЗАГРУЗКИ С НЭТА\Fig_2b.jpg"/>
              <p:cNvPicPr/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830659" y="7700075"/>
                <a:ext cx="1784703" cy="151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347976" y="8034574"/>
                <a:ext cx="194133" cy="3597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algn="ctr" defTabSz="1150143" hangingPunct="0"/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1400" dirty="0">
                  <a:solidFill>
                    <a:srgbClr val="000000"/>
                  </a:solidFill>
                  <a:latin typeface="Times New Roman" pitchFamily="18" charset="0"/>
                  <a:ea typeface="+mj-ea"/>
                  <a:cs typeface="Times New Roman" pitchFamily="18" charset="0"/>
                  <a:sym typeface="Helvetica Light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157922" y="7543808"/>
              <a:ext cx="185325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 defTabSz="1150143" hangingPunct="0"/>
              <a:r>
                <a:rPr lang="ru-RU" sz="1400" dirty="0" smtClean="0">
                  <a:solidFill>
                    <a:srgbClr val="000000"/>
                  </a:solidFill>
                  <a:latin typeface="Times New Roman" pitchFamily="18" charset="0"/>
                  <a:ea typeface="+mj-ea"/>
                  <a:cs typeface="Times New Roman" pitchFamily="18" charset="0"/>
                  <a:sym typeface="Helvetica Light"/>
                </a:rPr>
                <a:t>б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5692" y="4400536"/>
            <a:ext cx="5557876" cy="2643206"/>
            <a:chOff x="99980" y="4757726"/>
            <a:chExt cx="5557876" cy="2643206"/>
          </a:xfrm>
        </p:grpSpPr>
        <p:sp>
          <p:nvSpPr>
            <p:cNvPr id="14" name="TextBox 13"/>
            <p:cNvSpPr txBox="1"/>
            <p:nvPr/>
          </p:nvSpPr>
          <p:spPr>
            <a:xfrm>
              <a:off x="99980" y="6825776"/>
              <a:ext cx="5557876" cy="575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Helvetica Light"/>
                </a:rPr>
                <a:t>Рис.1.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Рентгенограммы образцов после ИПДК</a:t>
              </a:r>
            </a:p>
            <a:p>
              <a:pPr algn="ctr"/>
              <a:r>
                <a:rPr 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Helvetica Light"/>
                </a:rPr>
                <a:t>а -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Al</a:t>
              </a:r>
              <a:r>
                <a:rPr lang="ru-RU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87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Ni</a:t>
              </a:r>
              <a:r>
                <a:rPr lang="ru-RU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8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La</a:t>
              </a:r>
              <a:r>
                <a:rPr lang="ru-RU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5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;	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б -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Fe</a:t>
              </a:r>
              <a:r>
                <a:rPr lang="en-US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76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Si</a:t>
              </a:r>
              <a:r>
                <a:rPr lang="en-US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13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B</a:t>
              </a:r>
              <a:r>
                <a:rPr lang="en-US" sz="1400" baseline="-25000" dirty="0" smtClean="0">
                  <a:latin typeface="Times New Roman" pitchFamily="18" charset="0"/>
                  <a:cs typeface="Times New Roman" pitchFamily="18" charset="0"/>
                  <a:sym typeface="Arial Narrow"/>
                </a:rPr>
                <a:t>11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Рисунок 15" descr="D:\ЗАГРУЗКИ С НЭТА\_Fig_1d.jpg"/>
            <p:cNvPicPr/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3297" y="4757726"/>
              <a:ext cx="217319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 descr="D:\ЗАГРУЗКИ С НЭТА\_Fig_2d.jpg"/>
            <p:cNvPicPr/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968561" y="4822884"/>
              <a:ext cx="2449533" cy="1935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57130" y="4900602"/>
              <a:ext cx="194133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 defTabSz="1150143" hangingPunct="0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  <a:sym typeface="Helvetica Ligh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43212" y="4900602"/>
              <a:ext cx="185325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 defTabSz="1150143" hangingPunct="0"/>
              <a:r>
                <a:rPr lang="ru-RU" sz="1400" dirty="0" smtClean="0">
                  <a:solidFill>
                    <a:srgbClr val="000000"/>
                  </a:solidFill>
                  <a:latin typeface="Times New Roman" pitchFamily="18" charset="0"/>
                  <a:ea typeface="+mj-ea"/>
                  <a:cs typeface="Times New Roman" pitchFamily="18" charset="0"/>
                  <a:sym typeface="Helvetica Light"/>
                </a:rPr>
                <a:t>б</a:t>
              </a:r>
              <a:endParaRPr lang="ru-RU" sz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  <a:sym typeface="Helvetica Ligh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800732" y="4686288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Формула 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величина деформации,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радиус образца,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угол поворота пуансона,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начальная толщина образца,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толщина образца после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ИПД.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86484" y="6807403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Таблица 1. Величина деформации.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015442" y="4224623"/>
            <a:ext cx="58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1000</TotalTime>
  <Words>361</Words>
  <Application>Microsoft Office PowerPoint</Application>
  <PresentationFormat>A3 (297x420 мм)</PresentationFormat>
  <Paragraphs>34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Открытая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Bogdan Mironchuk</dc:creator>
  <cp:lastModifiedBy>Bogdan Mironchuk</cp:lastModifiedBy>
  <cp:revision>77</cp:revision>
  <dcterms:created xsi:type="dcterms:W3CDTF">2020-08-24T08:13:59Z</dcterms:created>
  <dcterms:modified xsi:type="dcterms:W3CDTF">2020-10-26T14:02:19Z</dcterms:modified>
</cp:coreProperties>
</file>