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  <p:sldId id="265" r:id="rId8"/>
    <p:sldId id="266" r:id="rId9"/>
    <p:sldId id="267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9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8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6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626C-0B6B-41F2-88C6-B42EFAF8066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3396-2D7A-4E8C-94F5-D167D8E1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1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048" y="398854"/>
            <a:ext cx="1023213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МИКРОСТРУКТУРЫ В КРУПНОЗЕРНИСТОМ И СУБМИКРОКРИСТАЛЛИЧЕСКОМ ТИТАНЕ ПОСЛЕ ПОЛЗУЧЕСТИ  </a:t>
            </a:r>
            <a:endParaRPr lang="ru-RU" b="1" cap="all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Манохин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А.Ю.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Токмачева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-Колобова 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В.И. Бетехтин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А.Г. Кадомцев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М.В. Нарыкова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Ю.Р. Колобов 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проблем химической физики РАН, Россия,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г.Черноголовка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Национальный исследовательский технологический университет 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МИСиС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Россия, г. Москва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Физико-технический институт имени А.Ф. Иоффе, Россия, Санкт-Петербург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64" y="2721028"/>
            <a:ext cx="1177747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Выполнены исследования изменений микроструктуры в областях (слоях толщиной до 10 мкм), примыкающих к поверхности разрушения магистральных трещин, развитие которых привело к разрушению в процессе ползучести при 350 °С образцов технически чистого титана марки ВТ1-0 в исходном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субмикрокристаллическом состояниях методами просвечивающей электронной микроскопии.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данной работы является изучение особенностей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микро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образцов технически чистого титана марки ВТ1-0 после испытаний на ползучесть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264" y="5141732"/>
            <a:ext cx="1177747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исследование в основной части, посвященной изучению особенностей структуры исследуемого сплава ВТ1-0, поддержано РНФ (проект 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19-12-00221) и в дополнительной части исследований, связанной с изучением механизмов деформации выполнено при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тематической картой ИПХФ РАН по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теме г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осударственного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задания,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№ государственной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регистрации АААА-А19-119100800130-0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Работа выполнена с использованием оборудования ЦКП ФНИЦ «Кристаллография 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фотоника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РАН».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9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9504"/>
            <a:ext cx="12101804" cy="696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b="1" dirty="0"/>
              <a:t>Объекты исследования: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материала для проведения оригинальных исследований использовали титан марки ВТ1-0, химический состав которого приведен в таблице 1 (согласно сертификатам соответствия и результатам оптико-эмиссионного спектрального анализа).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en-US" sz="2000" b="1" dirty="0" smtClean="0"/>
          </a:p>
          <a:p>
            <a:pPr indent="450215" algn="just">
              <a:spcAft>
                <a:spcPts val="0"/>
              </a:spcAft>
            </a:pPr>
            <a:endParaRPr lang="en-US" sz="2000" b="1" dirty="0"/>
          </a:p>
          <a:p>
            <a:pPr marL="449580" indent="450215" algn="just"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450215" algn="just"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 приведены условия испытаний образцов на ползучесть, на воздухе. Испытания выполнены для двух состояний материала: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субмикрокристаллического.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размер структурных элементов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составляет порядка 2 мкм.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en-US" sz="2000" b="1" dirty="0"/>
          </a:p>
          <a:p>
            <a:pPr indent="450215" algn="just">
              <a:spcAft>
                <a:spcPts val="0"/>
              </a:spcAft>
            </a:pPr>
            <a:endParaRPr lang="en-US" sz="2000" b="1" dirty="0" smtClean="0"/>
          </a:p>
          <a:p>
            <a:pPr indent="450215" algn="just">
              <a:spcAft>
                <a:spcPts val="0"/>
              </a:spcAft>
            </a:pPr>
            <a:endParaRPr lang="en-US" sz="2000" b="1" dirty="0"/>
          </a:p>
          <a:p>
            <a:pPr indent="450215" algn="just">
              <a:spcAft>
                <a:spcPts val="0"/>
              </a:spcAft>
            </a:pPr>
            <a:endParaRPr lang="en-US" sz="2000" b="1" dirty="0" smtClean="0"/>
          </a:p>
          <a:p>
            <a:pPr indent="450215" algn="just">
              <a:spcAft>
                <a:spcPts val="0"/>
              </a:spcAft>
            </a:pPr>
            <a:endParaRPr lang="en-US" sz="2000" b="1" dirty="0"/>
          </a:p>
          <a:p>
            <a:pPr indent="450215" algn="just">
              <a:spcAft>
                <a:spcPts val="0"/>
              </a:spcAft>
            </a:pPr>
            <a:endParaRPr lang="en-US" sz="20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15314"/>
              </p:ext>
            </p:extLst>
          </p:nvPr>
        </p:nvGraphicFramePr>
        <p:xfrm>
          <a:off x="3097937" y="2705227"/>
          <a:ext cx="6203950" cy="1413321"/>
        </p:xfrm>
        <a:graphic>
          <a:graphicData uri="http://schemas.openxmlformats.org/drawingml/2006/table">
            <a:tbl>
              <a:tblPr firstRow="1" firstCol="1" bandRow="1"/>
              <a:tblGrid>
                <a:gridCol w="1059180">
                  <a:extLst>
                    <a:ext uri="{9D8B030D-6E8A-4147-A177-3AD203B41FA5}">
                      <a16:colId xmlns:a16="http://schemas.microsoft.com/office/drawing/2014/main" val="492745135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1419558946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676262708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257536178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374111337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1096445967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3308272334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91621515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Сплав ВТ1-0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элементов, вес. %,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-основа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14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614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Требование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ГОСТ 19807-91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≤0,006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255245"/>
                  </a:ext>
                </a:extLst>
              </a:tr>
              <a:tr h="14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3965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5932" y="2340223"/>
            <a:ext cx="44794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Таблица 1. Химический состав титана марки </a:t>
            </a:r>
            <a:r>
              <a:rPr lang="ru-RU" alt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ВТ1-0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27851"/>
              </p:ext>
            </p:extLst>
          </p:nvPr>
        </p:nvGraphicFramePr>
        <p:xfrm>
          <a:off x="2265863" y="5953110"/>
          <a:ext cx="8357799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2376958">
                  <a:extLst>
                    <a:ext uri="{9D8B030D-6E8A-4147-A177-3AD203B41FA5}">
                      <a16:colId xmlns:a16="http://schemas.microsoft.com/office/drawing/2014/main" val="3081344545"/>
                    </a:ext>
                  </a:extLst>
                </a:gridCol>
                <a:gridCol w="2839980">
                  <a:extLst>
                    <a:ext uri="{9D8B030D-6E8A-4147-A177-3AD203B41FA5}">
                      <a16:colId xmlns:a16="http://schemas.microsoft.com/office/drawing/2014/main" val="687055344"/>
                    </a:ext>
                  </a:extLst>
                </a:gridCol>
                <a:gridCol w="3140861">
                  <a:extLst>
                    <a:ext uri="{9D8B030D-6E8A-4147-A177-3AD203B41FA5}">
                      <a16:colId xmlns:a16="http://schemas.microsoft.com/office/drawing/2014/main" val="339107601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Состояние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Напряжение, МПа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Время испытаний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51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Рекристаллизованное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часа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605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часов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71288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5932" y="5495472"/>
            <a:ext cx="66368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Таблица - Реестр образцов ВТ1-0 после испытаний на ползучесть при 350 °С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2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78" y="34357"/>
            <a:ext cx="119618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000" b="1" dirty="0">
                <a:solidFill>
                  <a:prstClr val="black"/>
                </a:solidFill>
              </a:rPr>
              <a:t>Методики исследований:</a:t>
            </a:r>
          </a:p>
          <a:p>
            <a:pPr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Структуру сплава изучали методом растровой и просвечивающей  электронной микроскопии с помощью сканирующего электронного микроскопа с полевой эмиссией катода FEI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Quanta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600 и просвечивающего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Tecnai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G20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Подготовку поверхности образцов для проведения рентгеноструктурного анализа проводили с использованием шлифовально-полировального станка LaboPol-5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Struers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Съемку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образцов проводили с использованием рентгеновского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дифрактометра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ДРОН 3М с фокусировкой по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Бреггу-Брентано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следующих условиях: излучение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-Kα (λ=1.5406 Аº), шаг сканирования 0.05º, диапазон углов 2Θ 33-110, экспозиция 4 секунды. Обработку первичных данных проводили с использованием программного обеспечения PDXL и базы данных PDF-2.</a:t>
            </a:r>
          </a:p>
          <a:p>
            <a:pPr lvl="0" indent="450215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Образцы для исследования изготавливали из прутков сплава ВТ1-0 диаметром 8 мм, полученных по технологии с использованием продольной и поперечно-винтовой прокаток (ТУ 1825-001-02079230-2009), которые подвергали финишному отжигу при температуре 673 K в течение 3 ч для снятия внутренних напряжений первого рода. Отжиги проводили в лабораторных печах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Naberherm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Средний размер структурных элементов после данной обработки составляет 193±11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Материал является субмикрокристаллическим, т.к. основная доля зерен находится в интервале значений 0.1-1 мкм (доля зерен размером до 100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составила порядка 15%). Образцы для просвечивающей электронной микроскопии готовили методом сфокусированного ионного пучка из области разрушения образца после испытаний на ползучесть (рисунок 1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1293845" y="5685699"/>
            <a:ext cx="2804160" cy="614680"/>
          </a:xfrm>
          <a:prstGeom prst="cube">
            <a:avLst>
              <a:gd name="adj" fmla="val 7819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3918935" y="5944779"/>
            <a:ext cx="1174115" cy="149225"/>
          </a:xfrm>
          <a:prstGeom prst="leftArrow">
            <a:avLst>
              <a:gd name="adj1" fmla="val 50000"/>
              <a:gd name="adj2" fmla="val 2059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43040" y="5862864"/>
            <a:ext cx="260350" cy="2438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037045" y="5354864"/>
            <a:ext cx="587375" cy="393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дпись 3"/>
          <p:cNvSpPr txBox="1">
            <a:spLocks noChangeArrowheads="1"/>
          </p:cNvSpPr>
          <p:nvPr/>
        </p:nvSpPr>
        <p:spPr bwMode="auto">
          <a:xfrm>
            <a:off x="4654996" y="5215913"/>
            <a:ext cx="1960562" cy="2936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Область разрушения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15"/>
          <p:cNvSpPr txBox="1">
            <a:spLocks noChangeArrowheads="1"/>
          </p:cNvSpPr>
          <p:nvPr/>
        </p:nvSpPr>
        <p:spPr bwMode="auto">
          <a:xfrm>
            <a:off x="3873215" y="6186770"/>
            <a:ext cx="2566987" cy="288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Направление резки тонких фольг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212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1 – Схематичное изображение места исследования образцов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4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2" descr="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b="8574"/>
          <a:stretch>
            <a:fillRect/>
          </a:stretch>
        </p:blipFill>
        <p:spPr bwMode="auto">
          <a:xfrm>
            <a:off x="69139" y="509586"/>
            <a:ext cx="404038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3" descr="2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" b="8574"/>
          <a:stretch>
            <a:fillRect/>
          </a:stretch>
        </p:blipFill>
        <p:spPr bwMode="auto">
          <a:xfrm>
            <a:off x="4178820" y="509586"/>
            <a:ext cx="392326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76" y="495300"/>
            <a:ext cx="40349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дпись 14"/>
          <p:cNvSpPr txBox="1">
            <a:spLocks noChangeArrowheads="1"/>
          </p:cNvSpPr>
          <p:nvPr/>
        </p:nvSpPr>
        <p:spPr bwMode="auto">
          <a:xfrm>
            <a:off x="73752" y="546907"/>
            <a:ext cx="347663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адпись 17"/>
          <p:cNvSpPr txBox="1">
            <a:spLocks noChangeArrowheads="1"/>
          </p:cNvSpPr>
          <p:nvPr/>
        </p:nvSpPr>
        <p:spPr bwMode="auto">
          <a:xfrm>
            <a:off x="8171378" y="509586"/>
            <a:ext cx="34766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адпись 18"/>
          <p:cNvSpPr txBox="1">
            <a:spLocks noChangeArrowheads="1"/>
          </p:cNvSpPr>
          <p:nvPr/>
        </p:nvSpPr>
        <p:spPr bwMode="auto">
          <a:xfrm>
            <a:off x="4206813" y="546907"/>
            <a:ext cx="34766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238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8115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573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1 – Фрактография разрушения образца марки ВТ1-0 в рекристаллизованном состоянии после испытаний на ползучесть при 350 ºС в течение 44 часов при напряжении 241 МПа. Область вблизи разрушения образца: а,б,в - направление электронного пучка по нормали к поверхности разрушения; г – вид сбоку, направление пучка под небольшим углом к поверхности разрушения. Растровая электронная микроскопия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6763" y="3450635"/>
            <a:ext cx="12247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572770" algn="ctr">
              <a:lnSpc>
                <a:spcPct val="150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Фрактография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разрушения образца марки ВТ1-0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после испытаний на ползучесть при 350 ºС в течение 44 часов при напряжении 241 МПа. Область вблизи разрушения образца: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а,б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направление электронного пучка по нормали к поверхности разрушения;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вид сбоку, направление пучка под небольшим углом к поверхности разрушения. Растровая электронная микроскопия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9139" y="5129306"/>
            <a:ext cx="11995343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изучении в растровом электронном микроскопе можно заметить, что характер структуры в месте разрушения </a:t>
            </a:r>
            <a:r>
              <a:rPr lang="ru-RU" alt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рекристаллизованного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образца – вязкий (волокнистый), соответствующий вязкому разрушению с характерным ямочным рельефом (рисунок 1).</a:t>
            </a:r>
          </a:p>
        </p:txBody>
      </p:sp>
    </p:spTree>
    <p:extLst>
      <p:ext uri="{BB962C8B-B14F-4D97-AF65-F5344CB8AC3E}">
        <p14:creationId xmlns:p14="http://schemas.microsoft.com/office/powerpoint/2010/main" val="46230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" y="3645965"/>
            <a:ext cx="12207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572770" algn="ctr">
              <a:lnSpc>
                <a:spcPct val="150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Фрактография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излома образца марки ВТ1-0 в субмикрокристаллическом состоянии после испытаний на ползучесть при 350 ºС в течение 30 часов при напряжении 313 МПа: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а,б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направление электронного пучка по нормали к поверхности разрушения;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вид сбоку, направление пучка под небольшим углом к поверхности разрушения. РЭМ</a:t>
            </a:r>
          </a:p>
        </p:txBody>
      </p:sp>
      <p:pic>
        <p:nvPicPr>
          <p:cNvPr id="3" name="Рисунок 2" descr="C:\Users\S\YandexDisk-mnhn\РНФ_Кадомцев_2019-2021\2 этап 2019\данные\ЦКП ИПХФ РАН\Фрактография\5.2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" b="7352"/>
          <a:stretch/>
        </p:blipFill>
        <p:spPr bwMode="auto">
          <a:xfrm>
            <a:off x="102462" y="411320"/>
            <a:ext cx="3974489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S\YandexDisk-mnhn\РНФ_Кадомцев_2019-2021\2 этап 2019\данные\ЦКП ИПХФ РАН\Фрактография\5.4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 bwMode="auto">
          <a:xfrm>
            <a:off x="4225366" y="411320"/>
            <a:ext cx="357316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7904817" y="411320"/>
            <a:ext cx="3854460" cy="2880000"/>
          </a:xfrm>
          <a:prstGeom prst="rect">
            <a:avLst/>
          </a:prstGeom>
        </p:spPr>
      </p:pic>
      <p:sp>
        <p:nvSpPr>
          <p:cNvPr id="8" name="Надпись 14"/>
          <p:cNvSpPr txBox="1">
            <a:spLocks noChangeArrowheads="1"/>
          </p:cNvSpPr>
          <p:nvPr/>
        </p:nvSpPr>
        <p:spPr bwMode="auto">
          <a:xfrm>
            <a:off x="174336" y="489566"/>
            <a:ext cx="347663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Надпись 17"/>
          <p:cNvSpPr txBox="1">
            <a:spLocks noChangeArrowheads="1"/>
          </p:cNvSpPr>
          <p:nvPr/>
        </p:nvSpPr>
        <p:spPr bwMode="auto">
          <a:xfrm>
            <a:off x="8025074" y="489565"/>
            <a:ext cx="34766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адпись 18"/>
          <p:cNvSpPr txBox="1">
            <a:spLocks noChangeArrowheads="1"/>
          </p:cNvSpPr>
          <p:nvPr/>
        </p:nvSpPr>
        <p:spPr bwMode="auto">
          <a:xfrm>
            <a:off x="4316918" y="489565"/>
            <a:ext cx="34766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4336" y="5735415"/>
            <a:ext cx="12017664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разрушения субмикрокристаллического образца аналогичен </a:t>
            </a:r>
            <a:r>
              <a:rPr lang="ru-RU" alt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рекристаллизованному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также соответствует вязкому ямочному рельефу на поверхности разрушения (рисунок 2). </a:t>
            </a:r>
          </a:p>
        </p:txBody>
      </p:sp>
    </p:spTree>
    <p:extLst>
      <p:ext uri="{BB962C8B-B14F-4D97-AF65-F5344CB8AC3E}">
        <p14:creationId xmlns:p14="http://schemas.microsoft.com/office/powerpoint/2010/main" val="30196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167268"/>
            <a:ext cx="11585448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Установлено, что в структуре исходного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титана после испытаний на ползучесть в тонком (менее 2 мкм) приповерхностном слое трещин происходит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наноструктурирование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этом форма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наноразмерных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зерен в указанных областях близка к глобулярной, а размер кристаллитов составляет порядка 150-200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123" name="Рисунок 22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" y="1810742"/>
            <a:ext cx="3899329" cy="40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2" y="1724500"/>
            <a:ext cx="3962570" cy="40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45387" y="1928056"/>
            <a:ext cx="3627142" cy="685392"/>
            <a:chOff x="0" y="9939"/>
            <a:chExt cx="3627589" cy="6858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0321" y="9939"/>
              <a:ext cx="437322" cy="34787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2236304" y="9939"/>
              <a:ext cx="1391285" cy="287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Область разрыва</a:t>
              </a:r>
            </a:p>
          </p:txBody>
        </p:sp>
        <p:sp>
          <p:nvSpPr>
            <p:cNvPr id="9" name="Левая фигурная скобка 8"/>
            <p:cNvSpPr/>
            <p:nvPr/>
          </p:nvSpPr>
          <p:spPr>
            <a:xfrm>
              <a:off x="1282148" y="9939"/>
              <a:ext cx="298174" cy="685800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278295" y="208722"/>
              <a:ext cx="785191" cy="287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≈ 2 мкм</a:t>
              </a:r>
            </a:p>
          </p:txBody>
        </p:sp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0" y="9939"/>
              <a:ext cx="377687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1838739" y="129209"/>
              <a:ext cx="397565" cy="795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03853" y="-4665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03853" y="-93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19456" y="5700721"/>
            <a:ext cx="12218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Микроструктура образца марки ВТ1-0 в </a:t>
            </a:r>
            <a:r>
              <a:rPr lang="ru-RU" alt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после испытаний на ползучесть при 350 ºС в течение 44 часов при напряжении 241 МПа: а - общий вид образца тонкой фольги, б- увеличенный участок (отмечен на рисунке «а»). ПРЭМ </a:t>
            </a: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6953231" y="1839237"/>
            <a:ext cx="377640" cy="287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50" y="1697905"/>
            <a:ext cx="3834476" cy="3960000"/>
          </a:xfrm>
          <a:prstGeom prst="rect">
            <a:avLst/>
          </a:prstGeom>
        </p:spPr>
      </p:pic>
      <p:pic>
        <p:nvPicPr>
          <p:cNvPr id="3" name="Рисунок 2" descr="C:\Users\S\Desktop\ИК РАН\27112019\5_SMK_ПЭМ\x79000_Acquire B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66" y="1697905"/>
            <a:ext cx="383445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63064" y="5569086"/>
            <a:ext cx="108605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Микроструктура образца марки ВТ1-0 в субмикрокристаллическом состоянии после испытаний на ползучесть при 350 ºС в течение 30 часов при напряжении 313 МПа: а - общий вид образца тонкой фольги, б- увеличенный участок (отмечен на рисунке «а»). ПРЭМ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11650" y="1697905"/>
            <a:ext cx="4885877" cy="685392"/>
            <a:chOff x="0" y="9939"/>
            <a:chExt cx="3627589" cy="6858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80321" y="9939"/>
              <a:ext cx="437322" cy="34787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2236304" y="9939"/>
              <a:ext cx="1391285" cy="287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Область разрыва</a:t>
              </a:r>
            </a:p>
          </p:txBody>
        </p:sp>
        <p:sp>
          <p:nvSpPr>
            <p:cNvPr id="8" name="Левая фигурная скобка 7"/>
            <p:cNvSpPr/>
            <p:nvPr/>
          </p:nvSpPr>
          <p:spPr>
            <a:xfrm>
              <a:off x="1282148" y="9939"/>
              <a:ext cx="298174" cy="685800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278295" y="208722"/>
              <a:ext cx="785191" cy="287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≈ 2 мкм</a:t>
              </a:r>
            </a:p>
          </p:txBody>
        </p:sp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0" y="9939"/>
              <a:ext cx="209629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838739" y="129209"/>
              <a:ext cx="397565" cy="795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6514684" y="1713095"/>
            <a:ext cx="377640" cy="287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634" y="140131"/>
            <a:ext cx="11800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ползучести образца в СМК состоянии формируется структура, состоящая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наноструктурированного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приповерхностного слоя толщиной порядка 2 мкм (вблизи поверхности излома разрушенного материала наблюдаются зерна глобулярной морфологии размером порядка 100-200нм), далее плавно переходящего в структуру с пластинчатой морфологии зерен в объеме материала (с высокой степенью неравновесности границ зерен, высокой плотностью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дислокаций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48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52455"/>
              </p:ext>
            </p:extLst>
          </p:nvPr>
        </p:nvGraphicFramePr>
        <p:xfrm>
          <a:off x="635266" y="972445"/>
          <a:ext cx="1130006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3684346">
                  <a:extLst>
                    <a:ext uri="{9D8B030D-6E8A-4147-A177-3AD203B41FA5}">
                      <a16:colId xmlns:a16="http://schemas.microsoft.com/office/drawing/2014/main" val="4168871901"/>
                    </a:ext>
                  </a:extLst>
                </a:gridCol>
                <a:gridCol w="4149984">
                  <a:extLst>
                    <a:ext uri="{9D8B030D-6E8A-4147-A177-3AD203B41FA5}">
                      <a16:colId xmlns:a16="http://schemas.microsoft.com/office/drawing/2014/main" val="1130192510"/>
                    </a:ext>
                  </a:extLst>
                </a:gridCol>
                <a:gridCol w="3465730">
                  <a:extLst>
                    <a:ext uri="{9D8B030D-6E8A-4147-A177-3AD203B41FA5}">
                      <a16:colId xmlns:a16="http://schemas.microsoft.com/office/drawing/2014/main" val="126757381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деформации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Преимущественная ориентация зерен, плоскость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9196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Рекристаллизованное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(вдали от места разрушения)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0.50±0.07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(002)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17118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Рекристаллизованное (вблизи от места разрушения)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0.20±0.04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(002)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4024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Субмикрокристаллическое (вдали от места разрушения)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0.31±0.02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(002)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9702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Субмикрокристаллическое (вблизи от места разрушения)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0.50±0.09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(002)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2686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25182" y="418447"/>
            <a:ext cx="12613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Таблица . Значения микро деформаций и наличие текстуры в образцах титана после испытаний на ползучесть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650" y="4217482"/>
            <a:ext cx="11640154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видеть из таблицы, для всех исследованных образцов характерно наличие текстуры. Наблюдается преимущественная ориентация зерен в плоскости (002). Значение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микродеформаций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уменьшается в области, близкой к месту разрушения, по сравнению с полученным значением на отдалении от данной области. В то же время, в субмикрокристаллическом состоянии тенденция имеет противоположный характер. Значение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микродеформаций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вблизи места разрушения образца выше, чем на отдалении от него.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515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970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40000"/>
              </a:lnSpc>
            </a:pPr>
            <a:r>
              <a:rPr lang="ru-RU" sz="2000" b="1" dirty="0" smtClean="0"/>
              <a:t>Заключение</a:t>
            </a:r>
            <a:endParaRPr lang="ru-RU" sz="1400" b="1" dirty="0"/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экспериментальных данных электронно-микроскопических и рентгеновских сравнительных исследований изменения микроструктуры и уровня микронапряжений субмикрокристаллического и крупнозернистого титанового сплава ВТ1-0 после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ползучесть.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Установлено, что в условиях ползучести при 350 °С в течение 44 часов исходного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технически чистого титана происходит измельчение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зеренной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структуры вблизи поверхности разрушения, вплоть до субмикрокристаллического масштаба (размер зерен находится в интервале 100-200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исходном размере зерен порядка 2 мм). При этом форма зерен в указанных областях близка к глобулярной. На удалении от поверхности разрушения более 3 мкм, форма зерен становится вытянутой.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субмикрокристаллическом состоянии имеет место аналогичная, но менее выраженная картина. На расстоянии 2 мкм от поверхности разрушения морфология зерен изменяется с глобулярной на пластинчатую, как и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состоянии. Судя по изгибным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экстинкционным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контурам имеет место внутренние напряжения в кристаллической решетке материала.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однородная микроструктура в области разрушения, вероятно, связана с существенным вкладом в процесс ползучести субмикрокристаллических материалов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мезоскопического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механизма деформации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зернограничного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проскальзывания).</a:t>
            </a:r>
          </a:p>
          <a:p>
            <a:pPr indent="450215" algn="just">
              <a:spcAft>
                <a:spcPts val="0"/>
              </a:spcAft>
              <a:tabLst>
                <a:tab pos="36906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исследования изменения величины микронапряжений в образцах исследуемого сплава в процессе испытаний на ползучесть в сравнении с соответствующими для свободного отжига.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69062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Установлено, что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рекристаллизованном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образце значения микронапряжений на удалении от области разрушения выше, чем вблизи от него. Это может быть связано с их релаксацией в месте образования и роста магистральной трещины. В то же время, в субмикрокристаллическом состоянии повышенное значение уровня микронапряжений наблюдается вблизи места разрушения образца.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причин возникновения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указанных особенностей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требуют проведения дальнейших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617485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1169</Words>
  <Application>Microsoft Office PowerPoint</Application>
  <PresentationFormat>Широкоэкранный</PresentationFormat>
  <Paragraphs>122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S</cp:lastModifiedBy>
  <cp:revision>18</cp:revision>
  <cp:lastPrinted>2020-10-28T08:00:31Z</cp:lastPrinted>
  <dcterms:created xsi:type="dcterms:W3CDTF">2020-10-27T06:04:50Z</dcterms:created>
  <dcterms:modified xsi:type="dcterms:W3CDTF">2020-10-28T09:35:57Z</dcterms:modified>
</cp:coreProperties>
</file>