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B626C-0B6B-41F2-88C6-B42EFAF8066F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23396-2D7A-4E8C-94F5-D167D8E1F4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555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B626C-0B6B-41F2-88C6-B42EFAF8066F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23396-2D7A-4E8C-94F5-D167D8E1F4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8891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B626C-0B6B-41F2-88C6-B42EFAF8066F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23396-2D7A-4E8C-94F5-D167D8E1F4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7489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B626C-0B6B-41F2-88C6-B42EFAF8066F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23396-2D7A-4E8C-94F5-D167D8E1F4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0249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B626C-0B6B-41F2-88C6-B42EFAF8066F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23396-2D7A-4E8C-94F5-D167D8E1F4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607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B626C-0B6B-41F2-88C6-B42EFAF8066F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23396-2D7A-4E8C-94F5-D167D8E1F4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7668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B626C-0B6B-41F2-88C6-B42EFAF8066F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23396-2D7A-4E8C-94F5-D167D8E1F4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9818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B626C-0B6B-41F2-88C6-B42EFAF8066F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23396-2D7A-4E8C-94F5-D167D8E1F4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2256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B626C-0B6B-41F2-88C6-B42EFAF8066F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23396-2D7A-4E8C-94F5-D167D8E1F4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960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B626C-0B6B-41F2-88C6-B42EFAF8066F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23396-2D7A-4E8C-94F5-D167D8E1F4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0255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B626C-0B6B-41F2-88C6-B42EFAF8066F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23396-2D7A-4E8C-94F5-D167D8E1F4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874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B626C-0B6B-41F2-88C6-B42EFAF8066F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23396-2D7A-4E8C-94F5-D167D8E1F4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8418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59864" y="136517"/>
            <a:ext cx="8811768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b="1" cap="al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Исследование Состава нитридных фаз в свариваемом жаропрочном сплаве системы </a:t>
            </a:r>
            <a:r>
              <a:rPr lang="ru-RU" b="1" cap="all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ru-RU" b="1" cap="al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b="1" cap="all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ru-RU" b="1" cap="al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b="1" cap="all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</a:t>
            </a:r>
            <a:r>
              <a:rPr lang="ru-RU" b="1" cap="al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-W-</a:t>
            </a:r>
            <a:r>
              <a:rPr lang="ru-RU" b="1" cap="all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b="1" cap="al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Овсепян С.В.</a:t>
            </a:r>
            <a:r>
              <a:rPr lang="ru-RU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Колобов Ю.Р.</a:t>
            </a:r>
            <a:r>
              <a:rPr lang="ru-RU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2,3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Манохин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С.С.</a:t>
            </a:r>
            <a:r>
              <a:rPr lang="ru-RU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Ахмедзянов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М.В.</a:t>
            </a:r>
            <a:r>
              <a:rPr lang="ru-RU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Филонова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Е.В.</a:t>
            </a:r>
            <a:r>
              <a:rPr lang="ru-RU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i="1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Всероссийский институт авиационных материалов, г. Москва, Россия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i="1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Институт проблем химической физики РАН, Черноголовка, Россия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i="1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Белгородский государственный национальный исследовательский университет, Белгород, Россия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79704" y="3413896"/>
            <a:ext cx="10869168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Повышение рабочей температуры деталей горячей части газотурбинных двигателей (ГТД) летательных аппаратов является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одним из наиболее важных направлений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авиационного двигателестроения. Сплавы, упрочняемые внутренним азотированием, разработаны на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примере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во ФГУП «ВИАМ» (ВЖ155, ВЖ171) и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Haynes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International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Inc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(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NS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-163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Целью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данной работы является изучение особенностей химического состава частиц нитридов в сплаве системы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после внутреннего азотирования, а также последующей термической обработки.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8224" y="6128570"/>
            <a:ext cx="11728704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Данное исследование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выполнено при поддержке РФФИ № 18-02-00760 и тематической картой ИПХФ РАН по теме государственного задания, № государственной регистрации АААА-А19-119100800130-0.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691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8328" y="1023945"/>
            <a:ext cx="11393424" cy="3931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</a:pPr>
            <a:r>
              <a:rPr lang="ru-RU" sz="2000" b="1" dirty="0"/>
              <a:t>Объекты исследования: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Исследования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проведены на листовых образцах толщиной ~1,4 мм из сплава ВЖ171 на основе системы 33%Ni-29%Со-29%Сг с добавками вольфрама, молибдена и титана после высокотемпературной обработки в азоте в течение от 5 до 72 часов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000" b="1" dirty="0" smtClean="0"/>
              <a:t>Методики исследований: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Структуру сплава изучали методом растровой и просвечивающей  электронной микроскопии с помощью сканирующего электронного микроскопа с полевой эмиссией катода FEI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Quanta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600 и просвечивающего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Tecnai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G20. Локальный химический состав образцов определяли методом количественного микрорентгеноспектрального анализа на приставках с использованием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энергодисперсионного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микроанализатора</a:t>
            </a:r>
          </a:p>
          <a:p>
            <a:pPr indent="450215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применением микрорентгеноспектрального анализа РЭМ и ПЭМ на тонких фольгах изучены особенности химического состава нитридов, упрочняющих жаростойкий сплав ВЖ171 системы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после внутреннего высокотемпературного азотирования, а также последующей термической обработки. </a:t>
            </a:r>
            <a:endParaRPr lang="ru-RU" sz="1400" dirty="0">
              <a:effectLst/>
              <a:latin typeface="Consolas" panose="020B060902020403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225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2246" y="0"/>
            <a:ext cx="1182526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Установлено, что все нитриды содержат элементы, входящие в состав сплава: титан, хром, никель, кобальт, вольфрам и молибден. Частицы значительно различаются по химическому составу, легирующие компоненты замещают друг друга, их количество связано между собой линейно. При размере анализируемых нитридов более 1 мкм, корреляция между величиной частиц и их химическим составом, определенном на РЭМ отсутствует, что говорит о минимальном захвате матрицы при микрорентгеноспектральном анализе и достоверности полученных результатов. 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Анализ полученных данных показал, что количества компонентов в нитридах связаны линейными зависимостями. Соотношение титана и хрома между собой и другими элементами в сплаве после азотирования в течение 16 часов показано на рисунке 1</a:t>
            </a:r>
            <a:r>
              <a:rPr lang="ru-RU" alt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центральной зоне образца количества титана и каждого другого элемента (хрома, никеля, кобальта, вольфрама) обратно пропорциональны друг другу; содержания хрома, никеля, кобальта, вольфрама прямо пропорциональны между собой. В поверхностной зоне, где больше концентрация азота, увеличивается разброс значений. 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endParaRPr lang="ru-RU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Диаграмма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384" y="3065822"/>
            <a:ext cx="3318448" cy="3061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9230" y="3065821"/>
            <a:ext cx="3255200" cy="2993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44189" y="5943014"/>
            <a:ext cx="1181413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Рисунок 1. Соотношение компонентов в нитридах при азотировании сплава в течение 16 часов,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а) - в центре образца; б) – в поверхностной зоне.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52384" y="3028531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269230" y="3028531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б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4681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type_75" hidden="1"/>
          <p:cNvSpPr>
            <a:spLocks noSelect="1" noChangeAspect="1" noChangeArrowheads="1"/>
          </p:cNvSpPr>
          <p:nvPr/>
        </p:nvSpPr>
        <p:spPr bwMode="auto">
          <a:xfrm>
            <a:off x="152400" y="152400"/>
            <a:ext cx="635000" cy="63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ru-RU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-74645" y="208945"/>
            <a:ext cx="12173339" cy="4124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Соотношения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между компонентами в частицах меняются: количества титана и хрома прямо пропорциональны между собой и обратно пропорциональны никелю, кобальту и вольфраму. Количество вольфрама, кобальта и никеля прямо пропорционально.</a:t>
            </a:r>
          </a:p>
          <a:p>
            <a:pPr indent="450215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Определение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элементного состава нитридных частиц в ПЭМ с соответствующими приставками на тонких фольгах подтверждают полученные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результаты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Показано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что после отжига в вакууме при температуре азотирования содержание хрома и вольфрама в нитридах снижается, разброс значений концентраций компонентов уменьшается, составы нитридов в поверхностной и центральной зонах сближаются. Образцы сплава исследовали на просвечивающем электронном микроскопе на тонких фольгах с локальностью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метода </a:t>
            </a:r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микрорентгено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-спектрального анализа 3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Определение состава частиц на ПЭМ, показанных на рисунке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2,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показало наличие в них титана, хрома, никеля и кобальта. При нанесении полученных данных на рисунок 1 а) видно их соответствие результатам МРСА на РЭМ.</a:t>
            </a:r>
          </a:p>
          <a:p>
            <a:pPr indent="450215" algn="just">
              <a:spcAft>
                <a:spcPts val="0"/>
              </a:spcAft>
            </a:pPr>
            <a:endParaRPr lang="ru-RU" sz="1600" dirty="0" smtClean="0">
              <a:effectLst/>
              <a:latin typeface="Consolas" panose="020B060902020403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4084320" y="1876151"/>
            <a:ext cx="1181413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8" name="Рисунок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576" y="3437256"/>
            <a:ext cx="2015123" cy="32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Рисунок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191" y="3358849"/>
            <a:ext cx="2430000" cy="32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Рисунок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1242" y="3369210"/>
            <a:ext cx="2430000" cy="32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Рисунок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9880" y="3299024"/>
            <a:ext cx="2430000" cy="32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0" y="20193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0" y="3581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0" y="51435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2966274" y="6018291"/>
            <a:ext cx="12036490" cy="87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Рисунок 2. Нитриды в сплаве системы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-W-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58371" y="3553876"/>
            <a:ext cx="29527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2900998" y="3411067"/>
            <a:ext cx="30809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б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6293926" y="3442708"/>
            <a:ext cx="29527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dirty="0"/>
              <a:t>в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604773" y="3369210"/>
            <a:ext cx="26481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2627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624" y="148471"/>
            <a:ext cx="12152376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Выводы</a:t>
            </a:r>
          </a:p>
          <a:p>
            <a:endParaRPr lang="ru-RU" sz="2000" b="1" dirty="0"/>
          </a:p>
          <a:p>
            <a:pPr algn="just"/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применением микрорентгеноспектрального анализа РЭМ и ПЭМ на тонких фольгах изучены особенности химического состава нитридов, упрочняющих жаростойкий сплав ВЖ171 системы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после внутреннего высокотемпературного азотирования, а также последующей термической обработки. 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Установлено, что все нитриды содержат элементы, входящие в состав сплава:  титан, хром, никель, кобальт, вольфрам и молибден. Частицы значительно различаются по химическому составу, легирующие компоненты замещают друг друга, их количество связано между собой линейно.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Зависимости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между компонентами нитридов практически не зависят от времени химико-термической обработки в азоте (5-28 часа), несмотря на то, что меняются средние содержания хрома и титана. 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Показано, что при размере анализируемых нитридов более 1 мкм, корреляция между величиной частиц и их химическим составом, определенном на РЭМ отсутствует, что говорит о минимальном захвате матрицы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микрорентгеноспектральном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анализе и достоверности полученных результатов. 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Определение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состава нитридных частиц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использованием ПЭМ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тонких фольгах подтверждают полученные результаты.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Показано, что после отжига в вакууме при температуре азотирования содержание хрома и вольфрама в нитридах снижается, разброс значений концентраций компонентов уменьшается, составы нитридов в поверхностной и центральной зонах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сближаются. Таким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образом, нитриды, упрочняющие жаростойкий никелевый сплав в процессе внутреннего азотирования представляют собой соединения, в котором происходит замещение основного элемента, образующего нитрид в зависимости от содержания азота в месте образования частицы (близко к поверхности или в середине образца).</a:t>
            </a:r>
          </a:p>
          <a:p>
            <a:r>
              <a:rPr lang="ru-RU" dirty="0"/>
              <a:t> </a:t>
            </a:r>
          </a:p>
          <a:p>
            <a:pPr indent="450215" algn="just">
              <a:spcAft>
                <a:spcPts val="0"/>
              </a:spcAft>
            </a:pPr>
            <a:endParaRPr lang="ru-RU" sz="1400" dirty="0" smtClean="0">
              <a:effectLst/>
              <a:latin typeface="Consolas" panose="020B060902020403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5204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862</Words>
  <Application>Microsoft Office PowerPoint</Application>
  <PresentationFormat>Широкоэкранный</PresentationFormat>
  <Paragraphs>54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Consolas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Russia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</dc:creator>
  <cp:lastModifiedBy>S</cp:lastModifiedBy>
  <cp:revision>10</cp:revision>
  <cp:lastPrinted>2020-10-28T08:00:12Z</cp:lastPrinted>
  <dcterms:created xsi:type="dcterms:W3CDTF">2020-10-27T06:04:50Z</dcterms:created>
  <dcterms:modified xsi:type="dcterms:W3CDTF">2020-10-28T09:34:24Z</dcterms:modified>
</cp:coreProperties>
</file>