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77" r:id="rId6"/>
    <p:sldId id="279" r:id="rId7"/>
    <p:sldId id="291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1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8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8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2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1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7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8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2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3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7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3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1F97-80D4-49C1-9BA0-C86E89E9885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8486-3FE5-4915-A37E-3B5B62B5E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365" y="370935"/>
            <a:ext cx="9228814" cy="115529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Спиновые клапаны как инструмент изучения геликоидального магнетизма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7365" y="1589469"/>
            <a:ext cx="9597224" cy="731038"/>
          </a:xfrm>
        </p:spPr>
        <p:txBody>
          <a:bodyPr>
            <a:noAutofit/>
          </a:bodyPr>
          <a:lstStyle/>
          <a:p>
            <a:r>
              <a:rPr lang="ru-RU" dirty="0"/>
              <a:t>В.В. Устинов, М.А. Миляев, Л.И. Наумова, Р.С. Заворницын, Т.П. Криницина, В.В. </a:t>
            </a:r>
            <a:r>
              <a:rPr lang="ru-RU" dirty="0" err="1"/>
              <a:t>Проглядо</a:t>
            </a: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363" y="2383744"/>
            <a:ext cx="11505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физики металлов имени М.Н. Михеева УрО РАН, Екатеринбург,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naumova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uran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5223" y="2976113"/>
            <a:ext cx="10758577" cy="3200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Магнито-транспортные свойства изготовленных магнетронным напылением спиновых клапанов содержащих в своем составе  композицию CoFe/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/CoFe использовали для исследования магнитного состояния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нанослоя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диспрозия. На основе анализа температурных изменений формы магниторезистивной кривой получена информация о формировании однонаправленной магнитной анизотропии в интерфейсе CoFe/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переходе через температуру Нееля. Показано, что антиферромагнитная фаза в поликристаллическом слое диспрозия обладает неколлинеарным магнитным упорядочением. Определена температурная зависимость угла между направлениями магнитных моментов на границах слоя диспрозия.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3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55" y="147147"/>
            <a:ext cx="8596668" cy="756745"/>
          </a:xfrm>
        </p:spPr>
        <p:txBody>
          <a:bodyPr/>
          <a:lstStyle/>
          <a:p>
            <a:r>
              <a:rPr lang="ru-RU" b="1" dirty="0"/>
              <a:t>Экспериментальные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7263"/>
            <a:ext cx="12192000" cy="17972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Спиновы</a:t>
            </a:r>
            <a:r>
              <a:rPr lang="ru-RU" sz="2400" dirty="0"/>
              <a:t>е</a:t>
            </a:r>
            <a:r>
              <a:rPr lang="ru-RU" sz="2400" dirty="0" smtClean="0"/>
              <a:t> клапаны </a:t>
            </a:r>
            <a:r>
              <a:rPr lang="en-US" sz="2400" dirty="0" smtClean="0"/>
              <a:t>Ta</a:t>
            </a:r>
            <a:r>
              <a:rPr lang="ru-RU" sz="2400" dirty="0"/>
              <a:t>(5)/</a:t>
            </a:r>
            <a:r>
              <a:rPr lang="en-US" sz="2400" dirty="0" err="1" smtClean="0"/>
              <a:t>NiFe</a:t>
            </a:r>
            <a:r>
              <a:rPr lang="ru-RU" sz="2400" dirty="0" smtClean="0"/>
              <a:t>(2</a:t>
            </a:r>
            <a:r>
              <a:rPr lang="ru-RU" sz="2400" dirty="0"/>
              <a:t>)/</a:t>
            </a:r>
            <a:r>
              <a:rPr lang="ru-RU" sz="2400" dirty="0" smtClean="0"/>
              <a:t>CoFe(3</a:t>
            </a:r>
            <a:r>
              <a:rPr lang="ru-RU" sz="2400" dirty="0"/>
              <a:t>)/</a:t>
            </a:r>
            <a:r>
              <a:rPr lang="en-US" sz="2400" dirty="0"/>
              <a:t>Cu</a:t>
            </a:r>
            <a:r>
              <a:rPr lang="ru-RU" sz="2400" dirty="0"/>
              <a:t>(2.8)/</a:t>
            </a:r>
            <a:r>
              <a:rPr lang="ru-RU" sz="2400" dirty="0" smtClean="0"/>
              <a:t>CoFe(3</a:t>
            </a:r>
            <a:r>
              <a:rPr lang="ru-RU" sz="2400" dirty="0"/>
              <a:t>)/</a:t>
            </a:r>
            <a:r>
              <a:rPr lang="en-US" sz="2400" u="sng" dirty="0" err="1">
                <a:solidFill>
                  <a:schemeClr val="accent1"/>
                </a:solidFill>
              </a:rPr>
              <a:t>Dy</a:t>
            </a:r>
            <a:r>
              <a:rPr lang="ru-RU" sz="2400" u="sng" dirty="0">
                <a:solidFill>
                  <a:schemeClr val="accent1"/>
                </a:solidFill>
              </a:rPr>
              <a:t>(40</a:t>
            </a:r>
            <a:r>
              <a:rPr lang="ru-RU" sz="2400" u="sng" dirty="0" smtClean="0">
                <a:solidFill>
                  <a:schemeClr val="accent1"/>
                </a:solidFill>
              </a:rPr>
              <a:t>)</a:t>
            </a:r>
            <a:r>
              <a:rPr lang="ru-RU" sz="2400" dirty="0" smtClean="0">
                <a:solidFill>
                  <a:schemeClr val="tx1"/>
                </a:solidFill>
              </a:rPr>
              <a:t>/</a:t>
            </a:r>
            <a:r>
              <a:rPr lang="ru-RU" sz="2400" dirty="0" smtClean="0"/>
              <a:t>CoFe(2.5</a:t>
            </a:r>
            <a:r>
              <a:rPr lang="ru-RU" sz="2400" dirty="0"/>
              <a:t>)/</a:t>
            </a:r>
            <a:r>
              <a:rPr lang="en-US" sz="2400" dirty="0" err="1"/>
              <a:t>FeMn</a:t>
            </a:r>
            <a:r>
              <a:rPr lang="ru-RU" sz="2400" dirty="0"/>
              <a:t>(10)/</a:t>
            </a:r>
            <a:r>
              <a:rPr lang="en-US" sz="2400" dirty="0"/>
              <a:t>Ta</a:t>
            </a:r>
            <a:r>
              <a:rPr lang="ru-RU" sz="2400" dirty="0"/>
              <a:t>(5</a:t>
            </a:r>
            <a:r>
              <a:rPr lang="ru-RU" sz="2400" dirty="0" smtClean="0"/>
              <a:t>) и  </a:t>
            </a:r>
            <a:r>
              <a:rPr lang="ru-RU" sz="2400" dirty="0" smtClean="0">
                <a:cs typeface="Rod" panose="02030509050101010101" pitchFamily="49" charset="-79"/>
              </a:rPr>
              <a:t>NiFeCr(5)/CoFe(4)/</a:t>
            </a:r>
            <a:r>
              <a:rPr lang="ru-RU" sz="2400" dirty="0" err="1" smtClean="0">
                <a:cs typeface="Rod" panose="02030509050101010101" pitchFamily="49" charset="-79"/>
              </a:rPr>
              <a:t>Cu</a:t>
            </a:r>
            <a:r>
              <a:rPr lang="ru-RU" sz="2400" dirty="0" smtClean="0">
                <a:cs typeface="Rod" panose="02030509050101010101" pitchFamily="49" charset="-79"/>
              </a:rPr>
              <a:t>(2.8)/CoFe(3.5</a:t>
            </a:r>
            <a:r>
              <a:rPr lang="ru-RU" sz="2400" u="sng" dirty="0" smtClean="0">
                <a:cs typeface="Rod" panose="02030509050101010101" pitchFamily="49" charset="-79"/>
              </a:rPr>
              <a:t>)</a:t>
            </a:r>
            <a:r>
              <a:rPr lang="ru-RU" sz="2400" dirty="0" smtClean="0">
                <a:cs typeface="Rod" panose="02030509050101010101" pitchFamily="49" charset="-79"/>
              </a:rPr>
              <a:t>/</a:t>
            </a:r>
            <a:r>
              <a:rPr lang="ru-RU" sz="2400" dirty="0" err="1" smtClean="0">
                <a:cs typeface="Rod" panose="02030509050101010101" pitchFamily="49" charset="-79"/>
              </a:rPr>
              <a:t>Ru</a:t>
            </a:r>
            <a:r>
              <a:rPr lang="ru-RU" sz="2400" dirty="0" smtClean="0">
                <a:cs typeface="Rod" panose="02030509050101010101" pitchFamily="49" charset="-79"/>
              </a:rPr>
              <a:t>(0.8)/CoFe(3)/</a:t>
            </a:r>
            <a:r>
              <a:rPr lang="ru-RU" sz="2400" dirty="0" err="1" smtClean="0">
                <a:solidFill>
                  <a:schemeClr val="accent1"/>
                </a:solidFill>
                <a:cs typeface="Rod" panose="02030509050101010101" pitchFamily="49" charset="-79"/>
              </a:rPr>
              <a:t>Dy</a:t>
            </a:r>
            <a:r>
              <a:rPr lang="ru-RU" sz="2400" dirty="0" smtClean="0">
                <a:solidFill>
                  <a:schemeClr val="accent1"/>
                </a:solidFill>
                <a:cs typeface="Rod" panose="02030509050101010101" pitchFamily="49" charset="-79"/>
              </a:rPr>
              <a:t>(40)</a:t>
            </a:r>
            <a:r>
              <a:rPr lang="ru-RU" sz="2400" dirty="0" smtClean="0">
                <a:cs typeface="Rod" panose="02030509050101010101" pitchFamily="49" charset="-79"/>
              </a:rPr>
              <a:t>/CoFe(3)/FeMn(15</a:t>
            </a:r>
            <a:r>
              <a:rPr lang="ru-RU" sz="2400" dirty="0">
                <a:cs typeface="Rod" panose="02030509050101010101" pitchFamily="49" charset="-79"/>
              </a:rPr>
              <a:t>)/NiFeCr(6</a:t>
            </a:r>
            <a:r>
              <a:rPr lang="ru-RU" sz="2400" dirty="0" smtClean="0">
                <a:cs typeface="Rod" panose="02030509050101010101" pitchFamily="49" charset="-79"/>
              </a:rPr>
              <a:t>)</a:t>
            </a:r>
            <a:endParaRPr lang="ru-RU" sz="2400" dirty="0">
              <a:cs typeface="Rod" panose="02030509050101010101" pitchFamily="49" charset="-79"/>
            </a:endParaRPr>
          </a:p>
          <a:p>
            <a:pPr marL="0" indent="0">
              <a:buNone/>
            </a:pPr>
            <a:r>
              <a:rPr lang="ru-RU" sz="2400" dirty="0" smtClean="0"/>
              <a:t>и структуры металл/</a:t>
            </a:r>
            <a:r>
              <a:rPr lang="en-US" sz="2400" u="sng" dirty="0" err="1">
                <a:solidFill>
                  <a:schemeClr val="accent1"/>
                </a:solidFill>
              </a:rPr>
              <a:t>Dy</a:t>
            </a:r>
            <a:r>
              <a:rPr lang="ru-RU" sz="2400" u="sng" dirty="0" smtClean="0">
                <a:solidFill>
                  <a:schemeClr val="accent1"/>
                </a:solidFill>
              </a:rPr>
              <a:t>(40)</a:t>
            </a:r>
            <a:r>
              <a:rPr lang="en-US" sz="2400" u="sng" dirty="0" smtClean="0">
                <a:solidFill>
                  <a:schemeClr val="accent1"/>
                </a:solidFill>
              </a:rPr>
              <a:t>/</a:t>
            </a:r>
            <a:r>
              <a:rPr lang="ru-RU" sz="2400" dirty="0" smtClean="0"/>
              <a:t>металл, изготовлены магнетронным напылением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53737" y="2025081"/>
            <a:ext cx="566468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Толщины слоев указаны в нанометрах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85605" y="2633927"/>
            <a:ext cx="3136263" cy="224676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Сопротивление измеряли четырехконтактным методом при протекании постоянного тока в плоскости пленки на образцах размера 2 мм × 8 мм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1229" y="2784370"/>
            <a:ext cx="4256682" cy="224676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олевые зависимости </a:t>
            </a:r>
            <a:r>
              <a:rPr lang="ru-RU" sz="2000" dirty="0"/>
              <a:t>магнитосопротивления спинового клапана </a:t>
            </a:r>
            <a:r>
              <a:rPr lang="ru-RU" sz="2000" dirty="0" smtClean="0"/>
              <a:t>измеряли </a:t>
            </a:r>
            <a:r>
              <a:rPr lang="ru-RU" sz="2000" dirty="0"/>
              <a:t>при фиксированных температурах из интервала 23 – 293 </a:t>
            </a:r>
            <a:r>
              <a:rPr lang="en-US" sz="2000" dirty="0"/>
              <a:t>K</a:t>
            </a:r>
            <a:r>
              <a:rPr lang="ru-RU" sz="2000" dirty="0"/>
              <a:t> после охлаждения </a:t>
            </a:r>
            <a:r>
              <a:rPr lang="ru-RU" sz="2000" dirty="0" smtClean="0"/>
              <a:t>в </a:t>
            </a:r>
            <a:r>
              <a:rPr lang="ru-RU" sz="2000" dirty="0"/>
              <a:t>магнитном поле </a:t>
            </a:r>
            <a:r>
              <a:rPr lang="ru-RU" sz="2000" dirty="0" smtClean="0"/>
              <a:t>приложенном </a:t>
            </a:r>
            <a:r>
              <a:rPr lang="ru-RU" sz="2000" dirty="0"/>
              <a:t>вдоль </a:t>
            </a:r>
            <a:r>
              <a:rPr lang="ru-RU" sz="2000" dirty="0" smtClean="0"/>
              <a:t>ОЛН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81919" y="5401720"/>
            <a:ext cx="431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Магнитосопротивление </a:t>
            </a:r>
            <a:endParaRPr lang="ru-RU" dirty="0" smtClean="0"/>
          </a:p>
          <a:p>
            <a:r>
              <a:rPr lang="ru-RU" dirty="0" smtClean="0"/>
              <a:t>Δ</a:t>
            </a:r>
            <a:r>
              <a:rPr lang="en-US" i="1" dirty="0"/>
              <a:t>R</a:t>
            </a:r>
            <a:r>
              <a:rPr lang="ru-RU" dirty="0"/>
              <a:t>/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dirty="0"/>
              <a:t> = [(</a:t>
            </a:r>
            <a:r>
              <a:rPr lang="en-US" i="1" dirty="0"/>
              <a:t>R</a:t>
            </a:r>
            <a:r>
              <a:rPr lang="ru-RU" dirty="0"/>
              <a:t>(</a:t>
            </a:r>
            <a:r>
              <a:rPr lang="en-US" i="1" dirty="0"/>
              <a:t>H</a:t>
            </a:r>
            <a:r>
              <a:rPr lang="ru-RU" dirty="0"/>
              <a:t>) – 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dirty="0"/>
              <a:t>)/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dirty="0"/>
              <a:t>]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r>
              <a:rPr lang="en-US" i="1" dirty="0"/>
              <a:t>R</a:t>
            </a:r>
            <a:r>
              <a:rPr lang="ru-RU" i="1" dirty="0"/>
              <a:t>(</a:t>
            </a:r>
            <a:r>
              <a:rPr lang="en-US" i="1" dirty="0"/>
              <a:t>H</a:t>
            </a:r>
            <a:r>
              <a:rPr lang="ru-RU" i="1" dirty="0"/>
              <a:t>)</a:t>
            </a:r>
            <a:r>
              <a:rPr lang="ru-RU" dirty="0"/>
              <a:t> – сопротивление </a:t>
            </a:r>
            <a:r>
              <a:rPr lang="ru-RU" dirty="0" smtClean="0"/>
              <a:t>в </a:t>
            </a:r>
            <a:r>
              <a:rPr lang="ru-RU" dirty="0"/>
              <a:t>магнитном поле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baseline="-25000" dirty="0"/>
              <a:t> –</a:t>
            </a:r>
            <a:r>
              <a:rPr lang="ru-RU" dirty="0"/>
              <a:t> сопротивление в поле насыщения.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1229" y="5407706"/>
            <a:ext cx="421939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Исследования микроструктуры </a:t>
            </a:r>
            <a:r>
              <a:rPr lang="ru-RU" dirty="0" smtClean="0"/>
              <a:t>на </a:t>
            </a:r>
            <a:r>
              <a:rPr lang="ru-RU" dirty="0" err="1"/>
              <a:t>дифрактометре</a:t>
            </a:r>
            <a:r>
              <a:rPr lang="ru-RU" dirty="0"/>
              <a:t> ДРОН-3М </a:t>
            </a:r>
            <a:r>
              <a:rPr lang="ru-RU" dirty="0" smtClean="0"/>
              <a:t>и просвечивающем электронном </a:t>
            </a:r>
            <a:r>
              <a:rPr lang="ru-RU" dirty="0"/>
              <a:t>микроскопе </a:t>
            </a:r>
            <a:r>
              <a:rPr lang="en-GB" dirty="0" err="1"/>
              <a:t>Tecnai</a:t>
            </a:r>
            <a:r>
              <a:rPr lang="en-GB" dirty="0"/>
              <a:t> G</a:t>
            </a:r>
            <a:r>
              <a:rPr lang="ru-RU" dirty="0"/>
              <a:t>-30.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40" y="2025080"/>
            <a:ext cx="4126604" cy="3099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640" y="5183258"/>
            <a:ext cx="268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Высоковакуумная напылительная магнетронная установка </a:t>
            </a:r>
            <a:r>
              <a:rPr lang="en-US" dirty="0" smtClean="0">
                <a:cs typeface="Times New Roman" panose="02020603050405020304" pitchFamily="18" charset="0"/>
              </a:rPr>
              <a:t>MPS-4000-C6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395" y="199932"/>
            <a:ext cx="10863025" cy="7653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/>
              <a:t>Микроструктура </a:t>
            </a:r>
            <a:r>
              <a:rPr lang="ru-RU" sz="3200" b="1" i="1" dirty="0" smtClean="0"/>
              <a:t>в трехслойных структурах </a:t>
            </a:r>
            <a:r>
              <a:rPr lang="ru-RU" sz="3200" b="1" i="1" dirty="0"/>
              <a:t>металл/</a:t>
            </a:r>
            <a:r>
              <a:rPr lang="en-US" sz="3200" b="1" i="1" dirty="0" err="1"/>
              <a:t>Dy</a:t>
            </a:r>
            <a:r>
              <a:rPr lang="ru-RU" sz="3200" b="1" i="1" dirty="0"/>
              <a:t>/металл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89" y="1134091"/>
            <a:ext cx="4206293" cy="3296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9" y="913351"/>
            <a:ext cx="3423532" cy="3218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6519" y="4330291"/>
            <a:ext cx="3758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Изображение высокого разрешения </a:t>
            </a:r>
            <a:r>
              <a:rPr lang="ru-RU" dirty="0" smtClean="0"/>
              <a:t>полученное</a:t>
            </a:r>
            <a:r>
              <a:rPr lang="en-US" dirty="0" smtClean="0"/>
              <a:t> </a:t>
            </a:r>
            <a:r>
              <a:rPr lang="ru-RU" dirty="0" smtClean="0"/>
              <a:t>в рефлексе </a:t>
            </a:r>
            <a:r>
              <a:rPr lang="ru-RU" dirty="0"/>
              <a:t>(10-10) </a:t>
            </a:r>
            <a:r>
              <a:rPr lang="en-US" dirty="0" err="1"/>
              <a:t>Dy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en-US" dirty="0" err="1" smtClean="0"/>
              <a:t>CoFe</a:t>
            </a:r>
            <a:r>
              <a:rPr lang="ru-RU" dirty="0"/>
              <a:t>(5)/</a:t>
            </a:r>
            <a:r>
              <a:rPr lang="en-US" dirty="0" err="1"/>
              <a:t>Dy</a:t>
            </a:r>
            <a:r>
              <a:rPr lang="ru-RU" dirty="0"/>
              <a:t>(40)/</a:t>
            </a:r>
            <a:r>
              <a:rPr lang="en-US" dirty="0" err="1"/>
              <a:t>CoFe</a:t>
            </a:r>
            <a:r>
              <a:rPr lang="ru-RU" dirty="0"/>
              <a:t>(5).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7" y="913351"/>
            <a:ext cx="3585714" cy="3209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527" y="4132187"/>
            <a:ext cx="3658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itchFamily="18" charset="0"/>
              </a:rPr>
              <a:t>Темнопольное </a:t>
            </a:r>
            <a:r>
              <a:rPr lang="ru-RU" dirty="0" smtClean="0">
                <a:cs typeface="Times New Roman" pitchFamily="18" charset="0"/>
              </a:rPr>
              <a:t>изображение в рефлексе </a:t>
            </a:r>
            <a:r>
              <a:rPr lang="en-US" dirty="0" err="1" smtClean="0">
                <a:cs typeface="Times New Roman" pitchFamily="18" charset="0"/>
              </a:rPr>
              <a:t>Dy</a:t>
            </a:r>
            <a:r>
              <a:rPr lang="ru-RU" dirty="0" smtClean="0">
                <a:cs typeface="Times New Roman" pitchFamily="18" charset="0"/>
              </a:rPr>
              <a:t>(0002)</a:t>
            </a:r>
            <a:r>
              <a:rPr lang="en-US" dirty="0" smtClean="0"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Светлые участки - </a:t>
            </a:r>
            <a:r>
              <a:rPr lang="ru-RU" dirty="0"/>
              <a:t>к</a:t>
            </a:r>
            <a:r>
              <a:rPr lang="ru-RU" dirty="0" smtClean="0"/>
              <a:t>ристаллиты</a:t>
            </a:r>
            <a:r>
              <a:rPr lang="ru-RU" dirty="0"/>
              <a:t>, в которых [0002] перпендикулярно </a:t>
            </a:r>
            <a:r>
              <a:rPr lang="ru-RU" dirty="0" smtClean="0"/>
              <a:t>плоскости пленки.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На электронограмме - </a:t>
            </a:r>
            <a:r>
              <a:rPr lang="ru-RU" dirty="0">
                <a:cs typeface="Times New Roman" pitchFamily="18" charset="0"/>
              </a:rPr>
              <a:t>р</a:t>
            </a:r>
            <a:r>
              <a:rPr lang="ru-RU" dirty="0" smtClean="0">
                <a:cs typeface="Times New Roman" pitchFamily="18" charset="0"/>
              </a:rPr>
              <a:t>ефлексы от :</a:t>
            </a:r>
            <a:endParaRPr lang="en-US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1 – </a:t>
            </a:r>
            <a:r>
              <a:rPr lang="ru-RU" dirty="0" err="1">
                <a:cs typeface="Times New Roman" pitchFamily="18" charset="0"/>
              </a:rPr>
              <a:t>Dy</a:t>
            </a:r>
            <a:r>
              <a:rPr lang="ru-RU" dirty="0">
                <a:cs typeface="Times New Roman" pitchFamily="18" charset="0"/>
              </a:rPr>
              <a:t>(10-10); 2 – </a:t>
            </a:r>
            <a:r>
              <a:rPr lang="ru-RU" dirty="0" err="1">
                <a:cs typeface="Times New Roman" pitchFamily="18" charset="0"/>
              </a:rPr>
              <a:t>Dy</a:t>
            </a:r>
            <a:r>
              <a:rPr lang="ru-RU" dirty="0">
                <a:cs typeface="Times New Roman" pitchFamily="18" charset="0"/>
              </a:rPr>
              <a:t>(0002); 3 – </a:t>
            </a:r>
            <a:r>
              <a:rPr lang="ru-RU" dirty="0" err="1">
                <a:cs typeface="Times New Roman" pitchFamily="18" charset="0"/>
              </a:rPr>
              <a:t>Dy</a:t>
            </a:r>
            <a:r>
              <a:rPr lang="ru-RU" dirty="0">
                <a:cs typeface="Times New Roman" pitchFamily="18" charset="0"/>
              </a:rPr>
              <a:t>(10-11); 4 – CoFe(111), </a:t>
            </a:r>
            <a:r>
              <a:rPr lang="ru-RU" dirty="0" err="1">
                <a:cs typeface="Times New Roman" pitchFamily="18" charset="0"/>
              </a:rPr>
              <a:t>Dy</a:t>
            </a:r>
            <a:r>
              <a:rPr lang="ru-RU" dirty="0">
                <a:cs typeface="Times New Roman" pitchFamily="18" charset="0"/>
              </a:rPr>
              <a:t>(10-12); 5 – </a:t>
            </a:r>
            <a:r>
              <a:rPr lang="ru-RU" dirty="0" err="1">
                <a:cs typeface="Times New Roman" pitchFamily="18" charset="0"/>
              </a:rPr>
              <a:t>Dy</a:t>
            </a:r>
            <a:r>
              <a:rPr lang="ru-RU" dirty="0">
                <a:cs typeface="Times New Roman" pitchFamily="18" charset="0"/>
              </a:rPr>
              <a:t>(11-20); 6 – </a:t>
            </a:r>
            <a:r>
              <a:rPr lang="ru-RU" dirty="0" err="1">
                <a:cs typeface="Times New Roman" pitchFamily="18" charset="0"/>
              </a:rPr>
              <a:t>Dy</a:t>
            </a:r>
            <a:r>
              <a:rPr lang="ru-RU" dirty="0">
                <a:cs typeface="Times New Roman" pitchFamily="18" charset="0"/>
              </a:rPr>
              <a:t>(10-13).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0326" y="4468790"/>
            <a:ext cx="400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Дифрактограммы от структур</a:t>
            </a:r>
            <a:r>
              <a:rPr lang="ru-RU" b="1" i="1" dirty="0"/>
              <a:t> </a:t>
            </a:r>
            <a:r>
              <a:rPr lang="ru-RU" dirty="0" smtClean="0"/>
              <a:t>металл (5)/</a:t>
            </a:r>
            <a:r>
              <a:rPr lang="en-US" dirty="0" err="1" smtClean="0"/>
              <a:t>Dy</a:t>
            </a:r>
            <a:r>
              <a:rPr lang="ru-RU" dirty="0" smtClean="0"/>
              <a:t>(40)/металл(5), излучение </a:t>
            </a:r>
            <a:r>
              <a:rPr lang="en-US" dirty="0" smtClean="0"/>
              <a:t>Co K</a:t>
            </a:r>
            <a:r>
              <a:rPr lang="el-GR" dirty="0" smtClean="0"/>
              <a:t>α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06519" y="5391644"/>
            <a:ext cx="7768538" cy="1323439"/>
          </a:xfrm>
          <a:prstGeom prst="rect">
            <a:avLst/>
          </a:prstGeom>
          <a:noFill/>
          <a:ln w="889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4000">
                  <a:schemeClr val="accent1">
                    <a:lumMod val="45000"/>
                    <a:lumOff val="55000"/>
                  </a:schemeClr>
                </a:gs>
                <a:gs pos="17000">
                  <a:srgbClr val="FF0000"/>
                </a:gs>
                <a:gs pos="65000">
                  <a:srgbClr val="FFFF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слое </a:t>
            </a:r>
            <a:r>
              <a:rPr lang="ru-RU" sz="2000" dirty="0" err="1"/>
              <a:t>Dy</a:t>
            </a:r>
            <a:r>
              <a:rPr lang="ru-RU" sz="2000" dirty="0"/>
              <a:t> имеются кристаллиты, в которых [</a:t>
            </a:r>
            <a:r>
              <a:rPr lang="ru-RU" sz="2000" dirty="0" smtClean="0"/>
              <a:t>0002]</a:t>
            </a:r>
            <a:r>
              <a:rPr lang="en-US" sz="2000" dirty="0" smtClean="0"/>
              <a:t> </a:t>
            </a:r>
            <a:r>
              <a:rPr lang="ru-RU" sz="2000" dirty="0" smtClean="0"/>
              <a:t>перпендикулярно </a:t>
            </a:r>
            <a:r>
              <a:rPr lang="ru-RU" sz="2000" dirty="0"/>
              <a:t>плоскости пленки. Эта </a:t>
            </a:r>
            <a:r>
              <a:rPr lang="ru-RU" sz="2000" dirty="0" smtClean="0"/>
              <a:t>ориентация </a:t>
            </a:r>
            <a:r>
              <a:rPr lang="ru-RU" sz="2000" dirty="0"/>
              <a:t>предпочтительна для наблюдения </a:t>
            </a:r>
            <a:r>
              <a:rPr lang="ru-RU" sz="2000" dirty="0" smtClean="0"/>
              <a:t>изменений </a:t>
            </a:r>
            <a:r>
              <a:rPr lang="ru-RU" sz="2000" dirty="0"/>
              <a:t>магниторезистивных свойств спинового </a:t>
            </a:r>
            <a:r>
              <a:rPr lang="ru-RU" sz="2000" dirty="0" smtClean="0"/>
              <a:t>клапана</a:t>
            </a:r>
            <a:r>
              <a:rPr lang="ru-RU" sz="2000" dirty="0"/>
              <a:t>, вызванных формированием </a:t>
            </a:r>
            <a:r>
              <a:rPr lang="ru-RU" sz="2000" dirty="0" smtClean="0"/>
              <a:t>геликоидальной </a:t>
            </a:r>
            <a:r>
              <a:rPr lang="ru-RU" sz="2000" dirty="0"/>
              <a:t>структуры в диспрозии.</a:t>
            </a:r>
          </a:p>
        </p:txBody>
      </p:sp>
    </p:spTree>
    <p:extLst>
      <p:ext uri="{BB962C8B-B14F-4D97-AF65-F5344CB8AC3E}">
        <p14:creationId xmlns:p14="http://schemas.microsoft.com/office/powerpoint/2010/main" val="7730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0588" y="0"/>
            <a:ext cx="10515600" cy="79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Оценка температуры Нееля</a:t>
            </a:r>
            <a:r>
              <a:rPr lang="en-US" sz="32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для </a:t>
            </a:r>
            <a:r>
              <a:rPr lang="ru-RU" sz="3200" dirty="0" err="1" smtClean="0">
                <a:latin typeface="+mn-lt"/>
                <a:cs typeface="Times New Roman" panose="02020603050405020304" pitchFamily="18" charset="0"/>
              </a:rPr>
              <a:t>нанослоя</a:t>
            </a: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 диспрозия: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файлы презентация\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1101" y="666680"/>
            <a:ext cx="4605054" cy="2637580"/>
          </a:xfrm>
          <a:prstGeom prst="rect">
            <a:avLst/>
          </a:prstGeom>
          <a:noFill/>
        </p:spPr>
      </p:pic>
      <p:pic>
        <p:nvPicPr>
          <p:cNvPr id="1027" name="Picture 3" descr="E:\файлы презентация\производ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101" y="3527040"/>
            <a:ext cx="4246631" cy="2701232"/>
          </a:xfrm>
          <a:prstGeom prst="rect">
            <a:avLst/>
          </a:prstGeom>
          <a:noFill/>
        </p:spPr>
      </p:pic>
      <p:pic>
        <p:nvPicPr>
          <p:cNvPr id="1028" name="Picture 4" descr="E:\файлы презентация\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156" y="666680"/>
            <a:ext cx="6346807" cy="4514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07797" y="6228272"/>
            <a:ext cx="583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Times New Roman" pitchFamily="18" charset="0"/>
              </a:rPr>
              <a:t>Зависимости </a:t>
            </a:r>
            <a:r>
              <a:rPr lang="en-US" sz="2000" dirty="0" smtClean="0">
                <a:cs typeface="Times New Roman" pitchFamily="18" charset="0"/>
              </a:rPr>
              <a:t>R(T)</a:t>
            </a:r>
            <a:r>
              <a:rPr lang="ru-RU" sz="2000" dirty="0" smtClean="0">
                <a:cs typeface="Times New Roman" pitchFamily="18" charset="0"/>
              </a:rPr>
              <a:t> и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dR</a:t>
            </a:r>
            <a:r>
              <a:rPr lang="en-US" sz="2000" dirty="0" smtClean="0">
                <a:cs typeface="Times New Roman" pitchFamily="18" charset="0"/>
              </a:rPr>
              <a:t>/</a:t>
            </a:r>
            <a:r>
              <a:rPr lang="en-US" sz="2000" dirty="0" err="1" smtClean="0">
                <a:cs typeface="Times New Roman" pitchFamily="18" charset="0"/>
              </a:rPr>
              <a:t>dT</a:t>
            </a:r>
            <a:r>
              <a:rPr lang="ru-RU" sz="2000" dirty="0" smtClean="0">
                <a:cs typeface="Times New Roman" pitchFamily="18" charset="0"/>
              </a:rPr>
              <a:t> для  </a:t>
            </a:r>
            <a:r>
              <a:rPr lang="en-US" sz="2000" dirty="0" err="1" smtClean="0">
                <a:cs typeface="Times New Roman" pitchFamily="18" charset="0"/>
              </a:rPr>
              <a:t>NiFeCr</a:t>
            </a:r>
            <a:r>
              <a:rPr lang="en-US" sz="2000" dirty="0" smtClean="0">
                <a:cs typeface="Times New Roman" pitchFamily="18" charset="0"/>
              </a:rPr>
              <a:t>/</a:t>
            </a:r>
            <a:r>
              <a:rPr lang="en-US" sz="2000" dirty="0" err="1" smtClean="0">
                <a:cs typeface="Times New Roman" pitchFamily="18" charset="0"/>
              </a:rPr>
              <a:t>Dy</a:t>
            </a:r>
            <a:r>
              <a:rPr lang="en-US" sz="2000" dirty="0" smtClean="0">
                <a:cs typeface="Times New Roman" pitchFamily="18" charset="0"/>
              </a:rPr>
              <a:t>(t)/</a:t>
            </a:r>
            <a:r>
              <a:rPr lang="en-US" sz="2000" dirty="0" err="1" smtClean="0">
                <a:cs typeface="Times New Roman" pitchFamily="18" charset="0"/>
              </a:rPr>
              <a:t>NiFeCr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46" y="5412664"/>
            <a:ext cx="548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Times New Roman" pitchFamily="18" charset="0"/>
              </a:rPr>
              <a:t>Зависимость температуры </a:t>
            </a:r>
            <a:r>
              <a:rPr lang="ru-RU" sz="2000" dirty="0" err="1" smtClean="0">
                <a:cs typeface="Times New Roman" pitchFamily="18" charset="0"/>
              </a:rPr>
              <a:t>Нееля</a:t>
            </a:r>
            <a:r>
              <a:rPr lang="ru-RU" sz="2000" dirty="0" smtClean="0">
                <a:cs typeface="Times New Roman" pitchFamily="18" charset="0"/>
              </a:rPr>
              <a:t> от толщины слоя </a:t>
            </a:r>
            <a:r>
              <a:rPr lang="ru-RU" sz="2000" dirty="0" err="1" smtClean="0">
                <a:cs typeface="Times New Roman" pitchFamily="18" charset="0"/>
              </a:rPr>
              <a:t>Dy</a:t>
            </a:r>
            <a:r>
              <a:rPr lang="ru-RU" sz="2000" dirty="0" smtClean="0">
                <a:cs typeface="Times New Roman" pitchFamily="18" charset="0"/>
              </a:rPr>
              <a:t> для </a:t>
            </a:r>
            <a:r>
              <a:rPr lang="ru-RU" sz="2000" dirty="0" err="1" smtClean="0">
                <a:cs typeface="Times New Roman" pitchFamily="18" charset="0"/>
              </a:rPr>
              <a:t>наноструктур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NiFeCr</a:t>
            </a:r>
            <a:r>
              <a:rPr lang="ru-RU" sz="2000" dirty="0" smtClean="0">
                <a:cs typeface="Times New Roman" pitchFamily="18" charset="0"/>
              </a:rPr>
              <a:t>/</a:t>
            </a:r>
            <a:r>
              <a:rPr lang="ru-RU" sz="2000" dirty="0" err="1" smtClean="0">
                <a:cs typeface="Times New Roman" pitchFamily="18" charset="0"/>
              </a:rPr>
              <a:t>Dy</a:t>
            </a:r>
            <a:r>
              <a:rPr lang="ru-RU" sz="2000" dirty="0" smtClean="0">
                <a:cs typeface="Times New Roman" pitchFamily="18" charset="0"/>
              </a:rPr>
              <a:t>/</a:t>
            </a:r>
            <a:r>
              <a:rPr lang="ru-RU" sz="2000" dirty="0" err="1" smtClean="0">
                <a:cs typeface="Times New Roman" pitchFamily="18" charset="0"/>
              </a:rPr>
              <a:t>NiFeCr</a:t>
            </a:r>
            <a:r>
              <a:rPr lang="ru-RU" sz="2000" dirty="0" smtClean="0">
                <a:cs typeface="Times New Roman" pitchFamily="18" charset="0"/>
              </a:rPr>
              <a:t> и </a:t>
            </a:r>
            <a:r>
              <a:rPr lang="ru-RU" sz="2000" dirty="0" err="1" smtClean="0">
                <a:cs typeface="Times New Roman" pitchFamily="18" charset="0"/>
              </a:rPr>
              <a:t>CoFe</a:t>
            </a:r>
            <a:r>
              <a:rPr lang="ru-RU" sz="2000" dirty="0" smtClean="0">
                <a:cs typeface="Times New Roman" pitchFamily="18" charset="0"/>
              </a:rPr>
              <a:t>/</a:t>
            </a:r>
            <a:r>
              <a:rPr lang="ru-RU" sz="2000" dirty="0" err="1" smtClean="0">
                <a:cs typeface="Times New Roman" pitchFamily="18" charset="0"/>
              </a:rPr>
              <a:t>Dy</a:t>
            </a:r>
            <a:r>
              <a:rPr lang="ru-RU" sz="2000" dirty="0" smtClean="0">
                <a:cs typeface="Times New Roman" pitchFamily="18" charset="0"/>
              </a:rPr>
              <a:t>/</a:t>
            </a:r>
            <a:r>
              <a:rPr lang="ru-RU" sz="2000" dirty="0" err="1" smtClean="0">
                <a:cs typeface="Times New Roman" pitchFamily="18" charset="0"/>
              </a:rPr>
              <a:t>CoFe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048" y="766074"/>
            <a:ext cx="792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4E67C8"/>
              </a:buClr>
              <a:buSzPct val="80000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Ta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(5)/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NiFe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(2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)/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CoFe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(3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)/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Cu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(2.8)/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CoFe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(3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)/</a:t>
            </a:r>
            <a:r>
              <a:rPr lang="en-US" u="sng" dirty="0" err="1">
                <a:solidFill>
                  <a:srgbClr val="4E67C8"/>
                </a:solidFill>
                <a:latin typeface="Trebuchet MS" panose="020B0603020202020204"/>
              </a:rPr>
              <a:t>Dy</a:t>
            </a:r>
            <a:r>
              <a:rPr lang="ru-RU" u="sng" dirty="0">
                <a:solidFill>
                  <a:srgbClr val="4E67C8"/>
                </a:solidFill>
                <a:latin typeface="Trebuchet MS" panose="020B0603020202020204"/>
              </a:rPr>
              <a:t>(40)</a:t>
            </a:r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/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CoFe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(2.5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)/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FeMn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(10)/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Ta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(5)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7" y="1154480"/>
            <a:ext cx="4418997" cy="3892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814219">
            <a:off x="3480915" y="1334701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FeMn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 rot="20195036">
            <a:off x="3481557" y="1763113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oFe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 rot="20011630">
            <a:off x="3480550" y="3743395"/>
            <a:ext cx="638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CoFe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 rot="20866510">
            <a:off x="3480112" y="4343037"/>
            <a:ext cx="6639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NiFe</a:t>
            </a: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CoFe</a:t>
            </a:r>
            <a:endParaRPr lang="ru-RU" sz="1600" dirty="0"/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1408448" y="1715837"/>
            <a:ext cx="151520" cy="44938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909216" y="1974777"/>
            <a:ext cx="171602" cy="42112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1167718" y="3618872"/>
            <a:ext cx="240730" cy="47867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5265668">
            <a:off x="708260" y="3753412"/>
            <a:ext cx="27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)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21" y="3666651"/>
            <a:ext cx="319146" cy="46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ϕ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2801" y="4524007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M</a:t>
            </a:r>
            <a:r>
              <a:rPr lang="en-US" sz="1600" dirty="0" err="1" smtClean="0"/>
              <a:t>F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05265" y="3666651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M</a:t>
            </a:r>
            <a:r>
              <a:rPr lang="en-US" sz="1600" dirty="0" err="1"/>
              <a:t>R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201720" y="4147743"/>
            <a:ext cx="4787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Магнитосопротивление </a:t>
            </a:r>
            <a:r>
              <a:rPr lang="ru-RU" dirty="0" smtClean="0"/>
              <a:t>Δ</a:t>
            </a:r>
            <a:r>
              <a:rPr lang="en-US" i="1" dirty="0"/>
              <a:t>R</a:t>
            </a:r>
            <a:r>
              <a:rPr lang="ru-RU" dirty="0"/>
              <a:t>/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dirty="0"/>
              <a:t> = [(</a:t>
            </a:r>
            <a:r>
              <a:rPr lang="en-US" i="1" dirty="0"/>
              <a:t>R</a:t>
            </a:r>
            <a:r>
              <a:rPr lang="ru-RU" dirty="0"/>
              <a:t>(</a:t>
            </a:r>
            <a:r>
              <a:rPr lang="en-US" i="1" dirty="0"/>
              <a:t>H</a:t>
            </a:r>
            <a:r>
              <a:rPr lang="ru-RU" dirty="0"/>
              <a:t>) – 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dirty="0"/>
              <a:t>)/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dirty="0" smtClean="0"/>
              <a:t>],  </a:t>
            </a:r>
            <a:r>
              <a:rPr lang="en-US" i="1" dirty="0"/>
              <a:t>R</a:t>
            </a:r>
            <a:r>
              <a:rPr lang="ru-RU" i="1" dirty="0"/>
              <a:t>(</a:t>
            </a:r>
            <a:r>
              <a:rPr lang="en-US" i="1" dirty="0"/>
              <a:t>H</a:t>
            </a:r>
            <a:r>
              <a:rPr lang="ru-RU" i="1" dirty="0"/>
              <a:t>)</a:t>
            </a:r>
            <a:r>
              <a:rPr lang="ru-RU" dirty="0"/>
              <a:t> – сопротивление </a:t>
            </a:r>
            <a:r>
              <a:rPr lang="ru-RU" dirty="0" smtClean="0"/>
              <a:t>в </a:t>
            </a:r>
            <a:r>
              <a:rPr lang="ru-RU" dirty="0"/>
              <a:t>магнитном </a:t>
            </a:r>
            <a:r>
              <a:rPr lang="ru-RU" dirty="0" smtClean="0"/>
              <a:t>поле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baseline="-25000" dirty="0"/>
              <a:t> –</a:t>
            </a:r>
            <a:r>
              <a:rPr lang="ru-RU" dirty="0"/>
              <a:t> сопротивление в поле насыщения.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19" y="1378509"/>
            <a:ext cx="3850785" cy="2885690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24442" y="256700"/>
            <a:ext cx="11714516" cy="4555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Магнитосопротивление </a:t>
            </a:r>
            <a:r>
              <a:rPr lang="ru-RU" sz="2400" b="1" i="1" dirty="0">
                <a:solidFill>
                  <a:srgbClr val="0070C0"/>
                </a:solidFill>
              </a:rPr>
              <a:t>спинового </a:t>
            </a:r>
            <a:r>
              <a:rPr lang="ru-RU" sz="2400" b="1" i="1" dirty="0" smtClean="0">
                <a:solidFill>
                  <a:srgbClr val="0070C0"/>
                </a:solidFill>
              </a:rPr>
              <a:t>клапана, измеренное при температурах соответствующих  парамагнитному и </a:t>
            </a:r>
            <a:r>
              <a:rPr lang="ru-RU" sz="2400" b="1" i="1" dirty="0" smtClean="0">
                <a:solidFill>
                  <a:srgbClr val="FF0000"/>
                </a:solidFill>
              </a:rPr>
              <a:t>антиферромагнитному</a:t>
            </a:r>
            <a:r>
              <a:rPr lang="ru-RU" sz="2400" b="1" i="1" dirty="0" smtClean="0">
                <a:solidFill>
                  <a:srgbClr val="0070C0"/>
                </a:solidFill>
              </a:rPr>
              <a:t> упорядочению в слое диспрозия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83" y="1354149"/>
            <a:ext cx="3570766" cy="276974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6048" y="5359692"/>
            <a:ext cx="11951868" cy="1015663"/>
          </a:xfrm>
          <a:prstGeom prst="rect">
            <a:avLst/>
          </a:prstGeom>
          <a:solidFill>
            <a:schemeClr val="bg2"/>
          </a:solidFill>
          <a:ln w="603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4000">
                  <a:srgbClr val="FFFF00"/>
                </a:gs>
                <a:gs pos="83000">
                  <a:srgbClr val="FF0000"/>
                </a:gs>
                <a:gs pos="17000">
                  <a:schemeClr val="accent1">
                    <a:lumMod val="45000"/>
                    <a:lumOff val="55000"/>
                  </a:schemeClr>
                </a:gs>
                <a:gs pos="5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Происходящие при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изменении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температуры изменения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магнитотранспортных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свойств спинового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клапана, содержащего структуру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CoFe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/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Dy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/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CoFe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использованы для получения информации о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магнитном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упорядочении в слое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Dy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41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324" y="79439"/>
            <a:ext cx="529782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/>
              <a:t>Температурные зависимости максимального </a:t>
            </a:r>
            <a:r>
              <a:rPr lang="ru-RU" sz="2000" dirty="0" smtClean="0"/>
              <a:t>магнитосопротивления </a:t>
            </a:r>
            <a:r>
              <a:rPr lang="ru-RU" sz="2000" dirty="0">
                <a:cs typeface="Times New Roman" pitchFamily="18" charset="0"/>
              </a:rPr>
              <a:t>спиновых клапанов </a:t>
            </a:r>
            <a:r>
              <a:rPr lang="en-US" sz="2000" dirty="0"/>
              <a:t>Ta</a:t>
            </a:r>
            <a:r>
              <a:rPr lang="ru-RU" sz="2000" dirty="0"/>
              <a:t>/</a:t>
            </a:r>
            <a:r>
              <a:rPr lang="en-US" sz="2000" dirty="0" err="1"/>
              <a:t>NiFe</a:t>
            </a:r>
            <a:r>
              <a:rPr lang="ru-RU" sz="2000" dirty="0"/>
              <a:t>/CoFe/</a:t>
            </a:r>
            <a:r>
              <a:rPr lang="en-US" sz="2000" dirty="0"/>
              <a:t>Cu</a:t>
            </a:r>
            <a:r>
              <a:rPr lang="ru-RU" sz="2000" dirty="0"/>
              <a:t>/CoFe/</a:t>
            </a:r>
            <a:r>
              <a:rPr lang="en-US" sz="2000" u="sng" dirty="0" err="1">
                <a:solidFill>
                  <a:schemeClr val="accent1"/>
                </a:solidFill>
              </a:rPr>
              <a:t>Dy</a:t>
            </a:r>
            <a:r>
              <a:rPr lang="ru-RU" sz="2000" dirty="0"/>
              <a:t>/CoFe/</a:t>
            </a:r>
            <a:r>
              <a:rPr lang="en-US" sz="2000" dirty="0"/>
              <a:t>FeMn</a:t>
            </a:r>
            <a:r>
              <a:rPr lang="ru-RU" sz="2000" dirty="0"/>
              <a:t>/</a:t>
            </a:r>
            <a:r>
              <a:rPr lang="en-US" sz="2000" dirty="0"/>
              <a:t>Ta</a:t>
            </a:r>
            <a:r>
              <a:rPr lang="ru-RU" sz="2000" dirty="0" smtClean="0"/>
              <a:t> в области </a:t>
            </a:r>
            <a:r>
              <a:rPr lang="ru-RU" sz="2000" dirty="0" smtClean="0">
                <a:solidFill>
                  <a:srgbClr val="0070C0"/>
                </a:solidFill>
              </a:rPr>
              <a:t>отрицательных</a:t>
            </a:r>
            <a:r>
              <a:rPr lang="ru-RU" sz="2000" dirty="0" smtClean="0"/>
              <a:t> и </a:t>
            </a:r>
            <a:r>
              <a:rPr lang="ru-RU" sz="2000" dirty="0" smtClean="0">
                <a:solidFill>
                  <a:srgbClr val="FF0000"/>
                </a:solidFill>
              </a:rPr>
              <a:t>положительных</a:t>
            </a:r>
            <a:r>
              <a:rPr lang="ru-RU" sz="2000" dirty="0" smtClean="0"/>
              <a:t>  полей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3359" y="4387087"/>
                <a:ext cx="4154646" cy="355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𝐴𝑃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)(1−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𝜑</m:t>
                      </m:r>
                      <m:f>
                        <m:fPr>
                          <m:type m:val="lin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59" y="4387087"/>
                <a:ext cx="4154646" cy="355803"/>
              </a:xfrm>
              <a:prstGeom prst="rect">
                <a:avLst/>
              </a:prstGeom>
              <a:blipFill rotWithShape="0">
                <a:blip r:embed="rId2"/>
                <a:stretch>
                  <a:fillRect t="-103448" r="-3377" b="-16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5614" y="4737525"/>
            <a:ext cx="460353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  <a:r>
              <a:rPr lang="en-US" baseline="-25000" dirty="0"/>
              <a:t>P</a:t>
            </a:r>
            <a:r>
              <a:rPr lang="ru-RU" dirty="0"/>
              <a:t> – сопротивление </a:t>
            </a:r>
            <a:r>
              <a:rPr lang="ru-RU" dirty="0" smtClean="0"/>
              <a:t>в </a:t>
            </a:r>
            <a:r>
              <a:rPr lang="ru-RU" dirty="0"/>
              <a:t>поле насыщения,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i="1" dirty="0"/>
              <a:t>R</a:t>
            </a:r>
            <a:r>
              <a:rPr lang="ru-RU" dirty="0" smtClean="0"/>
              <a:t>(</a:t>
            </a:r>
            <a:r>
              <a:rPr lang="el-GR" dirty="0" smtClean="0"/>
              <a:t>ϕ</a:t>
            </a:r>
            <a:r>
              <a:rPr lang="ru-RU" dirty="0" smtClean="0"/>
              <a:t>)-</a:t>
            </a:r>
            <a:r>
              <a:rPr lang="en-US" i="1" dirty="0"/>
              <a:t>R</a:t>
            </a:r>
            <a:r>
              <a:rPr lang="en-US" baseline="-25000" dirty="0"/>
              <a:t>P</a:t>
            </a:r>
            <a:r>
              <a:rPr lang="ru-RU" dirty="0"/>
              <a:t>)/</a:t>
            </a:r>
            <a:r>
              <a:rPr lang="en-US" i="1" dirty="0"/>
              <a:t>R</a:t>
            </a:r>
            <a:r>
              <a:rPr lang="en-US" baseline="-25000" dirty="0"/>
              <a:t>P</a:t>
            </a:r>
            <a:r>
              <a:rPr lang="ru-RU" dirty="0"/>
              <a:t>=(</a:t>
            </a:r>
            <a:r>
              <a:rPr lang="ru-RU" dirty="0">
                <a:sym typeface="Symbol" panose="05050102010706020507" pitchFamily="18" charset="2"/>
              </a:rPr>
              <a:t></a:t>
            </a:r>
            <a:r>
              <a:rPr lang="en-US" i="1" dirty="0"/>
              <a:t>R</a:t>
            </a:r>
            <a:r>
              <a:rPr lang="ru-RU" dirty="0"/>
              <a:t>/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dirty="0"/>
              <a:t>)</a:t>
            </a:r>
            <a:r>
              <a:rPr lang="en-US" baseline="-25000" dirty="0"/>
              <a:t>max</a:t>
            </a:r>
            <a:r>
              <a:rPr lang="ru-RU" dirty="0" smtClean="0"/>
              <a:t>(+)</a:t>
            </a:r>
            <a:endParaRPr lang="en-US" dirty="0" smtClean="0"/>
          </a:p>
          <a:p>
            <a:r>
              <a:rPr lang="ru-RU" dirty="0" smtClean="0"/>
              <a:t>  </a:t>
            </a:r>
            <a:r>
              <a:rPr lang="ru-RU" dirty="0"/>
              <a:t>(</a:t>
            </a:r>
            <a:r>
              <a:rPr lang="en-US" i="1" dirty="0"/>
              <a:t>R</a:t>
            </a:r>
            <a:r>
              <a:rPr lang="en-US" baseline="-25000" dirty="0"/>
              <a:t>AP</a:t>
            </a:r>
            <a:r>
              <a:rPr lang="ru-RU" dirty="0"/>
              <a:t>-</a:t>
            </a:r>
            <a:r>
              <a:rPr lang="en-US" i="1" dirty="0"/>
              <a:t>R</a:t>
            </a:r>
            <a:r>
              <a:rPr lang="en-US" baseline="-25000" dirty="0"/>
              <a:t>P</a:t>
            </a:r>
            <a:r>
              <a:rPr lang="ru-RU" dirty="0"/>
              <a:t>)/</a:t>
            </a:r>
            <a:r>
              <a:rPr lang="en-US" i="1" dirty="0"/>
              <a:t>R</a:t>
            </a:r>
            <a:r>
              <a:rPr lang="en-US" baseline="-25000" dirty="0"/>
              <a:t>P</a:t>
            </a:r>
            <a:r>
              <a:rPr lang="ru-RU" dirty="0"/>
              <a:t>=(</a:t>
            </a:r>
            <a:r>
              <a:rPr lang="ru-RU" dirty="0">
                <a:sym typeface="Symbol" panose="05050102010706020507" pitchFamily="18" charset="2"/>
              </a:rPr>
              <a:t></a:t>
            </a:r>
            <a:r>
              <a:rPr lang="en-US" i="1" dirty="0"/>
              <a:t>R</a:t>
            </a:r>
            <a:r>
              <a:rPr lang="ru-RU" dirty="0"/>
              <a:t>/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ru-RU" dirty="0"/>
              <a:t>)</a:t>
            </a:r>
            <a:r>
              <a:rPr lang="en-US" baseline="-25000" dirty="0"/>
              <a:t>max</a:t>
            </a:r>
            <a:r>
              <a:rPr lang="ru-RU" dirty="0"/>
              <a:t>(-) </a:t>
            </a:r>
            <a:endParaRPr lang="ru-RU" dirty="0" smtClean="0"/>
          </a:p>
          <a:p>
            <a:r>
              <a:rPr lang="en-US" i="1" dirty="0" smtClean="0"/>
              <a:t>R</a:t>
            </a:r>
            <a:r>
              <a:rPr lang="en-US" baseline="-25000" dirty="0" smtClean="0"/>
              <a:t>P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en-US" i="1" dirty="0"/>
              <a:t>R</a:t>
            </a:r>
            <a:r>
              <a:rPr lang="en-US" baseline="-25000" dirty="0"/>
              <a:t>AP</a:t>
            </a:r>
            <a:r>
              <a:rPr lang="ru-RU" dirty="0" smtClean="0"/>
              <a:t> </a:t>
            </a:r>
            <a:r>
              <a:rPr lang="ru-RU" dirty="0"/>
              <a:t>– сопротивление </a:t>
            </a:r>
            <a:r>
              <a:rPr lang="ru-RU" dirty="0" smtClean="0"/>
              <a:t>при </a:t>
            </a:r>
            <a:r>
              <a:rPr lang="ru-RU" b="1" dirty="0"/>
              <a:t>M</a:t>
            </a:r>
            <a:r>
              <a:rPr lang="ru-RU" sz="1400" dirty="0"/>
              <a:t>R</a:t>
            </a:r>
            <a:r>
              <a:rPr lang="ru-RU" dirty="0"/>
              <a:t> ↑↑ </a:t>
            </a:r>
            <a:r>
              <a:rPr lang="ru-RU" b="1" dirty="0"/>
              <a:t>M</a:t>
            </a:r>
            <a:r>
              <a:rPr lang="ru-RU" sz="1400" dirty="0"/>
              <a:t>F</a:t>
            </a:r>
            <a:r>
              <a:rPr lang="ru-RU" dirty="0"/>
              <a:t> и </a:t>
            </a:r>
            <a:r>
              <a:rPr lang="ru-RU" b="1" dirty="0"/>
              <a:t>M</a:t>
            </a:r>
            <a:r>
              <a:rPr lang="ru-RU" sz="1400" dirty="0"/>
              <a:t>R</a:t>
            </a:r>
            <a:r>
              <a:rPr lang="ru-RU" dirty="0" smtClean="0"/>
              <a:t> </a:t>
            </a:r>
            <a:r>
              <a:rPr lang="ru-RU" dirty="0"/>
              <a:t>↑↓ </a:t>
            </a:r>
            <a:r>
              <a:rPr lang="ru-RU" b="1" dirty="0" smtClean="0"/>
              <a:t>M</a:t>
            </a:r>
            <a:r>
              <a:rPr lang="ru-RU" sz="1400" dirty="0" smtClean="0"/>
              <a:t>F, </a:t>
            </a:r>
            <a:r>
              <a:rPr lang="el-GR" dirty="0" smtClean="0"/>
              <a:t>ϕ</a:t>
            </a:r>
            <a:r>
              <a:rPr lang="ru-RU" dirty="0" smtClean="0"/>
              <a:t> – угол между </a:t>
            </a:r>
            <a:r>
              <a:rPr lang="ru-RU" b="1" dirty="0"/>
              <a:t>M</a:t>
            </a:r>
            <a:r>
              <a:rPr lang="ru-RU" sz="1400" dirty="0"/>
              <a:t>R</a:t>
            </a:r>
            <a:r>
              <a:rPr lang="ru-RU" dirty="0"/>
              <a:t> и</a:t>
            </a:r>
            <a:r>
              <a:rPr lang="ru-RU" dirty="0" smtClean="0"/>
              <a:t> </a:t>
            </a:r>
            <a:r>
              <a:rPr lang="ru-RU" b="1" dirty="0"/>
              <a:t>M</a:t>
            </a:r>
            <a:r>
              <a:rPr lang="ru-RU" sz="1400" dirty="0"/>
              <a:t>F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99678" y="6112617"/>
                <a:ext cx="2899383" cy="613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=1−2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(+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78" y="6112617"/>
                <a:ext cx="2899383" cy="613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9" y="1648883"/>
            <a:ext cx="3937102" cy="2718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18684" y="6214853"/>
            <a:ext cx="15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ε = 180 – </a:t>
            </a:r>
            <a:r>
              <a:rPr lang="el-GR" sz="2000" dirty="0"/>
              <a:t>ϕ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03214" y="3142593"/>
            <a:ext cx="682582" cy="231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319527" y="3126828"/>
            <a:ext cx="682582" cy="231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E:\файлы презентация\graf4df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117" y="2094805"/>
            <a:ext cx="4973802" cy="384740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564038" y="142078"/>
            <a:ext cx="5969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Температурные зависимости угла </a:t>
            </a:r>
            <a:r>
              <a:rPr lang="ru-RU" dirty="0">
                <a:cs typeface="Times New Roman" pitchFamily="18" charset="0"/>
              </a:rPr>
              <a:t>ɛ между магнитными моментами </a:t>
            </a:r>
            <a:r>
              <a:rPr lang="ru-RU" dirty="0" smtClean="0">
                <a:cs typeface="Times New Roman" pitchFamily="18" charset="0"/>
              </a:rPr>
              <a:t>на границах слоя </a:t>
            </a:r>
            <a:r>
              <a:rPr lang="ru-RU" dirty="0">
                <a:cs typeface="Times New Roman" pitchFamily="18" charset="0"/>
              </a:rPr>
              <a:t>диспрозия после охлаждения спиновых </a:t>
            </a:r>
            <a:r>
              <a:rPr lang="ru-RU" dirty="0" smtClean="0">
                <a:cs typeface="Times New Roman" pitchFamily="18" charset="0"/>
              </a:rPr>
              <a:t>клапанов </a:t>
            </a:r>
            <a:r>
              <a:rPr lang="ru-RU" dirty="0" smtClean="0">
                <a:cs typeface="Rod" panose="02030509050101010101" pitchFamily="49" charset="-79"/>
              </a:rPr>
              <a:t>NiFeCr/CoFe/</a:t>
            </a:r>
            <a:r>
              <a:rPr lang="ru-RU" dirty="0" err="1" smtClean="0">
                <a:cs typeface="Rod" panose="02030509050101010101" pitchFamily="49" charset="-79"/>
              </a:rPr>
              <a:t>Cu</a:t>
            </a:r>
            <a:r>
              <a:rPr lang="ru-RU" dirty="0" smtClean="0">
                <a:cs typeface="Rod" panose="02030509050101010101" pitchFamily="49" charset="-79"/>
              </a:rPr>
              <a:t>/CoFe/</a:t>
            </a:r>
            <a:r>
              <a:rPr lang="ru-RU" dirty="0" err="1" smtClean="0">
                <a:cs typeface="Rod" panose="02030509050101010101" pitchFamily="49" charset="-79"/>
              </a:rPr>
              <a:t>Ru</a:t>
            </a:r>
            <a:r>
              <a:rPr lang="ru-RU" dirty="0" smtClean="0">
                <a:cs typeface="Rod" panose="02030509050101010101" pitchFamily="49" charset="-79"/>
              </a:rPr>
              <a:t>/CoFe/</a:t>
            </a:r>
            <a:r>
              <a:rPr lang="ru-RU" u="sng" dirty="0" err="1" smtClean="0">
                <a:solidFill>
                  <a:schemeClr val="accent1"/>
                </a:solidFill>
                <a:cs typeface="Rod" panose="02030509050101010101" pitchFamily="49" charset="-79"/>
              </a:rPr>
              <a:t>Dy</a:t>
            </a:r>
            <a:r>
              <a:rPr lang="ru-RU" u="sng" dirty="0" smtClean="0">
                <a:solidFill>
                  <a:schemeClr val="accent1"/>
                </a:solidFill>
                <a:cs typeface="Rod" panose="02030509050101010101" pitchFamily="49" charset="-79"/>
              </a:rPr>
              <a:t>(40нм</a:t>
            </a:r>
            <a:r>
              <a:rPr lang="ru-RU" dirty="0" smtClean="0">
                <a:solidFill>
                  <a:schemeClr val="accent1"/>
                </a:solidFill>
                <a:cs typeface="Rod" panose="02030509050101010101" pitchFamily="49" charset="-79"/>
              </a:rPr>
              <a:t>)</a:t>
            </a:r>
            <a:r>
              <a:rPr lang="ru-RU" dirty="0" smtClean="0">
                <a:cs typeface="Rod" panose="02030509050101010101" pitchFamily="49" charset="-79"/>
              </a:rPr>
              <a:t>/CoFe/FeMn/NiFeCr</a:t>
            </a:r>
            <a:endParaRPr lang="ru-RU" dirty="0">
              <a:cs typeface="Rod" panose="02030509050101010101" pitchFamily="49" charset="-79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 поле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5 Э </a:t>
            </a:r>
            <a:r>
              <a:rPr lang="ru-RU" dirty="0">
                <a:cs typeface="Times New Roman" pitchFamily="18" charset="0"/>
              </a:rPr>
              <a:t>и 9 </a:t>
            </a:r>
            <a:r>
              <a:rPr lang="ru-RU" dirty="0" err="1" smtClean="0">
                <a:cs typeface="Times New Roman" pitchFamily="18" charset="0"/>
              </a:rPr>
              <a:t>кЭ</a:t>
            </a:r>
            <a:r>
              <a:rPr lang="ru-RU" dirty="0" smtClean="0">
                <a:cs typeface="Times New Roman" pitchFamily="18" charset="0"/>
              </a:rPr>
              <a:t> и спиновых клапанов </a:t>
            </a:r>
            <a:r>
              <a:rPr lang="en-US" dirty="0" smtClean="0"/>
              <a:t>Ta</a:t>
            </a:r>
            <a:r>
              <a:rPr lang="ru-RU" dirty="0" smtClean="0"/>
              <a:t>/</a:t>
            </a:r>
            <a:r>
              <a:rPr lang="en-US" dirty="0" err="1" smtClean="0"/>
              <a:t>NiFe</a:t>
            </a:r>
            <a:r>
              <a:rPr lang="ru-RU" dirty="0" smtClean="0"/>
              <a:t>/CoFe/</a:t>
            </a:r>
            <a:r>
              <a:rPr lang="en-US" dirty="0" smtClean="0"/>
              <a:t>Cu</a:t>
            </a:r>
            <a:r>
              <a:rPr lang="ru-RU" dirty="0" smtClean="0"/>
              <a:t>/CoFe/</a:t>
            </a:r>
            <a:r>
              <a:rPr lang="en-US" u="sng" dirty="0" err="1" smtClean="0">
                <a:solidFill>
                  <a:schemeClr val="accent1"/>
                </a:solidFill>
              </a:rPr>
              <a:t>Dy</a:t>
            </a:r>
            <a:r>
              <a:rPr lang="ru-RU" u="sng" dirty="0" smtClean="0">
                <a:solidFill>
                  <a:schemeClr val="accent1"/>
                </a:solidFill>
              </a:rPr>
              <a:t>(40нм)</a:t>
            </a:r>
            <a:r>
              <a:rPr lang="ru-RU" dirty="0" smtClean="0"/>
              <a:t>/CoFe/</a:t>
            </a:r>
            <a:r>
              <a:rPr lang="en-US" dirty="0" smtClean="0"/>
              <a:t>FeMn</a:t>
            </a:r>
            <a:r>
              <a:rPr lang="ru-RU" dirty="0" smtClean="0"/>
              <a:t>/</a:t>
            </a:r>
            <a:r>
              <a:rPr lang="en-US" dirty="0" smtClean="0"/>
              <a:t>Ta</a:t>
            </a:r>
            <a:r>
              <a:rPr lang="ru-RU" dirty="0" smtClean="0"/>
              <a:t> </a:t>
            </a:r>
            <a:r>
              <a:rPr lang="ru-RU" dirty="0">
                <a:cs typeface="Times New Roman" pitchFamily="18" charset="0"/>
              </a:rPr>
              <a:t>в поле </a:t>
            </a: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9 </a:t>
            </a:r>
            <a:r>
              <a:rPr lang="ru-RU" dirty="0" err="1">
                <a:solidFill>
                  <a:srgbClr val="0070C0"/>
                </a:solidFill>
                <a:cs typeface="Times New Roman" pitchFamily="18" charset="0"/>
              </a:rPr>
              <a:t>кЭ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454220" y="2854848"/>
            <a:ext cx="267419" cy="32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55079" y="5830072"/>
            <a:ext cx="695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itchFamily="18" charset="0"/>
              </a:rPr>
              <a:t>Формирующееся в диспрозии неколлинеарное магнитное упорядочение зависит как от направления магнитных моментов окружающих слоев, так и от величины внешнего магнитного </a:t>
            </a:r>
            <a:r>
              <a:rPr lang="ru-RU" dirty="0" smtClean="0">
                <a:cs typeface="Times New Roman" pitchFamily="18" charset="0"/>
              </a:rPr>
              <a:t>поля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5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52" y="102637"/>
            <a:ext cx="8253656" cy="5393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351" y="5193264"/>
            <a:ext cx="11723298" cy="1477328"/>
          </a:xfrm>
          <a:prstGeom prst="rect">
            <a:avLst/>
          </a:prstGeom>
          <a:noFill/>
          <a:ln w="79375">
            <a:gradFill>
              <a:gsLst>
                <a:gs pos="0">
                  <a:srgbClr val="FFFF00"/>
                </a:gs>
                <a:gs pos="53956">
                  <a:srgbClr val="FF0000"/>
                </a:gs>
                <a:gs pos="3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Предложен </a:t>
            </a:r>
            <a:r>
              <a:rPr lang="ru-RU" dirty="0">
                <a:solidFill>
                  <a:prstClr val="black"/>
                </a:solidFill>
              </a:rPr>
              <a:t>новый метод изучения </a:t>
            </a:r>
            <a:r>
              <a:rPr lang="ru-RU" dirty="0" smtClean="0">
                <a:solidFill>
                  <a:prstClr val="black"/>
                </a:solidFill>
              </a:rPr>
              <a:t>киральных магнетиков, </a:t>
            </a:r>
            <a:r>
              <a:rPr lang="ru-RU" dirty="0">
                <a:solidFill>
                  <a:prstClr val="black"/>
                </a:solidFill>
              </a:rPr>
              <a:t>в котором индикатором геликоидального магнитного состояния выступает обладающий гигантским магнитосопротивлением спиновый клапан, содержащий слой исследуемого гелимагнетика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dirty="0">
                <a:cs typeface="Times New Roman" pitchFamily="18" charset="0"/>
              </a:rPr>
              <a:t>По данным микроструктурных исследований слой диспрозия является поликристаллическим, причем имеются отдельные кристаллиты, в которых ось геликоидальной спирали перпендикулярна плоскости </a:t>
            </a:r>
            <a:r>
              <a:rPr lang="ru-RU" dirty="0" smtClean="0">
                <a:cs typeface="Times New Roman" pitchFamily="18" charset="0"/>
              </a:rPr>
              <a:t>пленки</a:t>
            </a:r>
          </a:p>
        </p:txBody>
      </p:sp>
    </p:spTree>
    <p:extLst>
      <p:ext uri="{BB962C8B-B14F-4D97-AF65-F5344CB8AC3E}">
        <p14:creationId xmlns:p14="http://schemas.microsoft.com/office/powerpoint/2010/main" val="35525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0532" y="381662"/>
            <a:ext cx="10880421" cy="644055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 </a:t>
            </a:r>
            <a:r>
              <a:rPr lang="ru-RU" sz="3600" b="1" i="1" dirty="0"/>
              <a:t>С</a:t>
            </a:r>
            <a:r>
              <a:rPr lang="ru-RU" sz="3600" b="1" i="1" dirty="0" smtClean="0"/>
              <a:t>писок публикаций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849" y="1081378"/>
            <a:ext cx="10261721" cy="3758041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GB" u="sng" dirty="0">
                <a:solidFill>
                  <a:schemeClr val="accent5">
                    <a:lumMod val="50000"/>
                  </a:schemeClr>
                </a:solidFill>
              </a:rPr>
              <a:t>Spin valve with a composite dysprosium-based pinned layer as a tool for determining </a:t>
            </a:r>
            <a:r>
              <a:rPr lang="en-GB" u="sng" dirty="0" err="1">
                <a:solidFill>
                  <a:schemeClr val="accent5">
                    <a:lumMod val="50000"/>
                  </a:schemeClr>
                </a:solidFill>
              </a:rPr>
              <a:t>Dy</a:t>
            </a:r>
            <a:r>
              <a:rPr lang="en-GB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u="sng" dirty="0" err="1">
                <a:solidFill>
                  <a:schemeClr val="accent5">
                    <a:lumMod val="50000"/>
                  </a:schemeClr>
                </a:solidFill>
              </a:rPr>
              <a:t>nanolayer</a:t>
            </a:r>
            <a:r>
              <a:rPr lang="en-GB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u="sng" dirty="0" err="1">
                <a:solidFill>
                  <a:schemeClr val="accent5">
                    <a:lumMod val="50000"/>
                  </a:schemeClr>
                </a:solidFill>
              </a:rPr>
              <a:t>helimagnetism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Naumova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L.I.,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Milyaev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M.A.,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Zavornitsyn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R.S., Krinitsina T.P.,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Proglyado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V.V., Ustinov V.V. // Current Applied Physics. — 2019. — V. 19. — P. 1252—1258.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Неколлинеарное магнитное упорядочение в слое диспрозия и магнитотранспортные свойства спинового клапана, содержащего структуру </a:t>
            </a:r>
            <a:r>
              <a:rPr lang="en-GB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CoFe</a:t>
            </a:r>
            <a:r>
              <a:rPr lang="ru-RU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ru-RU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CoFe</a:t>
            </a: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Р.С</a:t>
            </a:r>
            <a:r>
              <a:rPr lang="ru-RU" dirty="0">
                <a:solidFill>
                  <a:schemeClr val="tx1"/>
                </a:solidFill>
              </a:rPr>
              <a:t>. </a:t>
            </a:r>
            <a:r>
              <a:rPr lang="ru-RU" dirty="0" smtClean="0">
                <a:solidFill>
                  <a:schemeClr val="tx1"/>
                </a:solidFill>
              </a:rPr>
              <a:t>Заворницын, </a:t>
            </a:r>
            <a:r>
              <a:rPr lang="ru-RU" dirty="0">
                <a:solidFill>
                  <a:schemeClr val="tx1"/>
                </a:solidFill>
              </a:rPr>
              <a:t>Л.И. </a:t>
            </a:r>
            <a:r>
              <a:rPr lang="ru-RU" dirty="0" smtClean="0">
                <a:solidFill>
                  <a:schemeClr val="tx1"/>
                </a:solidFill>
              </a:rPr>
              <a:t>Наумова, </a:t>
            </a:r>
            <a:r>
              <a:rPr lang="ru-RU" dirty="0">
                <a:solidFill>
                  <a:schemeClr val="tx1"/>
                </a:solidFill>
              </a:rPr>
              <a:t>М.А. </a:t>
            </a:r>
            <a:r>
              <a:rPr lang="ru-RU" dirty="0" smtClean="0">
                <a:solidFill>
                  <a:schemeClr val="tx1"/>
                </a:solidFill>
              </a:rPr>
              <a:t>Миляев, </a:t>
            </a:r>
            <a:r>
              <a:rPr lang="ru-RU" dirty="0">
                <a:solidFill>
                  <a:schemeClr val="tx1"/>
                </a:solidFill>
              </a:rPr>
              <a:t>М.В. </a:t>
            </a:r>
            <a:r>
              <a:rPr lang="ru-RU" dirty="0" smtClean="0">
                <a:solidFill>
                  <a:schemeClr val="tx1"/>
                </a:solidFill>
              </a:rPr>
              <a:t>Макарова, </a:t>
            </a:r>
            <a:r>
              <a:rPr lang="ru-RU" dirty="0">
                <a:solidFill>
                  <a:schemeClr val="tx1"/>
                </a:solidFill>
              </a:rPr>
              <a:t>Т.П. </a:t>
            </a:r>
            <a:r>
              <a:rPr lang="ru-RU" dirty="0" smtClean="0">
                <a:solidFill>
                  <a:schemeClr val="tx1"/>
                </a:solidFill>
              </a:rPr>
              <a:t>Криницина, </a:t>
            </a:r>
            <a:r>
              <a:rPr lang="ru-RU" dirty="0">
                <a:solidFill>
                  <a:schemeClr val="tx1"/>
                </a:solidFill>
              </a:rPr>
              <a:t>В.В. </a:t>
            </a:r>
            <a:r>
              <a:rPr lang="ru-RU" dirty="0" err="1" smtClean="0">
                <a:solidFill>
                  <a:schemeClr val="tx1"/>
                </a:solidFill>
              </a:rPr>
              <a:t>Проглядо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В.В. </a:t>
            </a:r>
            <a:r>
              <a:rPr lang="ru-RU" dirty="0" smtClean="0">
                <a:solidFill>
                  <a:schemeClr val="tx1"/>
                </a:solidFill>
              </a:rPr>
              <a:t>Устинов </a:t>
            </a:r>
            <a:r>
              <a:rPr lang="ru-RU" dirty="0">
                <a:solidFill>
                  <a:schemeClr val="tx1"/>
                </a:solidFill>
              </a:rPr>
              <a:t>// Физика металлов и металловедение. — 2020. — V. 121. — P. 688—694.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181268" y="4525348"/>
            <a:ext cx="9562882" cy="1783136"/>
          </a:xfrm>
          <a:prstGeom prst="rect">
            <a:avLst/>
          </a:prstGeom>
          <a:gradFill>
            <a:gsLst>
              <a:gs pos="0">
                <a:srgbClr val="FFFF00"/>
              </a:gs>
              <a:gs pos="53956">
                <a:schemeClr val="accent1"/>
              </a:gs>
              <a:gs pos="1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i="1" smtClean="0">
                <a:solidFill>
                  <a:srgbClr val="FFFF00"/>
                </a:solidFill>
              </a:rPr>
              <a:t>Спасибо за внимание!</a:t>
            </a:r>
            <a:endParaRPr lang="ru-RU" sz="7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695</Words>
  <Application>Microsoft Office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Rod</vt:lpstr>
      <vt:lpstr>Symbol</vt:lpstr>
      <vt:lpstr>Times New Roman</vt:lpstr>
      <vt:lpstr>Trebuchet MS</vt:lpstr>
      <vt:lpstr>Wingdings</vt:lpstr>
      <vt:lpstr>Тема Office</vt:lpstr>
      <vt:lpstr>Спиновые клапаны как инструмент изучения геликоидального магнетизма </vt:lpstr>
      <vt:lpstr>Экспериментальные методики</vt:lpstr>
      <vt:lpstr>Микроструктура в трехслойных структурах металл/Dy/металл</vt:lpstr>
      <vt:lpstr>Презентация PowerPoint</vt:lpstr>
      <vt:lpstr>Магнитосопротивление спинового клапана, измеренное при температурах соответствующих  парамагнитному и антиферромагнитному упорядочению в слое диспрозия</vt:lpstr>
      <vt:lpstr>Презентация PowerPoint</vt:lpstr>
      <vt:lpstr>Презентация PowerPoint</vt:lpstr>
      <vt:lpstr> Список публикаций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Спиновые клапаны с синтетическим антиферромагнетиком: изменение однонаправленной анизотропии и управление функциональными параметрами</dc:title>
  <dc:creator>User</dc:creator>
  <cp:lastModifiedBy>User</cp:lastModifiedBy>
  <cp:revision>149</cp:revision>
  <dcterms:created xsi:type="dcterms:W3CDTF">2016-11-08T08:19:43Z</dcterms:created>
  <dcterms:modified xsi:type="dcterms:W3CDTF">2020-11-17T05:37:05Z</dcterms:modified>
</cp:coreProperties>
</file>